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</p:sldIdLst>
  <p:sldSz cy="5143500" cx="9144000"/>
  <p:notesSz cx="6858000" cy="9144000"/>
  <p:embeddedFontLst>
    <p:embeddedFont>
      <p:font typeface="Amaranth"/>
      <p:regular r:id="rId35"/>
      <p:bold r:id="rId36"/>
      <p:italic r:id="rId37"/>
      <p:boldItalic r:id="rId3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font" Target="fonts/Amaranth-regular.fntdata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font" Target="fonts/Amaranth-italic.fntdata"/><Relationship Id="rId14" Type="http://schemas.openxmlformats.org/officeDocument/2006/relationships/slide" Target="slides/slide9.xml"/><Relationship Id="rId36" Type="http://schemas.openxmlformats.org/officeDocument/2006/relationships/font" Target="fonts/Amaranth-bold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38" Type="http://schemas.openxmlformats.org/officeDocument/2006/relationships/font" Target="fonts/Amaranth-boldItalic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ba99e841e6_0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2ba99e841e6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2ba99e841e6_0_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2ba99e841e6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2ba99e841e6_0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2ba99e841e6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2ba99e841e6_0_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2ba99e841e6_0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ba99e841e6_0_1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2ba99e841e6_0_1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ba99e841e6_0_1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2ba99e841e6_0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2ba99e841e6_0_1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2ba99e841e6_0_1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2ba99e841e6_0_1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2ba99e841e6_0_1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2ba99e841e6_0_1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2ba99e841e6_0_1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2ba99e841e6_0_1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2ba99e841e6_0_1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2ba99e841e6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2ba99e841e6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2ba99e841e6_0_1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2ba99e841e6_0_1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2ba99e841e6_0_1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2ba99e841e6_0_1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2ba99e841e6_0_1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2ba99e841e6_0_1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2ba99e841e6_0_1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2ba99e841e6_0_1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2ba99e841e6_0_1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2ba99e841e6_0_1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2ba99e841e6_0_2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2ba99e841e6_0_2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2ba99e841e6_0_2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2ba99e841e6_0_2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2ba99e841e6_0_2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2ba99e841e6_0_2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2ba99e841e6_0_2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2ba99e841e6_0_2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2ba99e841e6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2ba99e841e6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2ba99e841e6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2ba99e841e6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ba99e841e6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2ba99e841e6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ba99e841e6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2ba99e841e6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ba99e841e6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2ba99e841e6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ba99e841e6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ba99e841e6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ba99e841e6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2ba99e841e6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ba99e841e6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2ba99e841e6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8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9.png"/><Relationship Id="rId4" Type="http://schemas.openxmlformats.org/officeDocument/2006/relationships/image" Target="../media/image13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1.png"/><Relationship Id="rId4" Type="http://schemas.openxmlformats.org/officeDocument/2006/relationships/image" Target="../media/image13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34F5C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756500" y="1057225"/>
            <a:ext cx="7500300" cy="12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700">
                <a:solidFill>
                  <a:schemeClr val="lt1"/>
                </a:solidFill>
                <a:latin typeface="Amaranth"/>
                <a:ea typeface="Amaranth"/>
                <a:cs typeface="Amaranth"/>
                <a:sym typeface="Amaranth"/>
              </a:rPr>
              <a:t>  Grammar Revision</a:t>
            </a:r>
            <a:endParaRPr sz="6700">
              <a:solidFill>
                <a:schemeClr val="lt1"/>
              </a:solidFill>
              <a:latin typeface="Amaranth"/>
              <a:ea typeface="Amaranth"/>
              <a:cs typeface="Amaranth"/>
              <a:sym typeface="Amaranth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2"/>
          <p:cNvSpPr txBox="1"/>
          <p:nvPr/>
        </p:nvSpPr>
        <p:spPr>
          <a:xfrm>
            <a:off x="3256650" y="458250"/>
            <a:ext cx="5910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20" name="Google Shape;120;p22"/>
          <p:cNvSpPr txBox="1"/>
          <p:nvPr/>
        </p:nvSpPr>
        <p:spPr>
          <a:xfrm>
            <a:off x="26043" y="41560"/>
            <a:ext cx="9077100" cy="877200"/>
          </a:xfrm>
          <a:prstGeom prst="rect">
            <a:avLst/>
          </a:prstGeom>
          <a:solidFill>
            <a:srgbClr val="1C4587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700">
                <a:solidFill>
                  <a:srgbClr val="FFFFFF"/>
                </a:solidFill>
              </a:rPr>
              <a:t>LO: to identify and use present tense verbs</a:t>
            </a:r>
            <a:endParaRPr sz="1300">
              <a:solidFill>
                <a:schemeClr val="dk2"/>
              </a:solidFill>
            </a:endParaRPr>
          </a:p>
        </p:txBody>
      </p:sp>
      <p:pic>
        <p:nvPicPr>
          <p:cNvPr id="121" name="Google Shape;12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000" y="1447874"/>
            <a:ext cx="8839201" cy="3577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94625" y="132725"/>
            <a:ext cx="1586125" cy="1586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3"/>
          <p:cNvSpPr txBox="1"/>
          <p:nvPr/>
        </p:nvSpPr>
        <p:spPr>
          <a:xfrm>
            <a:off x="3256650" y="458250"/>
            <a:ext cx="5910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28" name="Google Shape;128;p23"/>
          <p:cNvSpPr txBox="1"/>
          <p:nvPr/>
        </p:nvSpPr>
        <p:spPr>
          <a:xfrm>
            <a:off x="26043" y="41560"/>
            <a:ext cx="9077100" cy="877200"/>
          </a:xfrm>
          <a:prstGeom prst="rect">
            <a:avLst/>
          </a:prstGeom>
          <a:solidFill>
            <a:srgbClr val="1C4587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700">
                <a:solidFill>
                  <a:srgbClr val="FFFFFF"/>
                </a:solidFill>
              </a:rPr>
              <a:t>LO: to identify and use present tense verbs</a:t>
            </a:r>
            <a:endParaRPr sz="1300">
              <a:solidFill>
                <a:schemeClr val="dk2"/>
              </a:solidFill>
            </a:endParaRPr>
          </a:p>
        </p:txBody>
      </p:sp>
      <p:sp>
        <p:nvSpPr>
          <p:cNvPr id="129" name="Google Shape;129;p23"/>
          <p:cNvSpPr txBox="1"/>
          <p:nvPr/>
        </p:nvSpPr>
        <p:spPr>
          <a:xfrm>
            <a:off x="443995" y="1161400"/>
            <a:ext cx="7500300" cy="379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2000" u="sng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Independent Practice 1</a:t>
            </a:r>
            <a:endParaRPr b="1" sz="2000" u="sng">
              <a:solidFill>
                <a:schemeClr val="dk1"/>
              </a:solidFill>
              <a:latin typeface="Amaranth"/>
              <a:ea typeface="Amaranth"/>
              <a:cs typeface="Amaranth"/>
              <a:sym typeface="Amaranth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0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Identify the tense used in each sentence.</a:t>
            </a:r>
            <a:endParaRPr sz="2000">
              <a:solidFill>
                <a:schemeClr val="dk1"/>
              </a:solidFill>
              <a:latin typeface="Amaranth"/>
              <a:ea typeface="Amaranth"/>
              <a:cs typeface="Amaranth"/>
              <a:sym typeface="Amaranth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e.g. I </a:t>
            </a:r>
            <a:r>
              <a:rPr lang="en-GB" sz="1600" u="sng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have been</a:t>
            </a:r>
            <a:r>
              <a:rPr lang="en-GB" sz="16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 learning to play tennis for 6 weeks. </a:t>
            </a:r>
            <a:r>
              <a:rPr lang="en-GB" sz="1600">
                <a:solidFill>
                  <a:srgbClr val="C00000"/>
                </a:solidFill>
                <a:latin typeface="Amaranth"/>
                <a:ea typeface="Amaranth"/>
                <a:cs typeface="Amaranth"/>
                <a:sym typeface="Amaranth"/>
              </a:rPr>
              <a:t>Present perfect.</a:t>
            </a:r>
            <a:endParaRPr sz="1600">
              <a:solidFill>
                <a:srgbClr val="C00000"/>
              </a:solidFill>
              <a:latin typeface="Amaranth"/>
              <a:ea typeface="Amaranth"/>
              <a:cs typeface="Amaranth"/>
              <a:sym typeface="Amaranth"/>
            </a:endParaRPr>
          </a:p>
          <a:p>
            <a:pPr indent="-355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maranth"/>
              <a:buAutoNum type="arabicParenR"/>
            </a:pPr>
            <a:r>
              <a:rPr lang="en-GB" sz="20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I </a:t>
            </a:r>
            <a:r>
              <a:rPr lang="en-GB" sz="2000" u="sng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catch</a:t>
            </a:r>
            <a:r>
              <a:rPr lang="en-GB" sz="20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 the bus to school every morning.</a:t>
            </a:r>
            <a:endParaRPr sz="2000">
              <a:solidFill>
                <a:schemeClr val="dk1"/>
              </a:solidFill>
              <a:latin typeface="Amaranth"/>
              <a:ea typeface="Amaranth"/>
              <a:cs typeface="Amaranth"/>
              <a:sym typeface="Amaranth"/>
            </a:endParaRPr>
          </a:p>
          <a:p>
            <a:pPr indent="-12700" lvl="0" marL="127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0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2)   I </a:t>
            </a:r>
            <a:r>
              <a:rPr lang="en-GB" sz="2000" u="sng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am cooking</a:t>
            </a:r>
            <a:r>
              <a:rPr lang="en-GB" sz="20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 a homemade spaghetti Bolognese.</a:t>
            </a:r>
            <a:endParaRPr sz="2000">
              <a:solidFill>
                <a:schemeClr val="dk1"/>
              </a:solidFill>
              <a:latin typeface="Amaranth"/>
              <a:ea typeface="Amaranth"/>
              <a:cs typeface="Amaranth"/>
              <a:sym typeface="Amaranth"/>
            </a:endParaRPr>
          </a:p>
          <a:p>
            <a:pPr indent="-12700" lvl="0" marL="127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0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3)   They </a:t>
            </a:r>
            <a:r>
              <a:rPr lang="en-GB" sz="2000" u="sng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go</a:t>
            </a:r>
            <a:r>
              <a:rPr lang="en-GB" sz="20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 swimming every Sunday at the leisure centre.</a:t>
            </a:r>
            <a:endParaRPr sz="2000">
              <a:solidFill>
                <a:schemeClr val="dk1"/>
              </a:solidFill>
              <a:latin typeface="Amaranth"/>
              <a:ea typeface="Amaranth"/>
              <a:cs typeface="Amaranth"/>
              <a:sym typeface="Amaranth"/>
            </a:endParaRPr>
          </a:p>
          <a:p>
            <a:pPr indent="-12700" lvl="0" marL="127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0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4) We </a:t>
            </a:r>
            <a:r>
              <a:rPr lang="en-GB" sz="2000" u="sng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are drawing</a:t>
            </a:r>
            <a:r>
              <a:rPr lang="en-GB" sz="20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 cartoons for our poster.</a:t>
            </a:r>
            <a:endParaRPr sz="2000">
              <a:solidFill>
                <a:schemeClr val="dk1"/>
              </a:solidFill>
              <a:latin typeface="Amaranth"/>
              <a:ea typeface="Amaranth"/>
              <a:cs typeface="Amaranth"/>
              <a:sym typeface="Amaranth"/>
            </a:endParaRPr>
          </a:p>
          <a:p>
            <a:pPr indent="-12700" lvl="0" marL="127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0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5) The lift </a:t>
            </a:r>
            <a:r>
              <a:rPr lang="en-GB" sz="2000" u="sng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has broken</a:t>
            </a:r>
            <a:r>
              <a:rPr lang="en-GB" sz="20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 so we need to take the stairs.</a:t>
            </a:r>
            <a:endParaRPr sz="2000">
              <a:solidFill>
                <a:schemeClr val="dk1"/>
              </a:solidFill>
              <a:latin typeface="Amaranth"/>
              <a:ea typeface="Amaranth"/>
              <a:cs typeface="Amaranth"/>
              <a:sym typeface="Amaranth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6) I </a:t>
            </a:r>
            <a:r>
              <a:rPr lang="en-GB" sz="2000" u="sng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have caught</a:t>
            </a:r>
            <a:r>
              <a:rPr lang="en-GB" sz="20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 a cold so my eyes keep watering</a:t>
            </a:r>
            <a:endParaRPr sz="1000">
              <a:solidFill>
                <a:schemeClr val="dk2"/>
              </a:solidFill>
              <a:latin typeface="Amaranth"/>
              <a:ea typeface="Amaranth"/>
              <a:cs typeface="Amaranth"/>
              <a:sym typeface="Amaranth"/>
            </a:endParaRPr>
          </a:p>
        </p:txBody>
      </p:sp>
      <p:pic>
        <p:nvPicPr>
          <p:cNvPr id="130" name="Google Shape;13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00000" y="293150"/>
            <a:ext cx="1699125" cy="1699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4"/>
          <p:cNvSpPr txBox="1"/>
          <p:nvPr/>
        </p:nvSpPr>
        <p:spPr>
          <a:xfrm>
            <a:off x="3256650" y="458250"/>
            <a:ext cx="5910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36" name="Google Shape;136;p24"/>
          <p:cNvSpPr txBox="1"/>
          <p:nvPr/>
        </p:nvSpPr>
        <p:spPr>
          <a:xfrm>
            <a:off x="26043" y="41560"/>
            <a:ext cx="9077100" cy="877200"/>
          </a:xfrm>
          <a:prstGeom prst="rect">
            <a:avLst/>
          </a:prstGeom>
          <a:solidFill>
            <a:srgbClr val="1C4587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700">
                <a:solidFill>
                  <a:srgbClr val="FFFFFF"/>
                </a:solidFill>
              </a:rPr>
              <a:t>LO: to identify and use present tense verbs</a:t>
            </a:r>
            <a:endParaRPr sz="1300">
              <a:solidFill>
                <a:schemeClr val="dk2"/>
              </a:solidFill>
            </a:endParaRPr>
          </a:p>
        </p:txBody>
      </p:sp>
      <p:sp>
        <p:nvSpPr>
          <p:cNvPr id="137" name="Google Shape;137;p24"/>
          <p:cNvSpPr txBox="1"/>
          <p:nvPr/>
        </p:nvSpPr>
        <p:spPr>
          <a:xfrm>
            <a:off x="443995" y="1161400"/>
            <a:ext cx="75003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2"/>
              </a:solidFill>
              <a:latin typeface="Amaranth"/>
              <a:ea typeface="Amaranth"/>
              <a:cs typeface="Amaranth"/>
              <a:sym typeface="Amaranth"/>
            </a:endParaRPr>
          </a:p>
        </p:txBody>
      </p:sp>
      <p:pic>
        <p:nvPicPr>
          <p:cNvPr id="138" name="Google Shape;138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00000" y="293150"/>
            <a:ext cx="1699125" cy="169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1700" y="1298275"/>
            <a:ext cx="8394100" cy="3339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5"/>
          <p:cNvSpPr txBox="1"/>
          <p:nvPr/>
        </p:nvSpPr>
        <p:spPr>
          <a:xfrm>
            <a:off x="3256650" y="458250"/>
            <a:ext cx="5910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45" name="Google Shape;145;p25"/>
          <p:cNvSpPr txBox="1"/>
          <p:nvPr/>
        </p:nvSpPr>
        <p:spPr>
          <a:xfrm>
            <a:off x="26043" y="41560"/>
            <a:ext cx="9077100" cy="877200"/>
          </a:xfrm>
          <a:prstGeom prst="rect">
            <a:avLst/>
          </a:prstGeom>
          <a:solidFill>
            <a:srgbClr val="1C4587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700">
                <a:solidFill>
                  <a:srgbClr val="FFFFFF"/>
                </a:solidFill>
              </a:rPr>
              <a:t>LO: to identify and use present tense verbs</a:t>
            </a:r>
            <a:endParaRPr sz="1300">
              <a:solidFill>
                <a:schemeClr val="dk2"/>
              </a:solidFill>
            </a:endParaRPr>
          </a:p>
        </p:txBody>
      </p:sp>
      <p:sp>
        <p:nvSpPr>
          <p:cNvPr id="146" name="Google Shape;146;p25"/>
          <p:cNvSpPr txBox="1"/>
          <p:nvPr/>
        </p:nvSpPr>
        <p:spPr>
          <a:xfrm>
            <a:off x="443995" y="1161400"/>
            <a:ext cx="75003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2"/>
              </a:solidFill>
              <a:latin typeface="Amaranth"/>
              <a:ea typeface="Amaranth"/>
              <a:cs typeface="Amaranth"/>
              <a:sym typeface="Amaranth"/>
            </a:endParaRPr>
          </a:p>
        </p:txBody>
      </p:sp>
      <p:pic>
        <p:nvPicPr>
          <p:cNvPr id="147" name="Google Shape;14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00000" y="293150"/>
            <a:ext cx="1699125" cy="1699125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5"/>
          <p:cNvSpPr txBox="1"/>
          <p:nvPr/>
        </p:nvSpPr>
        <p:spPr>
          <a:xfrm>
            <a:off x="222625" y="1096325"/>
            <a:ext cx="7500300" cy="365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900" u="sng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Independent Practice 1</a:t>
            </a:r>
            <a:endParaRPr b="1" sz="1900" u="sng">
              <a:solidFill>
                <a:schemeClr val="dk1"/>
              </a:solidFill>
              <a:latin typeface="Amaranth"/>
              <a:ea typeface="Amaranth"/>
              <a:cs typeface="Amaranth"/>
              <a:sym typeface="Amaranth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9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Identify the tense used in each sentence.</a:t>
            </a:r>
            <a:endParaRPr sz="1900">
              <a:solidFill>
                <a:schemeClr val="dk1"/>
              </a:solidFill>
              <a:latin typeface="Amaranth"/>
              <a:ea typeface="Amaranth"/>
              <a:cs typeface="Amaranth"/>
              <a:sym typeface="Amaranth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5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e.g. I </a:t>
            </a:r>
            <a:r>
              <a:rPr lang="en-GB" sz="1500" u="sng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have been</a:t>
            </a:r>
            <a:r>
              <a:rPr lang="en-GB" sz="15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 learning to play tennis for 6 weeks. </a:t>
            </a:r>
            <a:r>
              <a:rPr lang="en-GB" sz="1500">
                <a:solidFill>
                  <a:srgbClr val="C00000"/>
                </a:solidFill>
                <a:latin typeface="Amaranth"/>
                <a:ea typeface="Amaranth"/>
                <a:cs typeface="Amaranth"/>
                <a:sym typeface="Amaranth"/>
              </a:rPr>
              <a:t>Present perfect.</a:t>
            </a:r>
            <a:endParaRPr sz="1500">
              <a:solidFill>
                <a:srgbClr val="C00000"/>
              </a:solidFill>
              <a:latin typeface="Amaranth"/>
              <a:ea typeface="Amaranth"/>
              <a:cs typeface="Amaranth"/>
              <a:sym typeface="Amaranth"/>
            </a:endParaRPr>
          </a:p>
          <a:p>
            <a:pPr indent="-12700" lvl="0" marL="127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9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1)I </a:t>
            </a:r>
            <a:r>
              <a:rPr lang="en-GB" sz="1900" u="sng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catch</a:t>
            </a:r>
            <a:r>
              <a:rPr lang="en-GB" sz="19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 the bus to school every morning. </a:t>
            </a:r>
            <a:r>
              <a:rPr lang="en-GB" sz="1900">
                <a:solidFill>
                  <a:srgbClr val="C00000"/>
                </a:solidFill>
                <a:latin typeface="Amaranth"/>
                <a:ea typeface="Amaranth"/>
                <a:cs typeface="Amaranth"/>
                <a:sym typeface="Amaranth"/>
              </a:rPr>
              <a:t>Present tense.</a:t>
            </a:r>
            <a:endParaRPr sz="1900">
              <a:solidFill>
                <a:srgbClr val="C00000"/>
              </a:solidFill>
              <a:latin typeface="Amaranth"/>
              <a:ea typeface="Amaranth"/>
              <a:cs typeface="Amaranth"/>
              <a:sym typeface="Amaranth"/>
            </a:endParaRPr>
          </a:p>
          <a:p>
            <a:pPr indent="-12700" lvl="0" marL="127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9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2)I </a:t>
            </a:r>
            <a:r>
              <a:rPr lang="en-GB" sz="1900" u="sng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am cooking</a:t>
            </a:r>
            <a:r>
              <a:rPr lang="en-GB" sz="19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 a homemade spaghetti bolognese. </a:t>
            </a:r>
            <a:r>
              <a:rPr lang="en-GB" sz="1900">
                <a:solidFill>
                  <a:srgbClr val="C00000"/>
                </a:solidFill>
                <a:latin typeface="Amaranth"/>
                <a:ea typeface="Amaranth"/>
                <a:cs typeface="Amaranth"/>
                <a:sym typeface="Amaranth"/>
              </a:rPr>
              <a:t>Present progressive.</a:t>
            </a:r>
            <a:endParaRPr sz="1900">
              <a:solidFill>
                <a:srgbClr val="C00000"/>
              </a:solidFill>
              <a:latin typeface="Amaranth"/>
              <a:ea typeface="Amaranth"/>
              <a:cs typeface="Amaranth"/>
              <a:sym typeface="Amaranth"/>
            </a:endParaRPr>
          </a:p>
          <a:p>
            <a:pPr indent="-12700" lvl="0" marL="127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9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3)They </a:t>
            </a:r>
            <a:r>
              <a:rPr lang="en-GB" sz="1900" u="sng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go</a:t>
            </a:r>
            <a:r>
              <a:rPr lang="en-GB" sz="19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 swimming every Sunday at the leisure centre. </a:t>
            </a:r>
            <a:r>
              <a:rPr lang="en-GB" sz="1900">
                <a:solidFill>
                  <a:srgbClr val="C00000"/>
                </a:solidFill>
                <a:latin typeface="Amaranth"/>
                <a:ea typeface="Amaranth"/>
                <a:cs typeface="Amaranth"/>
                <a:sym typeface="Amaranth"/>
              </a:rPr>
              <a:t>Present tense.</a:t>
            </a:r>
            <a:endParaRPr sz="1900">
              <a:solidFill>
                <a:srgbClr val="C00000"/>
              </a:solidFill>
              <a:latin typeface="Amaranth"/>
              <a:ea typeface="Amaranth"/>
              <a:cs typeface="Amaranth"/>
              <a:sym typeface="Amaranth"/>
            </a:endParaRPr>
          </a:p>
          <a:p>
            <a:pPr indent="-12700" lvl="0" marL="127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9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4)We </a:t>
            </a:r>
            <a:r>
              <a:rPr lang="en-GB" sz="1900" u="sng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are drawing</a:t>
            </a:r>
            <a:r>
              <a:rPr lang="en-GB" sz="19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 cartoons for our poster. </a:t>
            </a:r>
            <a:r>
              <a:rPr lang="en-GB" sz="1900">
                <a:solidFill>
                  <a:srgbClr val="C00000"/>
                </a:solidFill>
                <a:latin typeface="Amaranth"/>
                <a:ea typeface="Amaranth"/>
                <a:cs typeface="Amaranth"/>
                <a:sym typeface="Amaranth"/>
              </a:rPr>
              <a:t>Present progressive.</a:t>
            </a:r>
            <a:endParaRPr sz="1900">
              <a:solidFill>
                <a:srgbClr val="C00000"/>
              </a:solidFill>
              <a:latin typeface="Amaranth"/>
              <a:ea typeface="Amaranth"/>
              <a:cs typeface="Amaranth"/>
              <a:sym typeface="Amaranth"/>
            </a:endParaRPr>
          </a:p>
          <a:p>
            <a:pPr indent="-12700" lvl="0" marL="127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9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5)The lift </a:t>
            </a:r>
            <a:r>
              <a:rPr lang="en-GB" sz="1900" u="sng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has broken</a:t>
            </a:r>
            <a:r>
              <a:rPr lang="en-GB" sz="19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 so we need to take the stairs.</a:t>
            </a:r>
            <a:r>
              <a:rPr lang="en-GB" sz="1900">
                <a:solidFill>
                  <a:srgbClr val="C00000"/>
                </a:solidFill>
                <a:latin typeface="Amaranth"/>
                <a:ea typeface="Amaranth"/>
                <a:cs typeface="Amaranth"/>
                <a:sym typeface="Amaranth"/>
              </a:rPr>
              <a:t> Present perfect.</a:t>
            </a:r>
            <a:endParaRPr sz="1900">
              <a:solidFill>
                <a:srgbClr val="C00000"/>
              </a:solidFill>
              <a:latin typeface="Amaranth"/>
              <a:ea typeface="Amaranth"/>
              <a:cs typeface="Amaranth"/>
              <a:sym typeface="Amaranth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I </a:t>
            </a:r>
            <a:r>
              <a:rPr lang="en-GB" sz="1900" u="sng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have caught</a:t>
            </a:r>
            <a:r>
              <a:rPr lang="en-GB" sz="19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 a cold so my eyes keep watering.</a:t>
            </a:r>
            <a:r>
              <a:rPr lang="en-GB" sz="1900">
                <a:solidFill>
                  <a:srgbClr val="C00000"/>
                </a:solidFill>
                <a:latin typeface="Amaranth"/>
                <a:ea typeface="Amaranth"/>
                <a:cs typeface="Amaranth"/>
                <a:sym typeface="Amaranth"/>
              </a:rPr>
              <a:t> Present perfect</a:t>
            </a:r>
            <a:endParaRPr sz="900">
              <a:solidFill>
                <a:schemeClr val="dk2"/>
              </a:solidFill>
              <a:latin typeface="Amaranth"/>
              <a:ea typeface="Amaranth"/>
              <a:cs typeface="Amaranth"/>
              <a:sym typeface="Amaranth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6"/>
          <p:cNvSpPr txBox="1"/>
          <p:nvPr/>
        </p:nvSpPr>
        <p:spPr>
          <a:xfrm>
            <a:off x="3256650" y="458250"/>
            <a:ext cx="5910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54" name="Google Shape;154;p26"/>
          <p:cNvSpPr txBox="1"/>
          <p:nvPr/>
        </p:nvSpPr>
        <p:spPr>
          <a:xfrm>
            <a:off x="26043" y="41560"/>
            <a:ext cx="9077100" cy="877200"/>
          </a:xfrm>
          <a:prstGeom prst="rect">
            <a:avLst/>
          </a:prstGeom>
          <a:solidFill>
            <a:srgbClr val="1C4587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700">
                <a:solidFill>
                  <a:srgbClr val="FFFFFF"/>
                </a:solidFill>
              </a:rPr>
              <a:t>LO: to identify and use present tense verbs</a:t>
            </a:r>
            <a:endParaRPr sz="1300">
              <a:solidFill>
                <a:schemeClr val="dk2"/>
              </a:solidFill>
            </a:endParaRPr>
          </a:p>
        </p:txBody>
      </p:sp>
      <p:sp>
        <p:nvSpPr>
          <p:cNvPr id="155" name="Google Shape;155;p26"/>
          <p:cNvSpPr txBox="1"/>
          <p:nvPr/>
        </p:nvSpPr>
        <p:spPr>
          <a:xfrm>
            <a:off x="443995" y="1161400"/>
            <a:ext cx="75003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2"/>
              </a:solidFill>
              <a:latin typeface="Amaranth"/>
              <a:ea typeface="Amaranth"/>
              <a:cs typeface="Amaranth"/>
              <a:sym typeface="Amaranth"/>
            </a:endParaRPr>
          </a:p>
        </p:txBody>
      </p:sp>
      <p:pic>
        <p:nvPicPr>
          <p:cNvPr id="156" name="Google Shape;156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00000" y="293150"/>
            <a:ext cx="1699125" cy="1699125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26"/>
          <p:cNvSpPr txBox="1"/>
          <p:nvPr/>
        </p:nvSpPr>
        <p:spPr>
          <a:xfrm>
            <a:off x="222625" y="1096325"/>
            <a:ext cx="7500300" cy="382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2300" u="sng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Independent Practice 2</a:t>
            </a:r>
            <a:endParaRPr b="1" sz="2300" u="sng">
              <a:solidFill>
                <a:schemeClr val="dk1"/>
              </a:solidFill>
              <a:latin typeface="Amaranth"/>
              <a:ea typeface="Amaranth"/>
              <a:cs typeface="Amaranth"/>
              <a:sym typeface="Amaranth"/>
            </a:endParaRPr>
          </a:p>
          <a:p>
            <a:pPr indent="-12700" lvl="0" marL="127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3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1)Explain how you know ‘Julia </a:t>
            </a:r>
            <a:r>
              <a:rPr lang="en-GB" sz="2300" u="sng">
                <a:solidFill>
                  <a:srgbClr val="2F5597"/>
                </a:solidFill>
                <a:latin typeface="Amaranth"/>
                <a:ea typeface="Amaranth"/>
                <a:cs typeface="Amaranth"/>
                <a:sym typeface="Amaranth"/>
              </a:rPr>
              <a:t>makes</a:t>
            </a:r>
            <a:r>
              <a:rPr lang="en-GB" sz="23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 all her friends laugh.’ is</a:t>
            </a:r>
            <a:endParaRPr sz="2300">
              <a:solidFill>
                <a:schemeClr val="dk1"/>
              </a:solidFill>
              <a:latin typeface="Amaranth"/>
              <a:ea typeface="Amaranth"/>
              <a:cs typeface="Amaranth"/>
              <a:sym typeface="Amaranth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3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     in the present tense.</a:t>
            </a:r>
            <a:endParaRPr sz="2300">
              <a:solidFill>
                <a:schemeClr val="dk1"/>
              </a:solidFill>
              <a:latin typeface="Amaranth"/>
              <a:ea typeface="Amaranth"/>
              <a:cs typeface="Amaranth"/>
              <a:sym typeface="Amaranth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3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2) Explain how you know ‘Chen </a:t>
            </a:r>
            <a:r>
              <a:rPr lang="en-GB" sz="2300" u="sng">
                <a:solidFill>
                  <a:srgbClr val="2F5597"/>
                </a:solidFill>
                <a:latin typeface="Amaranth"/>
                <a:ea typeface="Amaranth"/>
                <a:cs typeface="Amaranth"/>
                <a:sym typeface="Amaranth"/>
              </a:rPr>
              <a:t>is practising</a:t>
            </a:r>
            <a:r>
              <a:rPr lang="en-GB" sz="23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 his times tables.’ is in the present progressive tense.</a:t>
            </a:r>
            <a:endParaRPr sz="2300">
              <a:solidFill>
                <a:schemeClr val="dk1"/>
              </a:solidFill>
              <a:latin typeface="Amaranth"/>
              <a:ea typeface="Amaranth"/>
              <a:cs typeface="Amaranth"/>
              <a:sym typeface="Amaranth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3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3) Explain how you know ‘Amy </a:t>
            </a:r>
            <a:r>
              <a:rPr lang="en-GB" sz="2300" u="sng">
                <a:solidFill>
                  <a:srgbClr val="2F5597"/>
                </a:solidFill>
                <a:latin typeface="Amaranth"/>
                <a:ea typeface="Amaranth"/>
                <a:cs typeface="Amaranth"/>
                <a:sym typeface="Amaranth"/>
              </a:rPr>
              <a:t>has shown</a:t>
            </a:r>
            <a:r>
              <a:rPr lang="en-GB" sz="23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 her whole family her gold medal.’ is in the </a:t>
            </a:r>
            <a:r>
              <a:rPr lang="en-GB" sz="2300">
                <a:solidFill>
                  <a:srgbClr val="2F5597"/>
                </a:solidFill>
                <a:latin typeface="Amaranth"/>
                <a:ea typeface="Amaranth"/>
                <a:cs typeface="Amaranth"/>
                <a:sym typeface="Amaranth"/>
              </a:rPr>
              <a:t>present perfect </a:t>
            </a:r>
            <a:r>
              <a:rPr lang="en-GB" sz="23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tense.</a:t>
            </a:r>
            <a:endParaRPr sz="2300">
              <a:solidFill>
                <a:schemeClr val="dk1"/>
              </a:solidFill>
              <a:latin typeface="Amaranth"/>
              <a:ea typeface="Amaranth"/>
              <a:cs typeface="Amaranth"/>
              <a:sym typeface="Amaranth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 u="sng">
              <a:solidFill>
                <a:schemeClr val="dk1"/>
              </a:solidFill>
              <a:latin typeface="Amaranth"/>
              <a:ea typeface="Amaranth"/>
              <a:cs typeface="Amaranth"/>
              <a:sym typeface="Amaranth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7"/>
          <p:cNvSpPr txBox="1"/>
          <p:nvPr/>
        </p:nvSpPr>
        <p:spPr>
          <a:xfrm>
            <a:off x="3256650" y="458250"/>
            <a:ext cx="5910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63" name="Google Shape;163;p27"/>
          <p:cNvSpPr txBox="1"/>
          <p:nvPr/>
        </p:nvSpPr>
        <p:spPr>
          <a:xfrm>
            <a:off x="26043" y="41560"/>
            <a:ext cx="9077100" cy="877200"/>
          </a:xfrm>
          <a:prstGeom prst="rect">
            <a:avLst/>
          </a:prstGeom>
          <a:solidFill>
            <a:srgbClr val="1C4587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700">
                <a:solidFill>
                  <a:srgbClr val="FFFFFF"/>
                </a:solidFill>
              </a:rPr>
              <a:t>LO: to identify and use present tense verbs</a:t>
            </a:r>
            <a:endParaRPr sz="1300">
              <a:solidFill>
                <a:schemeClr val="dk2"/>
              </a:solidFill>
            </a:endParaRPr>
          </a:p>
        </p:txBody>
      </p:sp>
      <p:sp>
        <p:nvSpPr>
          <p:cNvPr id="164" name="Google Shape;164;p27"/>
          <p:cNvSpPr txBox="1"/>
          <p:nvPr/>
        </p:nvSpPr>
        <p:spPr>
          <a:xfrm>
            <a:off x="443995" y="1161400"/>
            <a:ext cx="75003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2"/>
              </a:solidFill>
              <a:latin typeface="Amaranth"/>
              <a:ea typeface="Amaranth"/>
              <a:cs typeface="Amaranth"/>
              <a:sym typeface="Amaranth"/>
            </a:endParaRPr>
          </a:p>
        </p:txBody>
      </p:sp>
      <p:pic>
        <p:nvPicPr>
          <p:cNvPr id="165" name="Google Shape;165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00000" y="293150"/>
            <a:ext cx="1699125" cy="1699125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27"/>
          <p:cNvSpPr txBox="1"/>
          <p:nvPr/>
        </p:nvSpPr>
        <p:spPr>
          <a:xfrm>
            <a:off x="222625" y="1096325"/>
            <a:ext cx="7500300" cy="382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GB" sz="2300" u="sng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Independent Practice 2</a:t>
            </a:r>
            <a:endParaRPr b="1" sz="2300" u="sng">
              <a:solidFill>
                <a:schemeClr val="dk1"/>
              </a:solidFill>
              <a:latin typeface="Amaranth"/>
              <a:ea typeface="Amaranth"/>
              <a:cs typeface="Amaranth"/>
              <a:sym typeface="Amaranth"/>
            </a:endParaRPr>
          </a:p>
          <a:p>
            <a:pPr indent="-12700" lvl="0" marL="127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23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1)Explain how you know ‘Julia </a:t>
            </a:r>
            <a:r>
              <a:rPr lang="en-GB" sz="2300" u="sng">
                <a:solidFill>
                  <a:srgbClr val="2F5597"/>
                </a:solidFill>
                <a:latin typeface="Amaranth"/>
                <a:ea typeface="Amaranth"/>
                <a:cs typeface="Amaranth"/>
                <a:sym typeface="Amaranth"/>
              </a:rPr>
              <a:t>makes</a:t>
            </a:r>
            <a:r>
              <a:rPr lang="en-GB" sz="23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 all her friends laugh.’ is</a:t>
            </a:r>
            <a:endParaRPr sz="2300">
              <a:solidFill>
                <a:schemeClr val="dk1"/>
              </a:solidFill>
              <a:latin typeface="Amaranth"/>
              <a:ea typeface="Amaranth"/>
              <a:cs typeface="Amaranth"/>
              <a:sym typeface="Amaranth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23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     in the present tense.</a:t>
            </a:r>
            <a:endParaRPr sz="2300">
              <a:solidFill>
                <a:schemeClr val="dk1"/>
              </a:solidFill>
              <a:latin typeface="Amaranth"/>
              <a:ea typeface="Amaranth"/>
              <a:cs typeface="Amaranth"/>
              <a:sym typeface="Amaranth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23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2) Explain how you know ‘Chen </a:t>
            </a:r>
            <a:r>
              <a:rPr lang="en-GB" sz="2300" u="sng">
                <a:solidFill>
                  <a:srgbClr val="2F5597"/>
                </a:solidFill>
                <a:latin typeface="Amaranth"/>
                <a:ea typeface="Amaranth"/>
                <a:cs typeface="Amaranth"/>
                <a:sym typeface="Amaranth"/>
              </a:rPr>
              <a:t>is practising</a:t>
            </a:r>
            <a:r>
              <a:rPr lang="en-GB" sz="23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 his times tables.’ is in the present progressive tense.</a:t>
            </a:r>
            <a:endParaRPr sz="2300">
              <a:solidFill>
                <a:schemeClr val="dk1"/>
              </a:solidFill>
              <a:latin typeface="Amaranth"/>
              <a:ea typeface="Amaranth"/>
              <a:cs typeface="Amaranth"/>
              <a:sym typeface="Amaranth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23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3) Explain how you know ‘Amy </a:t>
            </a:r>
            <a:r>
              <a:rPr lang="en-GB" sz="2300" u="sng">
                <a:solidFill>
                  <a:srgbClr val="2F5597"/>
                </a:solidFill>
                <a:latin typeface="Amaranth"/>
                <a:ea typeface="Amaranth"/>
                <a:cs typeface="Amaranth"/>
                <a:sym typeface="Amaranth"/>
              </a:rPr>
              <a:t>has shown</a:t>
            </a:r>
            <a:r>
              <a:rPr lang="en-GB" sz="23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 her whole family her gold medal.’ is in the </a:t>
            </a:r>
            <a:r>
              <a:rPr lang="en-GB" sz="2300">
                <a:solidFill>
                  <a:srgbClr val="2F5597"/>
                </a:solidFill>
                <a:latin typeface="Amaranth"/>
                <a:ea typeface="Amaranth"/>
                <a:cs typeface="Amaranth"/>
                <a:sym typeface="Amaranth"/>
              </a:rPr>
              <a:t>present perfect </a:t>
            </a:r>
            <a:r>
              <a:rPr lang="en-GB" sz="23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tense.</a:t>
            </a:r>
            <a:endParaRPr sz="2300">
              <a:solidFill>
                <a:schemeClr val="dk1"/>
              </a:solidFill>
              <a:latin typeface="Amaranth"/>
              <a:ea typeface="Amaranth"/>
              <a:cs typeface="Amaranth"/>
              <a:sym typeface="Amaranth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 u="sng">
              <a:solidFill>
                <a:schemeClr val="dk1"/>
              </a:solidFill>
              <a:latin typeface="Amaranth"/>
              <a:ea typeface="Amaranth"/>
              <a:cs typeface="Amaranth"/>
              <a:sym typeface="Amaranth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8"/>
          <p:cNvSpPr txBox="1"/>
          <p:nvPr/>
        </p:nvSpPr>
        <p:spPr>
          <a:xfrm>
            <a:off x="3256650" y="458250"/>
            <a:ext cx="5910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72" name="Google Shape;172;p28"/>
          <p:cNvSpPr txBox="1"/>
          <p:nvPr/>
        </p:nvSpPr>
        <p:spPr>
          <a:xfrm>
            <a:off x="26043" y="41560"/>
            <a:ext cx="9077100" cy="877200"/>
          </a:xfrm>
          <a:prstGeom prst="rect">
            <a:avLst/>
          </a:prstGeom>
          <a:solidFill>
            <a:srgbClr val="1C4587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700">
                <a:solidFill>
                  <a:srgbClr val="FFFFFF"/>
                </a:solidFill>
              </a:rPr>
              <a:t>LO: to identify and use present tense verbs</a:t>
            </a:r>
            <a:endParaRPr sz="1300">
              <a:solidFill>
                <a:schemeClr val="dk2"/>
              </a:solidFill>
            </a:endParaRPr>
          </a:p>
        </p:txBody>
      </p:sp>
      <p:sp>
        <p:nvSpPr>
          <p:cNvPr id="173" name="Google Shape;173;p28"/>
          <p:cNvSpPr txBox="1"/>
          <p:nvPr/>
        </p:nvSpPr>
        <p:spPr>
          <a:xfrm>
            <a:off x="443995" y="1161400"/>
            <a:ext cx="75003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2"/>
              </a:solidFill>
              <a:latin typeface="Amaranth"/>
              <a:ea typeface="Amaranth"/>
              <a:cs typeface="Amaranth"/>
              <a:sym typeface="Amaranth"/>
            </a:endParaRPr>
          </a:p>
        </p:txBody>
      </p:sp>
      <p:pic>
        <p:nvPicPr>
          <p:cNvPr id="174" name="Google Shape;174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00000" y="293150"/>
            <a:ext cx="1699125" cy="1699125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28"/>
          <p:cNvSpPr txBox="1"/>
          <p:nvPr/>
        </p:nvSpPr>
        <p:spPr>
          <a:xfrm>
            <a:off x="222625" y="1096325"/>
            <a:ext cx="7500300" cy="396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900" u="sng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Independent Practice 2</a:t>
            </a:r>
            <a:endParaRPr b="1" sz="1900" u="sng">
              <a:solidFill>
                <a:schemeClr val="dk1"/>
              </a:solidFill>
              <a:latin typeface="Amaranth"/>
              <a:ea typeface="Amaranth"/>
              <a:cs typeface="Amaranth"/>
              <a:sym typeface="Amaranth"/>
            </a:endParaRPr>
          </a:p>
          <a:p>
            <a:pPr indent="-12700" lvl="0" marL="127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9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1)Explain how you know ‘Julia </a:t>
            </a:r>
            <a:r>
              <a:rPr lang="en-GB" sz="1900" u="sng">
                <a:solidFill>
                  <a:srgbClr val="2F5597"/>
                </a:solidFill>
                <a:latin typeface="Amaranth"/>
                <a:ea typeface="Amaranth"/>
                <a:cs typeface="Amaranth"/>
                <a:sym typeface="Amaranth"/>
              </a:rPr>
              <a:t>makes</a:t>
            </a:r>
            <a:r>
              <a:rPr lang="en-GB" sz="19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 all her friends laugh.’ is</a:t>
            </a:r>
            <a:endParaRPr sz="1900">
              <a:solidFill>
                <a:schemeClr val="dk1"/>
              </a:solidFill>
              <a:latin typeface="Amaranth"/>
              <a:ea typeface="Amaranth"/>
              <a:cs typeface="Amaranth"/>
              <a:sym typeface="Amaranth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9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     in the present tense. </a:t>
            </a:r>
            <a:r>
              <a:rPr lang="en-GB" sz="1900">
                <a:solidFill>
                  <a:srgbClr val="C00000"/>
                </a:solidFill>
                <a:latin typeface="Amaranth"/>
                <a:ea typeface="Amaranth"/>
                <a:cs typeface="Amaranth"/>
                <a:sym typeface="Amaranth"/>
              </a:rPr>
              <a:t>In general/regularly, Julia makes her friends	</a:t>
            </a:r>
            <a:endParaRPr sz="1900">
              <a:solidFill>
                <a:srgbClr val="C00000"/>
              </a:solidFill>
              <a:latin typeface="Amaranth"/>
              <a:ea typeface="Amaranth"/>
              <a:cs typeface="Amaranth"/>
              <a:sym typeface="Amaranth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900">
                <a:solidFill>
                  <a:srgbClr val="C00000"/>
                </a:solidFill>
                <a:latin typeface="Amaranth"/>
                <a:ea typeface="Amaranth"/>
                <a:cs typeface="Amaranth"/>
                <a:sym typeface="Amaranth"/>
              </a:rPr>
              <a:t>  	laugh. No specific time is given.</a:t>
            </a:r>
            <a:endParaRPr sz="1900">
              <a:solidFill>
                <a:srgbClr val="C00000"/>
              </a:solidFill>
              <a:latin typeface="Amaranth"/>
              <a:ea typeface="Amaranth"/>
              <a:cs typeface="Amaranth"/>
              <a:sym typeface="Amaranth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9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2) Explain how you know ‘Chen </a:t>
            </a:r>
            <a:r>
              <a:rPr lang="en-GB" sz="1900" u="sng">
                <a:solidFill>
                  <a:srgbClr val="2F5597"/>
                </a:solidFill>
                <a:latin typeface="Amaranth"/>
                <a:ea typeface="Amaranth"/>
                <a:cs typeface="Amaranth"/>
                <a:sym typeface="Amaranth"/>
              </a:rPr>
              <a:t>is practising</a:t>
            </a:r>
            <a:r>
              <a:rPr lang="en-GB" sz="19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 his times tables.’ is in the present progressive tense. </a:t>
            </a:r>
            <a:r>
              <a:rPr lang="en-GB" sz="1900">
                <a:solidFill>
                  <a:srgbClr val="C00000"/>
                </a:solidFill>
                <a:latin typeface="Amaranth"/>
                <a:ea typeface="Amaranth"/>
                <a:cs typeface="Amaranth"/>
                <a:sym typeface="Amaranth"/>
              </a:rPr>
              <a:t>The act of ‘practising’ is happening now.</a:t>
            </a:r>
            <a:endParaRPr sz="1900">
              <a:solidFill>
                <a:srgbClr val="C00000"/>
              </a:solidFill>
              <a:latin typeface="Amaranth"/>
              <a:ea typeface="Amaranth"/>
              <a:cs typeface="Amaranth"/>
              <a:sym typeface="Amaranth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9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3) Explain how you know ‘Amy </a:t>
            </a:r>
            <a:r>
              <a:rPr lang="en-GB" sz="1900" u="sng">
                <a:solidFill>
                  <a:srgbClr val="2F5597"/>
                </a:solidFill>
                <a:latin typeface="Amaranth"/>
                <a:ea typeface="Amaranth"/>
                <a:cs typeface="Amaranth"/>
                <a:sym typeface="Amaranth"/>
              </a:rPr>
              <a:t>has shown</a:t>
            </a:r>
            <a:r>
              <a:rPr lang="en-GB" sz="19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 her whole family her gold medal.’ is in the </a:t>
            </a:r>
            <a:r>
              <a:rPr lang="en-GB" sz="1900">
                <a:solidFill>
                  <a:srgbClr val="2F5597"/>
                </a:solidFill>
                <a:latin typeface="Amaranth"/>
                <a:ea typeface="Amaranth"/>
                <a:cs typeface="Amaranth"/>
                <a:sym typeface="Amaranth"/>
              </a:rPr>
              <a:t>present perfect </a:t>
            </a:r>
            <a:r>
              <a:rPr lang="en-GB" sz="19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tense. </a:t>
            </a:r>
            <a:r>
              <a:rPr lang="en-GB" sz="1900">
                <a:solidFill>
                  <a:srgbClr val="C00000"/>
                </a:solidFill>
                <a:latin typeface="Amaranth"/>
                <a:ea typeface="Amaranth"/>
                <a:cs typeface="Amaranth"/>
                <a:sym typeface="Amaranth"/>
              </a:rPr>
              <a:t>The act of Amy showing her gold medal took place in the past with a result in the present (note: the result isn’t stated in the sentence)</a:t>
            </a:r>
            <a:endParaRPr sz="1900">
              <a:solidFill>
                <a:srgbClr val="C00000"/>
              </a:solidFill>
              <a:latin typeface="Amaranth"/>
              <a:ea typeface="Amaranth"/>
              <a:cs typeface="Amaranth"/>
              <a:sym typeface="Amaranth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u="sng">
              <a:solidFill>
                <a:schemeClr val="dk1"/>
              </a:solidFill>
              <a:latin typeface="Amaranth"/>
              <a:ea typeface="Amaranth"/>
              <a:cs typeface="Amaranth"/>
              <a:sym typeface="Amaranth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9"/>
          <p:cNvSpPr txBox="1"/>
          <p:nvPr/>
        </p:nvSpPr>
        <p:spPr>
          <a:xfrm>
            <a:off x="3256650" y="458250"/>
            <a:ext cx="5910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81" name="Google Shape;181;p29"/>
          <p:cNvSpPr txBox="1"/>
          <p:nvPr/>
        </p:nvSpPr>
        <p:spPr>
          <a:xfrm>
            <a:off x="26043" y="41560"/>
            <a:ext cx="9077100" cy="877200"/>
          </a:xfrm>
          <a:prstGeom prst="rect">
            <a:avLst/>
          </a:prstGeom>
          <a:solidFill>
            <a:srgbClr val="1C4587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700">
                <a:solidFill>
                  <a:srgbClr val="FFFFFF"/>
                </a:solidFill>
              </a:rPr>
              <a:t>LO: to identify and use present tense verbs</a:t>
            </a:r>
            <a:endParaRPr sz="1300">
              <a:solidFill>
                <a:schemeClr val="dk2"/>
              </a:solidFill>
            </a:endParaRPr>
          </a:p>
        </p:txBody>
      </p:sp>
      <p:sp>
        <p:nvSpPr>
          <p:cNvPr id="182" name="Google Shape;182;p29"/>
          <p:cNvSpPr txBox="1"/>
          <p:nvPr/>
        </p:nvSpPr>
        <p:spPr>
          <a:xfrm>
            <a:off x="443995" y="1161400"/>
            <a:ext cx="75003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2"/>
              </a:solidFill>
              <a:latin typeface="Amaranth"/>
              <a:ea typeface="Amaranth"/>
              <a:cs typeface="Amaranth"/>
              <a:sym typeface="Amaranth"/>
            </a:endParaRPr>
          </a:p>
        </p:txBody>
      </p:sp>
      <p:pic>
        <p:nvPicPr>
          <p:cNvPr id="183" name="Google Shape;183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00000" y="293150"/>
            <a:ext cx="1699125" cy="1699125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29"/>
          <p:cNvSpPr txBox="1"/>
          <p:nvPr/>
        </p:nvSpPr>
        <p:spPr>
          <a:xfrm>
            <a:off x="222625" y="1096325"/>
            <a:ext cx="7500300" cy="396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GB" sz="1900" u="sng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Independent Practice 2</a:t>
            </a:r>
            <a:endParaRPr b="1" sz="1900" u="sng">
              <a:solidFill>
                <a:schemeClr val="dk1"/>
              </a:solidFill>
              <a:latin typeface="Amaranth"/>
              <a:ea typeface="Amaranth"/>
              <a:cs typeface="Amaranth"/>
              <a:sym typeface="Amaranth"/>
            </a:endParaRPr>
          </a:p>
          <a:p>
            <a:pPr indent="-12700" lvl="0" marL="127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1)Explain how you know ‘Julia </a:t>
            </a:r>
            <a:r>
              <a:rPr lang="en-GB" sz="1900" u="sng">
                <a:solidFill>
                  <a:srgbClr val="2F5597"/>
                </a:solidFill>
                <a:latin typeface="Amaranth"/>
                <a:ea typeface="Amaranth"/>
                <a:cs typeface="Amaranth"/>
                <a:sym typeface="Amaranth"/>
              </a:rPr>
              <a:t>makes</a:t>
            </a:r>
            <a:r>
              <a:rPr lang="en-GB" sz="19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 all her friends laugh.’ is</a:t>
            </a:r>
            <a:endParaRPr sz="1900">
              <a:solidFill>
                <a:schemeClr val="dk1"/>
              </a:solidFill>
              <a:latin typeface="Amaranth"/>
              <a:ea typeface="Amaranth"/>
              <a:cs typeface="Amaranth"/>
              <a:sym typeface="Amaranth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     in the present tense. </a:t>
            </a:r>
            <a:r>
              <a:rPr lang="en-GB" sz="1900">
                <a:solidFill>
                  <a:srgbClr val="C00000"/>
                </a:solidFill>
                <a:latin typeface="Amaranth"/>
                <a:ea typeface="Amaranth"/>
                <a:cs typeface="Amaranth"/>
                <a:sym typeface="Amaranth"/>
              </a:rPr>
              <a:t>In general/regularly, Julia makes her friends	</a:t>
            </a:r>
            <a:endParaRPr sz="1900">
              <a:solidFill>
                <a:srgbClr val="C00000"/>
              </a:solidFill>
              <a:latin typeface="Amaranth"/>
              <a:ea typeface="Amaranth"/>
              <a:cs typeface="Amaranth"/>
              <a:sym typeface="Amaranth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rgbClr val="C00000"/>
                </a:solidFill>
                <a:latin typeface="Amaranth"/>
                <a:ea typeface="Amaranth"/>
                <a:cs typeface="Amaranth"/>
                <a:sym typeface="Amaranth"/>
              </a:rPr>
              <a:t>  	laugh. No specific time is given.</a:t>
            </a:r>
            <a:endParaRPr sz="1900">
              <a:solidFill>
                <a:srgbClr val="C00000"/>
              </a:solidFill>
              <a:latin typeface="Amaranth"/>
              <a:ea typeface="Amaranth"/>
              <a:cs typeface="Amaranth"/>
              <a:sym typeface="Amaranth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2) Explain how you know ‘Chen </a:t>
            </a:r>
            <a:r>
              <a:rPr lang="en-GB" sz="1900" u="sng">
                <a:solidFill>
                  <a:srgbClr val="2F5597"/>
                </a:solidFill>
                <a:latin typeface="Amaranth"/>
                <a:ea typeface="Amaranth"/>
                <a:cs typeface="Amaranth"/>
                <a:sym typeface="Amaranth"/>
              </a:rPr>
              <a:t>is practising</a:t>
            </a:r>
            <a:r>
              <a:rPr lang="en-GB" sz="19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 his times tables.’ is in the present progressive tense. </a:t>
            </a:r>
            <a:r>
              <a:rPr lang="en-GB" sz="1900">
                <a:solidFill>
                  <a:srgbClr val="C00000"/>
                </a:solidFill>
                <a:latin typeface="Amaranth"/>
                <a:ea typeface="Amaranth"/>
                <a:cs typeface="Amaranth"/>
                <a:sym typeface="Amaranth"/>
              </a:rPr>
              <a:t>The act of ‘practising’ is happening now.</a:t>
            </a:r>
            <a:endParaRPr sz="1900">
              <a:solidFill>
                <a:srgbClr val="C00000"/>
              </a:solidFill>
              <a:latin typeface="Amaranth"/>
              <a:ea typeface="Amaranth"/>
              <a:cs typeface="Amaranth"/>
              <a:sym typeface="Amaranth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3) Explain how you know ‘Amy </a:t>
            </a:r>
            <a:r>
              <a:rPr lang="en-GB" sz="1900" u="sng">
                <a:solidFill>
                  <a:srgbClr val="2F5597"/>
                </a:solidFill>
                <a:latin typeface="Amaranth"/>
                <a:ea typeface="Amaranth"/>
                <a:cs typeface="Amaranth"/>
                <a:sym typeface="Amaranth"/>
              </a:rPr>
              <a:t>has shown</a:t>
            </a:r>
            <a:r>
              <a:rPr lang="en-GB" sz="19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 her whole family her gold medal.’ is in the </a:t>
            </a:r>
            <a:r>
              <a:rPr lang="en-GB" sz="1900">
                <a:solidFill>
                  <a:srgbClr val="2F5597"/>
                </a:solidFill>
                <a:latin typeface="Amaranth"/>
                <a:ea typeface="Amaranth"/>
                <a:cs typeface="Amaranth"/>
                <a:sym typeface="Amaranth"/>
              </a:rPr>
              <a:t>present perfect </a:t>
            </a:r>
            <a:r>
              <a:rPr lang="en-GB" sz="19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tense. </a:t>
            </a:r>
            <a:r>
              <a:rPr lang="en-GB" sz="1900">
                <a:solidFill>
                  <a:srgbClr val="C00000"/>
                </a:solidFill>
                <a:latin typeface="Amaranth"/>
                <a:ea typeface="Amaranth"/>
                <a:cs typeface="Amaranth"/>
                <a:sym typeface="Amaranth"/>
              </a:rPr>
              <a:t>The act of Amy showing her gold medal took place in the past with a result in the present (note: the result isn’t stated in the sentence)</a:t>
            </a:r>
            <a:endParaRPr sz="1900">
              <a:solidFill>
                <a:srgbClr val="C00000"/>
              </a:solidFill>
              <a:latin typeface="Amaranth"/>
              <a:ea typeface="Amaranth"/>
              <a:cs typeface="Amaranth"/>
              <a:sym typeface="Amaranth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u="sng">
              <a:solidFill>
                <a:schemeClr val="dk1"/>
              </a:solidFill>
              <a:latin typeface="Amaranth"/>
              <a:ea typeface="Amaranth"/>
              <a:cs typeface="Amaranth"/>
              <a:sym typeface="Amaranth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0"/>
          <p:cNvSpPr txBox="1"/>
          <p:nvPr/>
        </p:nvSpPr>
        <p:spPr>
          <a:xfrm>
            <a:off x="3256650" y="458250"/>
            <a:ext cx="5910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90" name="Google Shape;190;p30"/>
          <p:cNvSpPr txBox="1"/>
          <p:nvPr/>
        </p:nvSpPr>
        <p:spPr>
          <a:xfrm>
            <a:off x="26043" y="41560"/>
            <a:ext cx="9077100" cy="877200"/>
          </a:xfrm>
          <a:prstGeom prst="rect">
            <a:avLst/>
          </a:prstGeom>
          <a:solidFill>
            <a:srgbClr val="1C4587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700">
                <a:solidFill>
                  <a:srgbClr val="FFFFFF"/>
                </a:solidFill>
              </a:rPr>
              <a:t>LO: to identify and use present tense verbs</a:t>
            </a:r>
            <a:endParaRPr sz="1300">
              <a:solidFill>
                <a:schemeClr val="dk2"/>
              </a:solidFill>
            </a:endParaRPr>
          </a:p>
        </p:txBody>
      </p:sp>
      <p:sp>
        <p:nvSpPr>
          <p:cNvPr id="191" name="Google Shape;191;p30"/>
          <p:cNvSpPr txBox="1"/>
          <p:nvPr/>
        </p:nvSpPr>
        <p:spPr>
          <a:xfrm>
            <a:off x="443995" y="1161400"/>
            <a:ext cx="75003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2"/>
              </a:solidFill>
              <a:latin typeface="Amaranth"/>
              <a:ea typeface="Amaranth"/>
              <a:cs typeface="Amaranth"/>
              <a:sym typeface="Amaranth"/>
            </a:endParaRPr>
          </a:p>
        </p:txBody>
      </p:sp>
      <p:pic>
        <p:nvPicPr>
          <p:cNvPr id="192" name="Google Shape;192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00000" y="293150"/>
            <a:ext cx="1699125" cy="1699125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30"/>
          <p:cNvSpPr txBox="1"/>
          <p:nvPr/>
        </p:nvSpPr>
        <p:spPr>
          <a:xfrm>
            <a:off x="222625" y="1096325"/>
            <a:ext cx="7500300" cy="396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GB" sz="1900" u="sng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Independent Practice 2</a:t>
            </a:r>
            <a:endParaRPr b="1" sz="1900" u="sng">
              <a:solidFill>
                <a:schemeClr val="dk1"/>
              </a:solidFill>
              <a:latin typeface="Amaranth"/>
              <a:ea typeface="Amaranth"/>
              <a:cs typeface="Amaranth"/>
              <a:sym typeface="Amaranth"/>
            </a:endParaRPr>
          </a:p>
          <a:p>
            <a:pPr indent="-12700" lvl="0" marL="127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1)Explain how you know ‘Julia </a:t>
            </a:r>
            <a:r>
              <a:rPr lang="en-GB" sz="1900" u="sng">
                <a:solidFill>
                  <a:srgbClr val="2F5597"/>
                </a:solidFill>
                <a:latin typeface="Amaranth"/>
                <a:ea typeface="Amaranth"/>
                <a:cs typeface="Amaranth"/>
                <a:sym typeface="Amaranth"/>
              </a:rPr>
              <a:t>makes</a:t>
            </a:r>
            <a:r>
              <a:rPr lang="en-GB" sz="19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 all her friends laugh.’ is</a:t>
            </a:r>
            <a:endParaRPr sz="1900">
              <a:solidFill>
                <a:schemeClr val="dk1"/>
              </a:solidFill>
              <a:latin typeface="Amaranth"/>
              <a:ea typeface="Amaranth"/>
              <a:cs typeface="Amaranth"/>
              <a:sym typeface="Amaranth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     in the present tense. </a:t>
            </a:r>
            <a:r>
              <a:rPr lang="en-GB" sz="1900">
                <a:solidFill>
                  <a:srgbClr val="C00000"/>
                </a:solidFill>
                <a:latin typeface="Amaranth"/>
                <a:ea typeface="Amaranth"/>
                <a:cs typeface="Amaranth"/>
                <a:sym typeface="Amaranth"/>
              </a:rPr>
              <a:t>In general/regularly, Julia makes her friends	</a:t>
            </a:r>
            <a:endParaRPr sz="1900">
              <a:solidFill>
                <a:srgbClr val="C00000"/>
              </a:solidFill>
              <a:latin typeface="Amaranth"/>
              <a:ea typeface="Amaranth"/>
              <a:cs typeface="Amaranth"/>
              <a:sym typeface="Amaranth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rgbClr val="C00000"/>
                </a:solidFill>
                <a:latin typeface="Amaranth"/>
                <a:ea typeface="Amaranth"/>
                <a:cs typeface="Amaranth"/>
                <a:sym typeface="Amaranth"/>
              </a:rPr>
              <a:t>  	laugh. No specific time is given.</a:t>
            </a:r>
            <a:endParaRPr sz="1900">
              <a:solidFill>
                <a:srgbClr val="C00000"/>
              </a:solidFill>
              <a:latin typeface="Amaranth"/>
              <a:ea typeface="Amaranth"/>
              <a:cs typeface="Amaranth"/>
              <a:sym typeface="Amaranth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2) Explain how you know ‘Chen </a:t>
            </a:r>
            <a:r>
              <a:rPr lang="en-GB" sz="1900" u="sng">
                <a:solidFill>
                  <a:srgbClr val="2F5597"/>
                </a:solidFill>
                <a:latin typeface="Amaranth"/>
                <a:ea typeface="Amaranth"/>
                <a:cs typeface="Amaranth"/>
                <a:sym typeface="Amaranth"/>
              </a:rPr>
              <a:t>is practising</a:t>
            </a:r>
            <a:r>
              <a:rPr lang="en-GB" sz="19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 his times tables.’ is in the present progressive tense. </a:t>
            </a:r>
            <a:r>
              <a:rPr lang="en-GB" sz="1900">
                <a:solidFill>
                  <a:srgbClr val="C00000"/>
                </a:solidFill>
                <a:latin typeface="Amaranth"/>
                <a:ea typeface="Amaranth"/>
                <a:cs typeface="Amaranth"/>
                <a:sym typeface="Amaranth"/>
              </a:rPr>
              <a:t>The act of ‘practising’ is happening now.</a:t>
            </a:r>
            <a:endParaRPr sz="1900">
              <a:solidFill>
                <a:srgbClr val="C00000"/>
              </a:solidFill>
              <a:latin typeface="Amaranth"/>
              <a:ea typeface="Amaranth"/>
              <a:cs typeface="Amaranth"/>
              <a:sym typeface="Amaranth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3) Explain how you know ‘Amy </a:t>
            </a:r>
            <a:r>
              <a:rPr lang="en-GB" sz="1900" u="sng">
                <a:solidFill>
                  <a:srgbClr val="2F5597"/>
                </a:solidFill>
                <a:latin typeface="Amaranth"/>
                <a:ea typeface="Amaranth"/>
                <a:cs typeface="Amaranth"/>
                <a:sym typeface="Amaranth"/>
              </a:rPr>
              <a:t>has shown</a:t>
            </a:r>
            <a:r>
              <a:rPr lang="en-GB" sz="19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 her whole family her gold medal.’ is in the </a:t>
            </a:r>
            <a:r>
              <a:rPr lang="en-GB" sz="1900">
                <a:solidFill>
                  <a:srgbClr val="2F5597"/>
                </a:solidFill>
                <a:latin typeface="Amaranth"/>
                <a:ea typeface="Amaranth"/>
                <a:cs typeface="Amaranth"/>
                <a:sym typeface="Amaranth"/>
              </a:rPr>
              <a:t>present perfect </a:t>
            </a:r>
            <a:r>
              <a:rPr lang="en-GB" sz="19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tense. </a:t>
            </a:r>
            <a:r>
              <a:rPr lang="en-GB" sz="1900">
                <a:solidFill>
                  <a:srgbClr val="C00000"/>
                </a:solidFill>
                <a:latin typeface="Amaranth"/>
                <a:ea typeface="Amaranth"/>
                <a:cs typeface="Amaranth"/>
                <a:sym typeface="Amaranth"/>
              </a:rPr>
              <a:t>The act of Amy showing her gold medal took place in the past with a result in the present (note: the result isn’t stated in the sentence)</a:t>
            </a:r>
            <a:endParaRPr sz="1900">
              <a:solidFill>
                <a:srgbClr val="C00000"/>
              </a:solidFill>
              <a:latin typeface="Amaranth"/>
              <a:ea typeface="Amaranth"/>
              <a:cs typeface="Amaranth"/>
              <a:sym typeface="Amaranth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u="sng">
              <a:solidFill>
                <a:schemeClr val="dk1"/>
              </a:solidFill>
              <a:latin typeface="Amaranth"/>
              <a:ea typeface="Amaranth"/>
              <a:cs typeface="Amaranth"/>
              <a:sym typeface="Amaranth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1"/>
          <p:cNvSpPr txBox="1"/>
          <p:nvPr/>
        </p:nvSpPr>
        <p:spPr>
          <a:xfrm>
            <a:off x="3256650" y="458250"/>
            <a:ext cx="5910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99" name="Google Shape;199;p31"/>
          <p:cNvSpPr txBox="1"/>
          <p:nvPr/>
        </p:nvSpPr>
        <p:spPr>
          <a:xfrm>
            <a:off x="26043" y="41560"/>
            <a:ext cx="9077100" cy="877200"/>
          </a:xfrm>
          <a:prstGeom prst="rect">
            <a:avLst/>
          </a:prstGeom>
          <a:solidFill>
            <a:srgbClr val="1C4587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700">
                <a:solidFill>
                  <a:srgbClr val="FFFFFF"/>
                </a:solidFill>
              </a:rPr>
              <a:t>LO: to identify and use past tense verbs</a:t>
            </a:r>
            <a:endParaRPr sz="1300">
              <a:solidFill>
                <a:schemeClr val="dk2"/>
              </a:solidFill>
            </a:endParaRPr>
          </a:p>
        </p:txBody>
      </p:sp>
      <p:pic>
        <p:nvPicPr>
          <p:cNvPr id="200" name="Google Shape;200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652500"/>
            <a:ext cx="8839200" cy="27726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34F5C"/>
        </a:solid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/>
        </p:nvSpPr>
        <p:spPr>
          <a:xfrm>
            <a:off x="483050" y="731700"/>
            <a:ext cx="7500300" cy="227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solidFill>
                  <a:schemeClr val="lt1"/>
                </a:solidFill>
                <a:latin typeface="Amaranth"/>
                <a:ea typeface="Amaranth"/>
                <a:cs typeface="Amaranth"/>
                <a:sym typeface="Amaranth"/>
              </a:rPr>
              <a:t>L.O: </a:t>
            </a:r>
            <a:r>
              <a:rPr lang="en-GB" sz="3200">
                <a:solidFill>
                  <a:schemeClr val="lt1"/>
                </a:solidFill>
                <a:latin typeface="Amaranth"/>
                <a:ea typeface="Amaranth"/>
                <a:cs typeface="Amaranth"/>
                <a:sym typeface="Amaranth"/>
              </a:rPr>
              <a:t>To identify and use simple present, simple past, present progressive, present perfect and past perfect verb tenses in sentences.</a:t>
            </a:r>
            <a:endParaRPr sz="3200">
              <a:solidFill>
                <a:schemeClr val="lt1"/>
              </a:solidFill>
              <a:latin typeface="Amaranth"/>
              <a:ea typeface="Amaranth"/>
              <a:cs typeface="Amaranth"/>
              <a:sym typeface="Amaranth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2"/>
          <p:cNvSpPr txBox="1"/>
          <p:nvPr/>
        </p:nvSpPr>
        <p:spPr>
          <a:xfrm>
            <a:off x="3256650" y="458250"/>
            <a:ext cx="5910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206" name="Google Shape;206;p32"/>
          <p:cNvSpPr txBox="1"/>
          <p:nvPr/>
        </p:nvSpPr>
        <p:spPr>
          <a:xfrm>
            <a:off x="26043" y="41560"/>
            <a:ext cx="9077100" cy="877200"/>
          </a:xfrm>
          <a:prstGeom prst="rect">
            <a:avLst/>
          </a:prstGeom>
          <a:solidFill>
            <a:srgbClr val="1C4587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700">
                <a:solidFill>
                  <a:srgbClr val="FFFFFF"/>
                </a:solidFill>
              </a:rPr>
              <a:t>LO: to identify and use past tense verbs</a:t>
            </a:r>
            <a:endParaRPr sz="1300">
              <a:solidFill>
                <a:schemeClr val="dk2"/>
              </a:solidFill>
            </a:endParaRPr>
          </a:p>
        </p:txBody>
      </p:sp>
      <p:pic>
        <p:nvPicPr>
          <p:cNvPr id="207" name="Google Shape;207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300" y="1241650"/>
            <a:ext cx="8839200" cy="34951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3"/>
          <p:cNvSpPr txBox="1"/>
          <p:nvPr/>
        </p:nvSpPr>
        <p:spPr>
          <a:xfrm>
            <a:off x="3256650" y="458250"/>
            <a:ext cx="5910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213" name="Google Shape;213;p33"/>
          <p:cNvSpPr txBox="1"/>
          <p:nvPr/>
        </p:nvSpPr>
        <p:spPr>
          <a:xfrm>
            <a:off x="26043" y="41560"/>
            <a:ext cx="9077100" cy="877200"/>
          </a:xfrm>
          <a:prstGeom prst="rect">
            <a:avLst/>
          </a:prstGeom>
          <a:solidFill>
            <a:srgbClr val="1C4587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700">
                <a:solidFill>
                  <a:srgbClr val="FFFFFF"/>
                </a:solidFill>
              </a:rPr>
              <a:t>LO: to identify and use past tense verbs</a:t>
            </a:r>
            <a:endParaRPr sz="1300">
              <a:solidFill>
                <a:schemeClr val="dk2"/>
              </a:solidFill>
            </a:endParaRPr>
          </a:p>
        </p:txBody>
      </p:sp>
      <p:pic>
        <p:nvPicPr>
          <p:cNvPr id="214" name="Google Shape;214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0525" y="1369750"/>
            <a:ext cx="8765324" cy="3463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94625" y="132725"/>
            <a:ext cx="1586125" cy="1586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4"/>
          <p:cNvSpPr txBox="1"/>
          <p:nvPr/>
        </p:nvSpPr>
        <p:spPr>
          <a:xfrm>
            <a:off x="3256650" y="458250"/>
            <a:ext cx="5910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221" name="Google Shape;221;p34"/>
          <p:cNvSpPr txBox="1"/>
          <p:nvPr/>
        </p:nvSpPr>
        <p:spPr>
          <a:xfrm>
            <a:off x="26043" y="41560"/>
            <a:ext cx="9077100" cy="877200"/>
          </a:xfrm>
          <a:prstGeom prst="rect">
            <a:avLst/>
          </a:prstGeom>
          <a:solidFill>
            <a:srgbClr val="1C4587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700">
                <a:solidFill>
                  <a:srgbClr val="FFFFFF"/>
                </a:solidFill>
              </a:rPr>
              <a:t>LO: to identify and use past tense verbs</a:t>
            </a:r>
            <a:endParaRPr sz="1300">
              <a:solidFill>
                <a:schemeClr val="dk2"/>
              </a:solidFill>
            </a:endParaRPr>
          </a:p>
        </p:txBody>
      </p:sp>
      <p:pic>
        <p:nvPicPr>
          <p:cNvPr id="222" name="Google Shape;222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5575" y="1382775"/>
            <a:ext cx="8782924" cy="3411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94625" y="132725"/>
            <a:ext cx="1586125" cy="1586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5"/>
          <p:cNvSpPr txBox="1"/>
          <p:nvPr/>
        </p:nvSpPr>
        <p:spPr>
          <a:xfrm>
            <a:off x="3256650" y="458250"/>
            <a:ext cx="5910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229" name="Google Shape;229;p35"/>
          <p:cNvSpPr txBox="1"/>
          <p:nvPr/>
        </p:nvSpPr>
        <p:spPr>
          <a:xfrm>
            <a:off x="26043" y="41560"/>
            <a:ext cx="9077100" cy="877200"/>
          </a:xfrm>
          <a:prstGeom prst="rect">
            <a:avLst/>
          </a:prstGeom>
          <a:solidFill>
            <a:srgbClr val="1C4587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700">
                <a:solidFill>
                  <a:srgbClr val="FFFFFF"/>
                </a:solidFill>
              </a:rPr>
              <a:t>LO: to identify and use past tense verbs</a:t>
            </a:r>
            <a:endParaRPr sz="1300">
              <a:solidFill>
                <a:schemeClr val="dk2"/>
              </a:solidFill>
            </a:endParaRPr>
          </a:p>
        </p:txBody>
      </p:sp>
      <p:sp>
        <p:nvSpPr>
          <p:cNvPr id="230" name="Google Shape;230;p35"/>
          <p:cNvSpPr txBox="1"/>
          <p:nvPr/>
        </p:nvSpPr>
        <p:spPr>
          <a:xfrm>
            <a:off x="404925" y="979125"/>
            <a:ext cx="7865100" cy="40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900" u="sng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Independent Practice 1</a:t>
            </a:r>
            <a:endParaRPr b="1" sz="1900" u="sng">
              <a:solidFill>
                <a:schemeClr val="dk1"/>
              </a:solidFill>
              <a:latin typeface="Amaranth"/>
              <a:ea typeface="Amaranth"/>
              <a:cs typeface="Amaranth"/>
              <a:sym typeface="Amaranth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9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Identify the tense used in each sentence.</a:t>
            </a:r>
            <a:endParaRPr sz="1900">
              <a:solidFill>
                <a:schemeClr val="dk1"/>
              </a:solidFill>
              <a:latin typeface="Amaranth"/>
              <a:ea typeface="Amaranth"/>
              <a:cs typeface="Amaranth"/>
              <a:sym typeface="Amaranth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5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e.g. I </a:t>
            </a:r>
            <a:r>
              <a:rPr lang="en-GB" sz="1500" u="sng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had been</a:t>
            </a:r>
            <a:r>
              <a:rPr lang="en-GB" sz="15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 at home all day before going to the cinema. </a:t>
            </a:r>
            <a:r>
              <a:rPr lang="en-GB" sz="1500">
                <a:solidFill>
                  <a:srgbClr val="C00000"/>
                </a:solidFill>
                <a:latin typeface="Amaranth"/>
                <a:ea typeface="Amaranth"/>
                <a:cs typeface="Amaranth"/>
                <a:sym typeface="Amaranth"/>
              </a:rPr>
              <a:t>Past perfect.</a:t>
            </a:r>
            <a:endParaRPr sz="1500">
              <a:solidFill>
                <a:srgbClr val="C00000"/>
              </a:solidFill>
              <a:latin typeface="Amaranth"/>
              <a:ea typeface="Amaranth"/>
              <a:cs typeface="Amaranth"/>
              <a:sym typeface="Amaranth"/>
            </a:endParaRPr>
          </a:p>
          <a:p>
            <a:pPr indent="-12700" lvl="0" marL="127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9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1)Jenny </a:t>
            </a:r>
            <a:r>
              <a:rPr lang="en-GB" sz="1900" u="sng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played</a:t>
            </a:r>
            <a:r>
              <a:rPr lang="en-GB" sz="19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 basketball on Saturday.</a:t>
            </a:r>
            <a:endParaRPr sz="1900">
              <a:solidFill>
                <a:schemeClr val="dk1"/>
              </a:solidFill>
              <a:latin typeface="Amaranth"/>
              <a:ea typeface="Amaranth"/>
              <a:cs typeface="Amaranth"/>
              <a:sym typeface="Amaranth"/>
            </a:endParaRPr>
          </a:p>
          <a:p>
            <a:pPr indent="-12700" lvl="0" marL="127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9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2)I </a:t>
            </a:r>
            <a:r>
              <a:rPr lang="en-GB" sz="1900" u="sng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was flying</a:t>
            </a:r>
            <a:r>
              <a:rPr lang="en-GB" sz="19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 a kite when it started raining.</a:t>
            </a:r>
            <a:endParaRPr sz="1900">
              <a:solidFill>
                <a:schemeClr val="dk1"/>
              </a:solidFill>
              <a:latin typeface="Amaranth"/>
              <a:ea typeface="Amaranth"/>
              <a:cs typeface="Amaranth"/>
              <a:sym typeface="Amaranth"/>
            </a:endParaRPr>
          </a:p>
          <a:p>
            <a:pPr indent="-12700" lvl="0" marL="127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9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3)They </a:t>
            </a:r>
            <a:r>
              <a:rPr lang="en-GB" sz="1900" u="sng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went</a:t>
            </a:r>
            <a:r>
              <a:rPr lang="en-GB" sz="19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 home after the match.</a:t>
            </a:r>
            <a:endParaRPr sz="1900">
              <a:solidFill>
                <a:schemeClr val="dk1"/>
              </a:solidFill>
              <a:latin typeface="Amaranth"/>
              <a:ea typeface="Amaranth"/>
              <a:cs typeface="Amaranth"/>
              <a:sym typeface="Amaranth"/>
            </a:endParaRPr>
          </a:p>
          <a:p>
            <a:pPr indent="-12700" lvl="0" marL="127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9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4)We </a:t>
            </a:r>
            <a:r>
              <a:rPr lang="en-GB" sz="1900" u="sng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were baking</a:t>
            </a:r>
            <a:r>
              <a:rPr lang="en-GB" sz="19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 cookies for almost two hours on the weekend.</a:t>
            </a:r>
            <a:endParaRPr sz="1900">
              <a:solidFill>
                <a:schemeClr val="dk1"/>
              </a:solidFill>
              <a:latin typeface="Amaranth"/>
              <a:ea typeface="Amaranth"/>
              <a:cs typeface="Amaranth"/>
              <a:sym typeface="Amaranth"/>
            </a:endParaRPr>
          </a:p>
          <a:p>
            <a:pPr indent="-12700" lvl="0" marL="127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9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5)The shop </a:t>
            </a:r>
            <a:r>
              <a:rPr lang="en-GB" sz="1900" u="sng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had closed</a:t>
            </a:r>
            <a:r>
              <a:rPr lang="en-GB" sz="19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 ten minutes early so we couldn’t buy any milk.</a:t>
            </a:r>
            <a:endParaRPr sz="1900">
              <a:solidFill>
                <a:schemeClr val="dk1"/>
              </a:solidFill>
              <a:latin typeface="Amaranth"/>
              <a:ea typeface="Amaranth"/>
              <a:cs typeface="Amaranth"/>
              <a:sym typeface="Amaranth"/>
            </a:endParaRPr>
          </a:p>
          <a:p>
            <a:pPr indent="-12700" lvl="0" marL="127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9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6)I </a:t>
            </a:r>
            <a:r>
              <a:rPr lang="en-GB" sz="1900" u="sng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had done</a:t>
            </a:r>
            <a:r>
              <a:rPr lang="en-GB" sz="19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 two pages of my homework before my dog ate it!</a:t>
            </a:r>
            <a:endParaRPr sz="1900">
              <a:solidFill>
                <a:schemeClr val="dk1"/>
              </a:solidFill>
              <a:latin typeface="Amaranth"/>
              <a:ea typeface="Amaranth"/>
              <a:cs typeface="Amaranth"/>
              <a:sym typeface="Amaranth"/>
            </a:endParaRPr>
          </a:p>
          <a:p>
            <a:pPr indent="-12700" lvl="0" marL="127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2"/>
              </a:solidFill>
              <a:latin typeface="Amaranth"/>
              <a:ea typeface="Amaranth"/>
              <a:cs typeface="Amaranth"/>
              <a:sym typeface="Amaranth"/>
            </a:endParaRPr>
          </a:p>
        </p:txBody>
      </p:sp>
      <p:pic>
        <p:nvPicPr>
          <p:cNvPr id="231" name="Google Shape;231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00000" y="293150"/>
            <a:ext cx="1699125" cy="1699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6"/>
          <p:cNvSpPr txBox="1"/>
          <p:nvPr/>
        </p:nvSpPr>
        <p:spPr>
          <a:xfrm>
            <a:off x="3256650" y="458250"/>
            <a:ext cx="5910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237" name="Google Shape;237;p36"/>
          <p:cNvSpPr txBox="1"/>
          <p:nvPr/>
        </p:nvSpPr>
        <p:spPr>
          <a:xfrm>
            <a:off x="26043" y="41560"/>
            <a:ext cx="9077100" cy="877200"/>
          </a:xfrm>
          <a:prstGeom prst="rect">
            <a:avLst/>
          </a:prstGeom>
          <a:solidFill>
            <a:srgbClr val="1C4587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700">
                <a:solidFill>
                  <a:srgbClr val="FFFFFF"/>
                </a:solidFill>
              </a:rPr>
              <a:t>LO: to identify and use past tense verbs</a:t>
            </a:r>
            <a:endParaRPr sz="1300">
              <a:solidFill>
                <a:schemeClr val="dk2"/>
              </a:solidFill>
            </a:endParaRPr>
          </a:p>
        </p:txBody>
      </p:sp>
      <p:sp>
        <p:nvSpPr>
          <p:cNvPr id="238" name="Google Shape;238;p36"/>
          <p:cNvSpPr txBox="1"/>
          <p:nvPr/>
        </p:nvSpPr>
        <p:spPr>
          <a:xfrm>
            <a:off x="470025" y="979125"/>
            <a:ext cx="7800000" cy="417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GB" sz="1700" u="sng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Independent Practice 1</a:t>
            </a:r>
            <a:endParaRPr b="1" sz="1700" u="sng">
              <a:solidFill>
                <a:schemeClr val="dk1"/>
              </a:solidFill>
              <a:latin typeface="Amaranth"/>
              <a:ea typeface="Amaranth"/>
              <a:cs typeface="Amaranth"/>
              <a:sym typeface="Amaranth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17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Identify the tense used in each sentence.</a:t>
            </a:r>
            <a:endParaRPr sz="1700">
              <a:solidFill>
                <a:schemeClr val="dk1"/>
              </a:solidFill>
              <a:latin typeface="Amaranth"/>
              <a:ea typeface="Amaranth"/>
              <a:cs typeface="Amaranth"/>
              <a:sym typeface="Amaranth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e.g. I </a:t>
            </a:r>
            <a:r>
              <a:rPr lang="en-GB" sz="1300" u="sng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had been</a:t>
            </a:r>
            <a:r>
              <a:rPr lang="en-GB" sz="13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 at home all day before going to the cinema. </a:t>
            </a:r>
            <a:r>
              <a:rPr lang="en-GB" sz="1300">
                <a:solidFill>
                  <a:srgbClr val="C00000"/>
                </a:solidFill>
                <a:latin typeface="Amaranth"/>
                <a:ea typeface="Amaranth"/>
                <a:cs typeface="Amaranth"/>
                <a:sym typeface="Amaranth"/>
              </a:rPr>
              <a:t>Past perfect.</a:t>
            </a:r>
            <a:endParaRPr sz="1300">
              <a:solidFill>
                <a:srgbClr val="C00000"/>
              </a:solidFill>
              <a:latin typeface="Amaranth"/>
              <a:ea typeface="Amaranth"/>
              <a:cs typeface="Amaranth"/>
              <a:sym typeface="Amaranth"/>
            </a:endParaRPr>
          </a:p>
          <a:p>
            <a:pPr indent="-12700" lvl="0" marL="127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17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1)Jenny </a:t>
            </a:r>
            <a:r>
              <a:rPr lang="en-GB" sz="1700" u="sng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played</a:t>
            </a:r>
            <a:r>
              <a:rPr lang="en-GB" sz="17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 basketball on Saturday. </a:t>
            </a:r>
            <a:r>
              <a:rPr lang="en-GB" sz="1700">
                <a:solidFill>
                  <a:srgbClr val="C00000"/>
                </a:solidFill>
                <a:latin typeface="Amaranth"/>
                <a:ea typeface="Amaranth"/>
                <a:cs typeface="Amaranth"/>
                <a:sym typeface="Amaranth"/>
              </a:rPr>
              <a:t>Past tense.</a:t>
            </a:r>
            <a:endParaRPr sz="1700">
              <a:solidFill>
                <a:srgbClr val="C00000"/>
              </a:solidFill>
              <a:latin typeface="Amaranth"/>
              <a:ea typeface="Amaranth"/>
              <a:cs typeface="Amaranth"/>
              <a:sym typeface="Amaranth"/>
            </a:endParaRPr>
          </a:p>
          <a:p>
            <a:pPr indent="-12700" lvl="0" marL="127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17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2)I </a:t>
            </a:r>
            <a:r>
              <a:rPr lang="en-GB" sz="1700" u="sng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was flying</a:t>
            </a:r>
            <a:r>
              <a:rPr lang="en-GB" sz="17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 a kite when it started raining. </a:t>
            </a:r>
            <a:r>
              <a:rPr lang="en-GB" sz="1700">
                <a:solidFill>
                  <a:srgbClr val="C00000"/>
                </a:solidFill>
                <a:latin typeface="Amaranth"/>
                <a:ea typeface="Amaranth"/>
                <a:cs typeface="Amaranth"/>
                <a:sym typeface="Amaranth"/>
              </a:rPr>
              <a:t>Past progressive.</a:t>
            </a:r>
            <a:endParaRPr sz="1700">
              <a:solidFill>
                <a:srgbClr val="C00000"/>
              </a:solidFill>
              <a:latin typeface="Amaranth"/>
              <a:ea typeface="Amaranth"/>
              <a:cs typeface="Amaranth"/>
              <a:sym typeface="Amaranth"/>
            </a:endParaRPr>
          </a:p>
          <a:p>
            <a:pPr indent="-12700" lvl="0" marL="127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17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3)They </a:t>
            </a:r>
            <a:r>
              <a:rPr lang="en-GB" sz="1700" u="sng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went</a:t>
            </a:r>
            <a:r>
              <a:rPr lang="en-GB" sz="17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 home after the match. </a:t>
            </a:r>
            <a:r>
              <a:rPr lang="en-GB" sz="1700">
                <a:solidFill>
                  <a:srgbClr val="C00000"/>
                </a:solidFill>
                <a:latin typeface="Amaranth"/>
                <a:ea typeface="Amaranth"/>
                <a:cs typeface="Amaranth"/>
                <a:sym typeface="Amaranth"/>
              </a:rPr>
              <a:t>Past tense.</a:t>
            </a:r>
            <a:endParaRPr sz="1700">
              <a:solidFill>
                <a:srgbClr val="C00000"/>
              </a:solidFill>
              <a:latin typeface="Amaranth"/>
              <a:ea typeface="Amaranth"/>
              <a:cs typeface="Amaranth"/>
              <a:sym typeface="Amaranth"/>
            </a:endParaRPr>
          </a:p>
          <a:p>
            <a:pPr indent="-12700" lvl="0" marL="127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17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4)We </a:t>
            </a:r>
            <a:r>
              <a:rPr lang="en-GB" sz="1700" u="sng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were baking</a:t>
            </a:r>
            <a:r>
              <a:rPr lang="en-GB" sz="17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 cookies for almost two hours on the weekend. </a:t>
            </a:r>
            <a:r>
              <a:rPr lang="en-GB" sz="1700">
                <a:solidFill>
                  <a:srgbClr val="C00000"/>
                </a:solidFill>
                <a:latin typeface="Amaranth"/>
                <a:ea typeface="Amaranth"/>
                <a:cs typeface="Amaranth"/>
                <a:sym typeface="Amaranth"/>
              </a:rPr>
              <a:t>Past progressive.</a:t>
            </a:r>
            <a:endParaRPr sz="1700">
              <a:solidFill>
                <a:srgbClr val="C00000"/>
              </a:solidFill>
              <a:latin typeface="Amaranth"/>
              <a:ea typeface="Amaranth"/>
              <a:cs typeface="Amaranth"/>
              <a:sym typeface="Amaranth"/>
            </a:endParaRPr>
          </a:p>
          <a:p>
            <a:pPr indent="-12700" lvl="0" marL="127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17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5)The shop </a:t>
            </a:r>
            <a:r>
              <a:rPr lang="en-GB" sz="1700" u="sng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had closed</a:t>
            </a:r>
            <a:r>
              <a:rPr lang="en-GB" sz="17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 ten minutes early so we couldn’t buy any milk. </a:t>
            </a:r>
            <a:r>
              <a:rPr lang="en-GB" sz="1700">
                <a:solidFill>
                  <a:srgbClr val="C00000"/>
                </a:solidFill>
                <a:latin typeface="Amaranth"/>
                <a:ea typeface="Amaranth"/>
                <a:cs typeface="Amaranth"/>
                <a:sym typeface="Amaranth"/>
              </a:rPr>
              <a:t>Past perfect.</a:t>
            </a:r>
            <a:endParaRPr sz="1700">
              <a:solidFill>
                <a:srgbClr val="C00000"/>
              </a:solidFill>
              <a:latin typeface="Amaranth"/>
              <a:ea typeface="Amaranth"/>
              <a:cs typeface="Amaranth"/>
              <a:sym typeface="Amaranth"/>
            </a:endParaRPr>
          </a:p>
          <a:p>
            <a:pPr indent="-12700" lvl="0" marL="127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17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6)I </a:t>
            </a:r>
            <a:r>
              <a:rPr lang="en-GB" sz="1700" u="sng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had done</a:t>
            </a:r>
            <a:r>
              <a:rPr lang="en-GB" sz="17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 two pages of my homework before my dog ate it! </a:t>
            </a:r>
            <a:r>
              <a:rPr lang="en-GB" sz="1700">
                <a:solidFill>
                  <a:srgbClr val="C00000"/>
                </a:solidFill>
                <a:latin typeface="Amaranth"/>
                <a:ea typeface="Amaranth"/>
                <a:cs typeface="Amaranth"/>
                <a:sym typeface="Amaranth"/>
              </a:rPr>
              <a:t>Past perfect.</a:t>
            </a:r>
            <a:endParaRPr sz="1700">
              <a:solidFill>
                <a:srgbClr val="C00000"/>
              </a:solidFill>
              <a:latin typeface="Amaranth"/>
              <a:ea typeface="Amaranth"/>
              <a:cs typeface="Amaranth"/>
              <a:sym typeface="Amaranth"/>
            </a:endParaRPr>
          </a:p>
          <a:p>
            <a:pPr indent="-12700" lvl="0" marL="127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  <a:latin typeface="Amaranth"/>
              <a:ea typeface="Amaranth"/>
              <a:cs typeface="Amaranth"/>
              <a:sym typeface="Amaranth"/>
            </a:endParaRPr>
          </a:p>
          <a:p>
            <a:pPr indent="-12700" lvl="0" marL="127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1000" u="sng">
              <a:solidFill>
                <a:schemeClr val="dk1"/>
              </a:solidFill>
              <a:latin typeface="Amaranth"/>
              <a:ea typeface="Amaranth"/>
              <a:cs typeface="Amaranth"/>
              <a:sym typeface="Amaranth"/>
            </a:endParaRPr>
          </a:p>
        </p:txBody>
      </p:sp>
      <p:pic>
        <p:nvPicPr>
          <p:cNvPr id="239" name="Google Shape;239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00000" y="293150"/>
            <a:ext cx="1699125" cy="1699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7"/>
          <p:cNvSpPr txBox="1"/>
          <p:nvPr/>
        </p:nvSpPr>
        <p:spPr>
          <a:xfrm>
            <a:off x="3256650" y="458250"/>
            <a:ext cx="5910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245" name="Google Shape;245;p37"/>
          <p:cNvSpPr txBox="1"/>
          <p:nvPr/>
        </p:nvSpPr>
        <p:spPr>
          <a:xfrm>
            <a:off x="26043" y="41560"/>
            <a:ext cx="9077100" cy="877200"/>
          </a:xfrm>
          <a:prstGeom prst="rect">
            <a:avLst/>
          </a:prstGeom>
          <a:solidFill>
            <a:srgbClr val="1C4587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700">
                <a:solidFill>
                  <a:srgbClr val="FFFFFF"/>
                </a:solidFill>
              </a:rPr>
              <a:t>LO: to identify and use past tense verbs</a:t>
            </a:r>
            <a:endParaRPr sz="1300">
              <a:solidFill>
                <a:schemeClr val="dk2"/>
              </a:solidFill>
            </a:endParaRPr>
          </a:p>
        </p:txBody>
      </p:sp>
      <p:sp>
        <p:nvSpPr>
          <p:cNvPr id="246" name="Google Shape;246;p37"/>
          <p:cNvSpPr txBox="1"/>
          <p:nvPr/>
        </p:nvSpPr>
        <p:spPr>
          <a:xfrm>
            <a:off x="470025" y="979125"/>
            <a:ext cx="7800000" cy="370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GB" sz="2200" u="sng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Independent Practice 2</a:t>
            </a:r>
            <a:endParaRPr b="1" sz="2200" u="sng">
              <a:solidFill>
                <a:schemeClr val="dk1"/>
              </a:solidFill>
              <a:latin typeface="Amaranth"/>
              <a:ea typeface="Amaranth"/>
              <a:cs typeface="Amaranth"/>
              <a:sym typeface="Amaranth"/>
            </a:endParaRPr>
          </a:p>
          <a:p>
            <a:pPr indent="-12700" lvl="0" marL="127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22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1)Explain how you know ‘Jasmine </a:t>
            </a:r>
            <a:r>
              <a:rPr lang="en-GB" sz="2200" u="sng">
                <a:solidFill>
                  <a:srgbClr val="2F5597"/>
                </a:solidFill>
                <a:latin typeface="Amaranth"/>
                <a:ea typeface="Amaranth"/>
                <a:cs typeface="Amaranth"/>
                <a:sym typeface="Amaranth"/>
              </a:rPr>
              <a:t>washed</a:t>
            </a:r>
            <a:r>
              <a:rPr lang="en-GB" sz="22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 her mum’s car.’</a:t>
            </a:r>
            <a:endParaRPr sz="2200">
              <a:solidFill>
                <a:schemeClr val="dk1"/>
              </a:solidFill>
              <a:latin typeface="Amaranth"/>
              <a:ea typeface="Amaranth"/>
              <a:cs typeface="Amaranth"/>
              <a:sym typeface="Amaranth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22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     is in the </a:t>
            </a:r>
            <a:r>
              <a:rPr lang="en-GB" sz="2200">
                <a:solidFill>
                  <a:srgbClr val="2F5597"/>
                </a:solidFill>
                <a:latin typeface="Amaranth"/>
                <a:ea typeface="Amaranth"/>
                <a:cs typeface="Amaranth"/>
                <a:sym typeface="Amaranth"/>
              </a:rPr>
              <a:t>past</a:t>
            </a:r>
            <a:r>
              <a:rPr lang="en-GB" sz="22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 tense.</a:t>
            </a:r>
            <a:endParaRPr sz="2200">
              <a:solidFill>
                <a:schemeClr val="dk1"/>
              </a:solidFill>
              <a:latin typeface="Amaranth"/>
              <a:ea typeface="Amaranth"/>
              <a:cs typeface="Amaranth"/>
              <a:sym typeface="Amaranth"/>
            </a:endParaRPr>
          </a:p>
          <a:p>
            <a:pPr indent="-12700" lvl="0" marL="127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22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1)Explain how you know ‘Qamran </a:t>
            </a:r>
            <a:r>
              <a:rPr lang="en-GB" sz="2200" u="sng">
                <a:solidFill>
                  <a:srgbClr val="2F5597"/>
                </a:solidFill>
                <a:latin typeface="Amaranth"/>
                <a:ea typeface="Amaranth"/>
                <a:cs typeface="Amaranth"/>
                <a:sym typeface="Amaranth"/>
              </a:rPr>
              <a:t>was drawing</a:t>
            </a:r>
            <a:r>
              <a:rPr lang="en-GB" sz="22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 a picture of his dog when it suddenly moved!’ is in the past progressive tense.</a:t>
            </a:r>
            <a:endParaRPr sz="2200">
              <a:solidFill>
                <a:schemeClr val="dk1"/>
              </a:solidFill>
              <a:latin typeface="Amaranth"/>
              <a:ea typeface="Amaranth"/>
              <a:cs typeface="Amaranth"/>
              <a:sym typeface="Amaranth"/>
            </a:endParaRPr>
          </a:p>
          <a:p>
            <a:pPr indent="-12700" lvl="0" marL="127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22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2)Explain how you know ‘Jason </a:t>
            </a:r>
            <a:r>
              <a:rPr lang="en-GB" sz="2200" u="sng">
                <a:solidFill>
                  <a:srgbClr val="2F5597"/>
                </a:solidFill>
                <a:latin typeface="Amaranth"/>
                <a:ea typeface="Amaranth"/>
                <a:cs typeface="Amaranth"/>
                <a:sym typeface="Amaranth"/>
              </a:rPr>
              <a:t>had run</a:t>
            </a:r>
            <a:r>
              <a:rPr lang="en-GB" sz="22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 the fastest in his class but still didn’t beat the school record.’ is in the </a:t>
            </a:r>
            <a:r>
              <a:rPr lang="en-GB" sz="2200">
                <a:solidFill>
                  <a:srgbClr val="2F5597"/>
                </a:solidFill>
                <a:latin typeface="Amaranth"/>
                <a:ea typeface="Amaranth"/>
                <a:cs typeface="Amaranth"/>
                <a:sym typeface="Amaranth"/>
              </a:rPr>
              <a:t>past perfect </a:t>
            </a:r>
            <a:r>
              <a:rPr lang="en-GB" sz="22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tense.</a:t>
            </a:r>
            <a:endParaRPr sz="2200">
              <a:solidFill>
                <a:schemeClr val="dk1"/>
              </a:solidFill>
              <a:latin typeface="Amaranth"/>
              <a:ea typeface="Amaranth"/>
              <a:cs typeface="Amaranth"/>
              <a:sym typeface="Amaranth"/>
            </a:endParaRPr>
          </a:p>
          <a:p>
            <a:pPr indent="-12700" lvl="0" marL="127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1100" u="sng">
              <a:solidFill>
                <a:schemeClr val="dk1"/>
              </a:solidFill>
              <a:latin typeface="Amaranth"/>
              <a:ea typeface="Amaranth"/>
              <a:cs typeface="Amaranth"/>
              <a:sym typeface="Amaranth"/>
            </a:endParaRPr>
          </a:p>
        </p:txBody>
      </p:sp>
      <p:pic>
        <p:nvPicPr>
          <p:cNvPr id="247" name="Google Shape;247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00000" y="293150"/>
            <a:ext cx="1699125" cy="1699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8"/>
          <p:cNvSpPr txBox="1"/>
          <p:nvPr/>
        </p:nvSpPr>
        <p:spPr>
          <a:xfrm>
            <a:off x="3256650" y="458250"/>
            <a:ext cx="5910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253" name="Google Shape;253;p38"/>
          <p:cNvSpPr txBox="1"/>
          <p:nvPr/>
        </p:nvSpPr>
        <p:spPr>
          <a:xfrm>
            <a:off x="26043" y="41560"/>
            <a:ext cx="9077100" cy="877200"/>
          </a:xfrm>
          <a:prstGeom prst="rect">
            <a:avLst/>
          </a:prstGeom>
          <a:solidFill>
            <a:srgbClr val="1C4587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700">
                <a:solidFill>
                  <a:srgbClr val="FFFFFF"/>
                </a:solidFill>
              </a:rPr>
              <a:t>LO: to identify and use past tense verbs</a:t>
            </a:r>
            <a:endParaRPr sz="1300">
              <a:solidFill>
                <a:schemeClr val="dk2"/>
              </a:solidFill>
            </a:endParaRPr>
          </a:p>
        </p:txBody>
      </p:sp>
      <p:sp>
        <p:nvSpPr>
          <p:cNvPr id="254" name="Google Shape;254;p38"/>
          <p:cNvSpPr txBox="1"/>
          <p:nvPr/>
        </p:nvSpPr>
        <p:spPr>
          <a:xfrm>
            <a:off x="470025" y="979125"/>
            <a:ext cx="7800000" cy="437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GB" sz="1900" u="sng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Independent Practice 2</a:t>
            </a:r>
            <a:endParaRPr b="1" sz="1900" u="sng">
              <a:solidFill>
                <a:schemeClr val="dk1"/>
              </a:solidFill>
              <a:latin typeface="Amaranth"/>
              <a:ea typeface="Amaranth"/>
              <a:cs typeface="Amaranth"/>
              <a:sym typeface="Amaranth"/>
            </a:endParaRPr>
          </a:p>
          <a:p>
            <a:pPr indent="-12700" lvl="0" marL="127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1)Explain how you know ‘Jasmine </a:t>
            </a:r>
            <a:r>
              <a:rPr lang="en-GB" sz="1900" u="sng">
                <a:solidFill>
                  <a:srgbClr val="2F5597"/>
                </a:solidFill>
                <a:latin typeface="Amaranth"/>
                <a:ea typeface="Amaranth"/>
                <a:cs typeface="Amaranth"/>
                <a:sym typeface="Amaranth"/>
              </a:rPr>
              <a:t>washed</a:t>
            </a:r>
            <a:r>
              <a:rPr lang="en-GB" sz="19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 her mum’s car.’</a:t>
            </a:r>
            <a:endParaRPr sz="1900">
              <a:solidFill>
                <a:schemeClr val="dk1"/>
              </a:solidFill>
              <a:latin typeface="Amaranth"/>
              <a:ea typeface="Amaranth"/>
              <a:cs typeface="Amaranth"/>
              <a:sym typeface="Amaranth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     is in the </a:t>
            </a:r>
            <a:r>
              <a:rPr lang="en-GB" sz="1900">
                <a:solidFill>
                  <a:srgbClr val="2F5597"/>
                </a:solidFill>
                <a:latin typeface="Amaranth"/>
                <a:ea typeface="Amaranth"/>
                <a:cs typeface="Amaranth"/>
                <a:sym typeface="Amaranth"/>
              </a:rPr>
              <a:t>past</a:t>
            </a:r>
            <a:r>
              <a:rPr lang="en-GB" sz="19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 tense. </a:t>
            </a:r>
            <a:r>
              <a:rPr lang="en-GB" sz="1900">
                <a:solidFill>
                  <a:srgbClr val="C00000"/>
                </a:solidFill>
                <a:latin typeface="Amaranth"/>
                <a:ea typeface="Amaranth"/>
                <a:cs typeface="Amaranth"/>
                <a:sym typeface="Amaranth"/>
              </a:rPr>
              <a:t>The action ‘washed’ took place in the past and</a:t>
            </a:r>
            <a:endParaRPr sz="1900">
              <a:solidFill>
                <a:srgbClr val="C00000"/>
              </a:solidFill>
              <a:latin typeface="Amaranth"/>
              <a:ea typeface="Amaranth"/>
              <a:cs typeface="Amaranth"/>
              <a:sym typeface="Amaranth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rgbClr val="C00000"/>
                </a:solidFill>
                <a:latin typeface="Amaranth"/>
                <a:ea typeface="Amaranth"/>
                <a:cs typeface="Amaranth"/>
                <a:sym typeface="Amaranth"/>
              </a:rPr>
              <a:t> 	has finished.</a:t>
            </a:r>
            <a:endParaRPr sz="1900">
              <a:solidFill>
                <a:srgbClr val="C00000"/>
              </a:solidFill>
              <a:latin typeface="Amaranth"/>
              <a:ea typeface="Amaranth"/>
              <a:cs typeface="Amaranth"/>
              <a:sym typeface="Amaranth"/>
            </a:endParaRPr>
          </a:p>
          <a:p>
            <a:pPr indent="-12700" lvl="0" marL="127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1)Explain how you know ‘Qamran </a:t>
            </a:r>
            <a:r>
              <a:rPr lang="en-GB" sz="1900" u="sng">
                <a:solidFill>
                  <a:srgbClr val="2F5597"/>
                </a:solidFill>
                <a:latin typeface="Amaranth"/>
                <a:ea typeface="Amaranth"/>
                <a:cs typeface="Amaranth"/>
                <a:sym typeface="Amaranth"/>
              </a:rPr>
              <a:t>was drawing</a:t>
            </a:r>
            <a:r>
              <a:rPr lang="en-GB" sz="19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 a picture of his dog when it suddenly moved!’ is in the past progressive tense.</a:t>
            </a:r>
            <a:r>
              <a:rPr lang="en-GB" sz="1900">
                <a:solidFill>
                  <a:srgbClr val="C00000"/>
                </a:solidFill>
                <a:latin typeface="Amaranth"/>
                <a:ea typeface="Amaranth"/>
                <a:cs typeface="Amaranth"/>
                <a:sym typeface="Amaranth"/>
              </a:rPr>
              <a:t> The act of drawing took place over a period of time.</a:t>
            </a:r>
            <a:endParaRPr sz="1900">
              <a:solidFill>
                <a:srgbClr val="C00000"/>
              </a:solidFill>
              <a:latin typeface="Amaranth"/>
              <a:ea typeface="Amaranth"/>
              <a:cs typeface="Amaranth"/>
              <a:sym typeface="Amaranth"/>
            </a:endParaRPr>
          </a:p>
          <a:p>
            <a:pPr indent="-12700" lvl="0" marL="127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2)Explain how you know ‘Jason </a:t>
            </a:r>
            <a:r>
              <a:rPr lang="en-GB" sz="1900" u="sng">
                <a:solidFill>
                  <a:srgbClr val="2F5597"/>
                </a:solidFill>
                <a:latin typeface="Amaranth"/>
                <a:ea typeface="Amaranth"/>
                <a:cs typeface="Amaranth"/>
                <a:sym typeface="Amaranth"/>
              </a:rPr>
              <a:t>had run</a:t>
            </a:r>
            <a:r>
              <a:rPr lang="en-GB" sz="19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 the fastest in his class so he was awarded a medal.’ is in the </a:t>
            </a:r>
            <a:r>
              <a:rPr lang="en-GB" sz="1900">
                <a:solidFill>
                  <a:srgbClr val="2F5597"/>
                </a:solidFill>
                <a:latin typeface="Amaranth"/>
                <a:ea typeface="Amaranth"/>
                <a:cs typeface="Amaranth"/>
                <a:sym typeface="Amaranth"/>
              </a:rPr>
              <a:t>past perfect </a:t>
            </a:r>
            <a:r>
              <a:rPr lang="en-GB" sz="19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tense. </a:t>
            </a:r>
            <a:r>
              <a:rPr lang="en-GB" sz="1900">
                <a:solidFill>
                  <a:srgbClr val="C00000"/>
                </a:solidFill>
                <a:latin typeface="Amaranth"/>
                <a:ea typeface="Amaranth"/>
                <a:cs typeface="Amaranth"/>
                <a:sym typeface="Amaranth"/>
              </a:rPr>
              <a:t>The act of Jason running took place in the past before something else happened (he was awarded a medal).</a:t>
            </a:r>
            <a:endParaRPr sz="1900">
              <a:solidFill>
                <a:srgbClr val="C00000"/>
              </a:solidFill>
              <a:latin typeface="Amaranth"/>
              <a:ea typeface="Amaranth"/>
              <a:cs typeface="Amaranth"/>
              <a:sym typeface="Amaranth"/>
            </a:endParaRPr>
          </a:p>
          <a:p>
            <a:pPr indent="-12700" lvl="0" marL="127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1300" u="sng">
              <a:solidFill>
                <a:schemeClr val="dk1"/>
              </a:solidFill>
              <a:latin typeface="Amaranth"/>
              <a:ea typeface="Amaranth"/>
              <a:cs typeface="Amaranth"/>
              <a:sym typeface="Amaranth"/>
            </a:endParaRPr>
          </a:p>
        </p:txBody>
      </p:sp>
      <p:pic>
        <p:nvPicPr>
          <p:cNvPr id="255" name="Google Shape;255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00000" y="293150"/>
            <a:ext cx="1699125" cy="1699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9"/>
          <p:cNvSpPr txBox="1"/>
          <p:nvPr/>
        </p:nvSpPr>
        <p:spPr>
          <a:xfrm>
            <a:off x="3256650" y="458250"/>
            <a:ext cx="5910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261" name="Google Shape;261;p39"/>
          <p:cNvSpPr txBox="1"/>
          <p:nvPr/>
        </p:nvSpPr>
        <p:spPr>
          <a:xfrm>
            <a:off x="26043" y="41560"/>
            <a:ext cx="9077100" cy="877200"/>
          </a:xfrm>
          <a:prstGeom prst="rect">
            <a:avLst/>
          </a:prstGeom>
          <a:solidFill>
            <a:srgbClr val="1C4587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700">
                <a:solidFill>
                  <a:srgbClr val="FFFFFF"/>
                </a:solidFill>
              </a:rPr>
              <a:t>LO: to identify and use past tense verbs</a:t>
            </a:r>
            <a:endParaRPr sz="1300">
              <a:solidFill>
                <a:schemeClr val="dk2"/>
              </a:solidFill>
            </a:endParaRPr>
          </a:p>
        </p:txBody>
      </p:sp>
      <p:sp>
        <p:nvSpPr>
          <p:cNvPr id="262" name="Google Shape;262;p39"/>
          <p:cNvSpPr txBox="1"/>
          <p:nvPr/>
        </p:nvSpPr>
        <p:spPr>
          <a:xfrm>
            <a:off x="470025" y="979125"/>
            <a:ext cx="7800000" cy="437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GB" sz="1900" u="sng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Independent Practice 2</a:t>
            </a:r>
            <a:endParaRPr b="1" sz="1900" u="sng">
              <a:solidFill>
                <a:schemeClr val="dk1"/>
              </a:solidFill>
              <a:latin typeface="Amaranth"/>
              <a:ea typeface="Amaranth"/>
              <a:cs typeface="Amaranth"/>
              <a:sym typeface="Amaranth"/>
            </a:endParaRPr>
          </a:p>
          <a:p>
            <a:pPr indent="-12700" lvl="0" marL="127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1)Explain how you know ‘Jasmine </a:t>
            </a:r>
            <a:r>
              <a:rPr lang="en-GB" sz="1900" u="sng">
                <a:solidFill>
                  <a:srgbClr val="2F5597"/>
                </a:solidFill>
                <a:latin typeface="Amaranth"/>
                <a:ea typeface="Amaranth"/>
                <a:cs typeface="Amaranth"/>
                <a:sym typeface="Amaranth"/>
              </a:rPr>
              <a:t>washed</a:t>
            </a:r>
            <a:r>
              <a:rPr lang="en-GB" sz="19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 her mum’s car.’</a:t>
            </a:r>
            <a:endParaRPr sz="1900">
              <a:solidFill>
                <a:schemeClr val="dk1"/>
              </a:solidFill>
              <a:latin typeface="Amaranth"/>
              <a:ea typeface="Amaranth"/>
              <a:cs typeface="Amaranth"/>
              <a:sym typeface="Amaranth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     is in the </a:t>
            </a:r>
            <a:r>
              <a:rPr lang="en-GB" sz="1900">
                <a:solidFill>
                  <a:srgbClr val="2F5597"/>
                </a:solidFill>
                <a:latin typeface="Amaranth"/>
                <a:ea typeface="Amaranth"/>
                <a:cs typeface="Amaranth"/>
                <a:sym typeface="Amaranth"/>
              </a:rPr>
              <a:t>past</a:t>
            </a:r>
            <a:r>
              <a:rPr lang="en-GB" sz="19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 tense. </a:t>
            </a:r>
            <a:r>
              <a:rPr lang="en-GB" sz="1900">
                <a:solidFill>
                  <a:srgbClr val="C00000"/>
                </a:solidFill>
                <a:latin typeface="Amaranth"/>
                <a:ea typeface="Amaranth"/>
                <a:cs typeface="Amaranth"/>
                <a:sym typeface="Amaranth"/>
              </a:rPr>
              <a:t>The action ‘washed’ took place in the past and</a:t>
            </a:r>
            <a:endParaRPr sz="1900">
              <a:solidFill>
                <a:srgbClr val="C00000"/>
              </a:solidFill>
              <a:latin typeface="Amaranth"/>
              <a:ea typeface="Amaranth"/>
              <a:cs typeface="Amaranth"/>
              <a:sym typeface="Amaranth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rgbClr val="C00000"/>
                </a:solidFill>
                <a:latin typeface="Amaranth"/>
                <a:ea typeface="Amaranth"/>
                <a:cs typeface="Amaranth"/>
                <a:sym typeface="Amaranth"/>
              </a:rPr>
              <a:t> 	has finished.</a:t>
            </a:r>
            <a:endParaRPr sz="1900">
              <a:solidFill>
                <a:srgbClr val="C00000"/>
              </a:solidFill>
              <a:latin typeface="Amaranth"/>
              <a:ea typeface="Amaranth"/>
              <a:cs typeface="Amaranth"/>
              <a:sym typeface="Amaranth"/>
            </a:endParaRPr>
          </a:p>
          <a:p>
            <a:pPr indent="-12700" lvl="0" marL="127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1)Explain how you know ‘Qamran </a:t>
            </a:r>
            <a:r>
              <a:rPr lang="en-GB" sz="1900" u="sng">
                <a:solidFill>
                  <a:srgbClr val="2F5597"/>
                </a:solidFill>
                <a:latin typeface="Amaranth"/>
                <a:ea typeface="Amaranth"/>
                <a:cs typeface="Amaranth"/>
                <a:sym typeface="Amaranth"/>
              </a:rPr>
              <a:t>was drawing</a:t>
            </a:r>
            <a:r>
              <a:rPr lang="en-GB" sz="19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 a picture of his dog when it suddenly moved!’ is in the past progressive tense.</a:t>
            </a:r>
            <a:r>
              <a:rPr lang="en-GB" sz="1900">
                <a:solidFill>
                  <a:srgbClr val="C00000"/>
                </a:solidFill>
                <a:latin typeface="Amaranth"/>
                <a:ea typeface="Amaranth"/>
                <a:cs typeface="Amaranth"/>
                <a:sym typeface="Amaranth"/>
              </a:rPr>
              <a:t> The act of drawing took place over a period of time.</a:t>
            </a:r>
            <a:endParaRPr sz="1900">
              <a:solidFill>
                <a:srgbClr val="C00000"/>
              </a:solidFill>
              <a:latin typeface="Amaranth"/>
              <a:ea typeface="Amaranth"/>
              <a:cs typeface="Amaranth"/>
              <a:sym typeface="Amaranth"/>
            </a:endParaRPr>
          </a:p>
          <a:p>
            <a:pPr indent="-12700" lvl="0" marL="127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2)Explain how you know ‘Jason </a:t>
            </a:r>
            <a:r>
              <a:rPr lang="en-GB" sz="1900" u="sng">
                <a:solidFill>
                  <a:srgbClr val="2F5597"/>
                </a:solidFill>
                <a:latin typeface="Amaranth"/>
                <a:ea typeface="Amaranth"/>
                <a:cs typeface="Amaranth"/>
                <a:sym typeface="Amaranth"/>
              </a:rPr>
              <a:t>had run</a:t>
            </a:r>
            <a:r>
              <a:rPr lang="en-GB" sz="19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 the fastest in his class so he was awarded a medal.’ is in the </a:t>
            </a:r>
            <a:r>
              <a:rPr lang="en-GB" sz="1900">
                <a:solidFill>
                  <a:srgbClr val="2F5597"/>
                </a:solidFill>
                <a:latin typeface="Amaranth"/>
                <a:ea typeface="Amaranth"/>
                <a:cs typeface="Amaranth"/>
                <a:sym typeface="Amaranth"/>
              </a:rPr>
              <a:t>past perfect </a:t>
            </a:r>
            <a:r>
              <a:rPr lang="en-GB" sz="19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tense. </a:t>
            </a:r>
            <a:r>
              <a:rPr lang="en-GB" sz="1900">
                <a:solidFill>
                  <a:srgbClr val="C00000"/>
                </a:solidFill>
                <a:latin typeface="Amaranth"/>
                <a:ea typeface="Amaranth"/>
                <a:cs typeface="Amaranth"/>
                <a:sym typeface="Amaranth"/>
              </a:rPr>
              <a:t>The act of Jason running took place in the past before something else happened (he was awarded a medal).</a:t>
            </a:r>
            <a:endParaRPr sz="1900">
              <a:solidFill>
                <a:srgbClr val="C00000"/>
              </a:solidFill>
              <a:latin typeface="Amaranth"/>
              <a:ea typeface="Amaranth"/>
              <a:cs typeface="Amaranth"/>
              <a:sym typeface="Amaranth"/>
            </a:endParaRPr>
          </a:p>
          <a:p>
            <a:pPr indent="-12700" lvl="0" marL="127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1300" u="sng">
              <a:solidFill>
                <a:schemeClr val="dk1"/>
              </a:solidFill>
              <a:latin typeface="Amaranth"/>
              <a:ea typeface="Amaranth"/>
              <a:cs typeface="Amaranth"/>
              <a:sym typeface="Amaranth"/>
            </a:endParaRPr>
          </a:p>
        </p:txBody>
      </p:sp>
      <p:pic>
        <p:nvPicPr>
          <p:cNvPr id="263" name="Google Shape;263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00000" y="293150"/>
            <a:ext cx="1699125" cy="1699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40"/>
          <p:cNvSpPr txBox="1"/>
          <p:nvPr/>
        </p:nvSpPr>
        <p:spPr>
          <a:xfrm>
            <a:off x="3256650" y="458250"/>
            <a:ext cx="5910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269" name="Google Shape;269;p40"/>
          <p:cNvSpPr txBox="1"/>
          <p:nvPr/>
        </p:nvSpPr>
        <p:spPr>
          <a:xfrm>
            <a:off x="26043" y="41560"/>
            <a:ext cx="9077100" cy="877200"/>
          </a:xfrm>
          <a:prstGeom prst="rect">
            <a:avLst/>
          </a:prstGeom>
          <a:solidFill>
            <a:srgbClr val="1C4587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700">
                <a:solidFill>
                  <a:srgbClr val="FFFFFF"/>
                </a:solidFill>
              </a:rPr>
              <a:t>LO: to identify and use past tense verbs</a:t>
            </a:r>
            <a:endParaRPr sz="1300">
              <a:solidFill>
                <a:schemeClr val="dk2"/>
              </a:solidFill>
            </a:endParaRPr>
          </a:p>
        </p:txBody>
      </p:sp>
      <p:sp>
        <p:nvSpPr>
          <p:cNvPr id="270" name="Google Shape;270;p40"/>
          <p:cNvSpPr txBox="1"/>
          <p:nvPr/>
        </p:nvSpPr>
        <p:spPr>
          <a:xfrm>
            <a:off x="470025" y="979125"/>
            <a:ext cx="7800000" cy="420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GB" sz="2300" u="sng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Evaluation</a:t>
            </a:r>
            <a:endParaRPr b="1" sz="2300" u="sng">
              <a:solidFill>
                <a:schemeClr val="dk1"/>
              </a:solidFill>
              <a:latin typeface="Amaranth"/>
              <a:ea typeface="Amaranth"/>
              <a:cs typeface="Amaranth"/>
              <a:sym typeface="Amaranth"/>
            </a:endParaRPr>
          </a:p>
          <a:p>
            <a:pPr indent="-12700" lvl="0" marL="127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23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1)What is a verb?</a:t>
            </a:r>
            <a:endParaRPr sz="2300">
              <a:solidFill>
                <a:schemeClr val="dk1"/>
              </a:solidFill>
              <a:latin typeface="Amaranth"/>
              <a:ea typeface="Amaranth"/>
              <a:cs typeface="Amaranth"/>
              <a:sym typeface="Amaranth"/>
            </a:endParaRPr>
          </a:p>
          <a:p>
            <a:pPr indent="-12700" lvl="0" marL="127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23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2)How does a verb change a sentence?</a:t>
            </a:r>
            <a:endParaRPr sz="2300">
              <a:solidFill>
                <a:schemeClr val="dk1"/>
              </a:solidFill>
              <a:latin typeface="Amaranth"/>
              <a:ea typeface="Amaranth"/>
              <a:cs typeface="Amaranth"/>
              <a:sym typeface="Amaranth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23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Identify the tense:</a:t>
            </a:r>
            <a:endParaRPr sz="2300">
              <a:solidFill>
                <a:schemeClr val="dk1"/>
              </a:solidFill>
              <a:latin typeface="Amaranth"/>
              <a:ea typeface="Amaranth"/>
              <a:cs typeface="Amaranth"/>
              <a:sym typeface="Amaranth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23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4)  Sally </a:t>
            </a:r>
            <a:r>
              <a:rPr lang="en-GB" sz="2300" u="sng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had made</a:t>
            </a:r>
            <a:r>
              <a:rPr lang="en-GB" sz="23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 12 boxes of cookies for the fair but she dropped one as she left the house.</a:t>
            </a:r>
            <a:endParaRPr sz="2300">
              <a:solidFill>
                <a:schemeClr val="dk1"/>
              </a:solidFill>
              <a:latin typeface="Amaranth"/>
              <a:ea typeface="Amaranth"/>
              <a:cs typeface="Amaranth"/>
              <a:sym typeface="Amaranth"/>
            </a:endParaRPr>
          </a:p>
          <a:p>
            <a:pPr indent="-12700" lvl="0" marL="127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23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5)Naomi </a:t>
            </a:r>
            <a:r>
              <a:rPr lang="en-GB" sz="2300" u="sng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sprinted</a:t>
            </a:r>
            <a:r>
              <a:rPr lang="en-GB" sz="23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 to win the race.</a:t>
            </a:r>
            <a:endParaRPr sz="2300">
              <a:solidFill>
                <a:schemeClr val="dk1"/>
              </a:solidFill>
              <a:latin typeface="Amaranth"/>
              <a:ea typeface="Amaranth"/>
              <a:cs typeface="Amaranth"/>
              <a:sym typeface="Amaranth"/>
            </a:endParaRPr>
          </a:p>
          <a:p>
            <a:pPr indent="-12700" lvl="0" marL="127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23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6)My dad </a:t>
            </a:r>
            <a:r>
              <a:rPr lang="en-GB" sz="2300" u="sng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was driving</a:t>
            </a:r>
            <a:r>
              <a:rPr lang="en-GB" sz="23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 when his car ran out of petrol!</a:t>
            </a:r>
            <a:endParaRPr sz="2300">
              <a:solidFill>
                <a:schemeClr val="dk1"/>
              </a:solidFill>
              <a:latin typeface="Amaranth"/>
              <a:ea typeface="Amaranth"/>
              <a:cs typeface="Amaranth"/>
              <a:sym typeface="Amaranth"/>
            </a:endParaRPr>
          </a:p>
          <a:p>
            <a:pPr indent="-12700" lvl="0" marL="127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1900" u="sng">
              <a:solidFill>
                <a:schemeClr val="dk1"/>
              </a:solidFill>
              <a:latin typeface="Amaranth"/>
              <a:ea typeface="Amaranth"/>
              <a:cs typeface="Amaranth"/>
              <a:sym typeface="Amaranth"/>
            </a:endParaRPr>
          </a:p>
        </p:txBody>
      </p:sp>
      <p:pic>
        <p:nvPicPr>
          <p:cNvPr id="271" name="Google Shape;271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00000" y="293150"/>
            <a:ext cx="1699125" cy="1699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5"/>
          <p:cNvSpPr txBox="1"/>
          <p:nvPr/>
        </p:nvSpPr>
        <p:spPr>
          <a:xfrm>
            <a:off x="3256650" y="458250"/>
            <a:ext cx="5910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65" name="Google Shape;65;p15"/>
          <p:cNvSpPr txBox="1"/>
          <p:nvPr/>
        </p:nvSpPr>
        <p:spPr>
          <a:xfrm>
            <a:off x="26043" y="41560"/>
            <a:ext cx="9077100" cy="877200"/>
          </a:xfrm>
          <a:prstGeom prst="rect">
            <a:avLst/>
          </a:prstGeom>
          <a:solidFill>
            <a:srgbClr val="1C4587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700">
                <a:solidFill>
                  <a:srgbClr val="FFFFFF"/>
                </a:solidFill>
              </a:rPr>
              <a:t>LO: to identify and use present tense verbs</a:t>
            </a:r>
            <a:endParaRPr sz="1300">
              <a:solidFill>
                <a:schemeClr val="dk2"/>
              </a:solidFill>
            </a:endParaRPr>
          </a:p>
        </p:txBody>
      </p:sp>
      <p:pic>
        <p:nvPicPr>
          <p:cNvPr id="66" name="Google Shape;6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96525" y="41550"/>
            <a:ext cx="1536975" cy="154585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5"/>
          <p:cNvSpPr txBox="1"/>
          <p:nvPr/>
        </p:nvSpPr>
        <p:spPr>
          <a:xfrm>
            <a:off x="222619" y="1330700"/>
            <a:ext cx="8633400" cy="35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2200" u="sng">
                <a:solidFill>
                  <a:srgbClr val="C00000"/>
                </a:solidFill>
                <a:latin typeface="Amaranth"/>
                <a:ea typeface="Amaranth"/>
                <a:cs typeface="Amaranth"/>
                <a:sym typeface="Amaranth"/>
              </a:rPr>
              <a:t>Recall</a:t>
            </a:r>
            <a:endParaRPr b="1" sz="2200" u="sng">
              <a:solidFill>
                <a:srgbClr val="C00000"/>
              </a:solidFill>
              <a:latin typeface="Amaranth"/>
              <a:ea typeface="Amaranth"/>
              <a:cs typeface="Amaranth"/>
              <a:sym typeface="Amaranth"/>
            </a:endParaRPr>
          </a:p>
          <a:p>
            <a:pPr indent="-12700" lvl="0" marL="127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2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1)What is a verb?</a:t>
            </a:r>
            <a:endParaRPr sz="2200">
              <a:solidFill>
                <a:schemeClr val="dk1"/>
              </a:solidFill>
              <a:latin typeface="Amaranth"/>
              <a:ea typeface="Amaranth"/>
              <a:cs typeface="Amaranth"/>
              <a:sym typeface="Amaranth"/>
            </a:endParaRPr>
          </a:p>
          <a:p>
            <a:pPr indent="-12700" lvl="0" marL="127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2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2)How does a verb change a sentence?</a:t>
            </a:r>
            <a:endParaRPr sz="2200">
              <a:solidFill>
                <a:schemeClr val="dk1"/>
              </a:solidFill>
              <a:latin typeface="Amaranth"/>
              <a:ea typeface="Amaranth"/>
              <a:cs typeface="Amaranth"/>
              <a:sym typeface="Amaranth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2200">
                <a:solidFill>
                  <a:srgbClr val="C00000"/>
                </a:solidFill>
                <a:latin typeface="Amaranth"/>
                <a:ea typeface="Amaranth"/>
                <a:cs typeface="Amaranth"/>
                <a:sym typeface="Amaranth"/>
              </a:rPr>
              <a:t>Identify the tense:</a:t>
            </a:r>
            <a:endParaRPr b="1" sz="2200">
              <a:solidFill>
                <a:srgbClr val="C00000"/>
              </a:solidFill>
              <a:latin typeface="Amaranth"/>
              <a:ea typeface="Amaranth"/>
              <a:cs typeface="Amaranth"/>
              <a:sym typeface="Amaranth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2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4)  Harry </a:t>
            </a:r>
            <a:r>
              <a:rPr lang="en-GB" sz="2200" u="sng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had eaten</a:t>
            </a:r>
            <a:r>
              <a:rPr lang="en-GB" sz="22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 2 boxes of chocolates yet still had room for dinner!</a:t>
            </a:r>
            <a:endParaRPr sz="2200">
              <a:solidFill>
                <a:schemeClr val="dk1"/>
              </a:solidFill>
              <a:latin typeface="Amaranth"/>
              <a:ea typeface="Amaranth"/>
              <a:cs typeface="Amaranth"/>
              <a:sym typeface="Amaranth"/>
            </a:endParaRPr>
          </a:p>
          <a:p>
            <a:pPr indent="-12700" lvl="0" marL="127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2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5)Ali </a:t>
            </a:r>
            <a:r>
              <a:rPr lang="en-GB" sz="2200" u="sng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participated</a:t>
            </a:r>
            <a:r>
              <a:rPr lang="en-GB" sz="22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 in a chess tournament last week.</a:t>
            </a:r>
            <a:endParaRPr sz="2200">
              <a:solidFill>
                <a:schemeClr val="dk1"/>
              </a:solidFill>
              <a:latin typeface="Amaranth"/>
              <a:ea typeface="Amaranth"/>
              <a:cs typeface="Amaranth"/>
              <a:sym typeface="Amaranth"/>
            </a:endParaRPr>
          </a:p>
          <a:p>
            <a:pPr indent="-12700" lvl="0" marL="127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2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6)Our dog </a:t>
            </a:r>
            <a:r>
              <a:rPr lang="en-GB" sz="2200" u="sng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was chewing</a:t>
            </a:r>
            <a:r>
              <a:rPr lang="en-GB" sz="22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 the sofa when we got home from school.</a:t>
            </a:r>
            <a:endParaRPr sz="2200">
              <a:solidFill>
                <a:schemeClr val="dk1"/>
              </a:solidFill>
              <a:latin typeface="Amaranth"/>
              <a:ea typeface="Amaranth"/>
              <a:cs typeface="Amaranth"/>
              <a:sym typeface="Amaranth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2"/>
              </a:solidFill>
              <a:latin typeface="Amaranth"/>
              <a:ea typeface="Amaranth"/>
              <a:cs typeface="Amaranth"/>
              <a:sym typeface="Amaranth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/>
          <p:nvPr/>
        </p:nvSpPr>
        <p:spPr>
          <a:xfrm>
            <a:off x="3256650" y="458250"/>
            <a:ext cx="5910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73" name="Google Shape;73;p16"/>
          <p:cNvSpPr txBox="1"/>
          <p:nvPr/>
        </p:nvSpPr>
        <p:spPr>
          <a:xfrm>
            <a:off x="26043" y="41560"/>
            <a:ext cx="9077100" cy="877200"/>
          </a:xfrm>
          <a:prstGeom prst="rect">
            <a:avLst/>
          </a:prstGeom>
          <a:solidFill>
            <a:srgbClr val="1C4587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700">
                <a:solidFill>
                  <a:srgbClr val="FFFFFF"/>
                </a:solidFill>
              </a:rPr>
              <a:t>LO: to identify and use present tense verbs</a:t>
            </a:r>
            <a:endParaRPr sz="1300">
              <a:solidFill>
                <a:schemeClr val="dk2"/>
              </a:solidFill>
            </a:endParaRPr>
          </a:p>
        </p:txBody>
      </p:sp>
      <p:pic>
        <p:nvPicPr>
          <p:cNvPr id="74" name="Google Shape;7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96525" y="41550"/>
            <a:ext cx="1536975" cy="1545850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6"/>
          <p:cNvSpPr txBox="1"/>
          <p:nvPr/>
        </p:nvSpPr>
        <p:spPr>
          <a:xfrm>
            <a:off x="222619" y="1330700"/>
            <a:ext cx="8633400" cy="349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900" u="sng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Evaluation</a:t>
            </a:r>
            <a:endParaRPr b="1" sz="1900" u="sng">
              <a:solidFill>
                <a:schemeClr val="dk1"/>
              </a:solidFill>
              <a:latin typeface="Amaranth"/>
              <a:ea typeface="Amaranth"/>
              <a:cs typeface="Amaranth"/>
              <a:sym typeface="Amaranth"/>
            </a:endParaRPr>
          </a:p>
          <a:p>
            <a:pPr indent="-12700" lvl="0" marL="127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9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1)What is a verb? </a:t>
            </a:r>
            <a:r>
              <a:rPr lang="en-GB" sz="1900">
                <a:solidFill>
                  <a:srgbClr val="C00000"/>
                </a:solidFill>
                <a:latin typeface="Amaranth"/>
                <a:ea typeface="Amaranth"/>
                <a:cs typeface="Amaranth"/>
                <a:sym typeface="Amaranth"/>
              </a:rPr>
              <a:t>An action or state of being.</a:t>
            </a:r>
            <a:endParaRPr sz="1900">
              <a:solidFill>
                <a:srgbClr val="C00000"/>
              </a:solidFill>
              <a:latin typeface="Amaranth"/>
              <a:ea typeface="Amaranth"/>
              <a:cs typeface="Amaranth"/>
              <a:sym typeface="Amaranth"/>
            </a:endParaRPr>
          </a:p>
          <a:p>
            <a:pPr indent="-12700" lvl="0" marL="127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9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2)How does a verb change a sentence? </a:t>
            </a:r>
            <a:r>
              <a:rPr lang="en-GB" sz="1900">
                <a:solidFill>
                  <a:srgbClr val="C00000"/>
                </a:solidFill>
                <a:latin typeface="Amaranth"/>
                <a:ea typeface="Amaranth"/>
                <a:cs typeface="Amaranth"/>
                <a:sym typeface="Amaranth"/>
              </a:rPr>
              <a:t>It changes the tense.</a:t>
            </a:r>
            <a:endParaRPr sz="1900">
              <a:solidFill>
                <a:srgbClr val="C00000"/>
              </a:solidFill>
              <a:latin typeface="Amaranth"/>
              <a:ea typeface="Amaranth"/>
              <a:cs typeface="Amaranth"/>
              <a:sym typeface="Amaranth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9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Identify the tense:</a:t>
            </a:r>
            <a:endParaRPr sz="1900">
              <a:solidFill>
                <a:schemeClr val="dk1"/>
              </a:solidFill>
              <a:latin typeface="Amaranth"/>
              <a:ea typeface="Amaranth"/>
              <a:cs typeface="Amaranth"/>
              <a:sym typeface="Amaranth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9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4)  Harry </a:t>
            </a:r>
            <a:r>
              <a:rPr lang="en-GB" sz="1900" u="sng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had eaten</a:t>
            </a:r>
            <a:r>
              <a:rPr lang="en-GB" sz="19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 2 boxes of chocolates yet still had room for dinner! </a:t>
            </a:r>
            <a:r>
              <a:rPr lang="en-GB" sz="1900">
                <a:solidFill>
                  <a:srgbClr val="C00000"/>
                </a:solidFill>
                <a:latin typeface="Amaranth"/>
                <a:ea typeface="Amaranth"/>
                <a:cs typeface="Amaranth"/>
                <a:sym typeface="Amaranth"/>
              </a:rPr>
              <a:t>Past perfect.</a:t>
            </a:r>
            <a:endParaRPr sz="1900">
              <a:solidFill>
                <a:srgbClr val="C00000"/>
              </a:solidFill>
              <a:latin typeface="Amaranth"/>
              <a:ea typeface="Amaranth"/>
              <a:cs typeface="Amaranth"/>
              <a:sym typeface="Amaranth"/>
            </a:endParaRPr>
          </a:p>
          <a:p>
            <a:pPr indent="-12700" lvl="0" marL="127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9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5)Ali </a:t>
            </a:r>
            <a:r>
              <a:rPr lang="en-GB" sz="1900" u="sng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participated</a:t>
            </a:r>
            <a:r>
              <a:rPr lang="en-GB" sz="19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 in a chess tournament last week. </a:t>
            </a:r>
            <a:r>
              <a:rPr lang="en-GB" sz="1900">
                <a:solidFill>
                  <a:srgbClr val="C00000"/>
                </a:solidFill>
                <a:latin typeface="Amaranth"/>
                <a:ea typeface="Amaranth"/>
                <a:cs typeface="Amaranth"/>
                <a:sym typeface="Amaranth"/>
              </a:rPr>
              <a:t>Past tense.</a:t>
            </a:r>
            <a:endParaRPr sz="1900">
              <a:solidFill>
                <a:srgbClr val="C00000"/>
              </a:solidFill>
              <a:latin typeface="Amaranth"/>
              <a:ea typeface="Amaranth"/>
              <a:cs typeface="Amaranth"/>
              <a:sym typeface="Amaranth"/>
            </a:endParaRPr>
          </a:p>
          <a:p>
            <a:pPr indent="-12700" lvl="0" marL="127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9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6)Our dog </a:t>
            </a:r>
            <a:r>
              <a:rPr lang="en-GB" sz="1900" u="sng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was chewing</a:t>
            </a:r>
            <a:r>
              <a:rPr lang="en-GB" sz="19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 the sofa when we got home from school.</a:t>
            </a:r>
            <a:r>
              <a:rPr lang="en-GB" sz="1900">
                <a:solidFill>
                  <a:srgbClr val="C00000"/>
                </a:solidFill>
                <a:latin typeface="Amaranth"/>
                <a:ea typeface="Amaranth"/>
                <a:cs typeface="Amaranth"/>
                <a:sym typeface="Amaranth"/>
              </a:rPr>
              <a:t> Past progressive.</a:t>
            </a:r>
            <a:endParaRPr sz="1900">
              <a:solidFill>
                <a:srgbClr val="C00000"/>
              </a:solidFill>
              <a:latin typeface="Amaranth"/>
              <a:ea typeface="Amaranth"/>
              <a:cs typeface="Amaranth"/>
              <a:sym typeface="Amaranth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 u="sng">
              <a:solidFill>
                <a:srgbClr val="C00000"/>
              </a:solidFill>
              <a:latin typeface="Amaranth"/>
              <a:ea typeface="Amaranth"/>
              <a:cs typeface="Amaranth"/>
              <a:sym typeface="Amaranth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/>
          <p:nvPr/>
        </p:nvSpPr>
        <p:spPr>
          <a:xfrm>
            <a:off x="3256650" y="458250"/>
            <a:ext cx="5910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81" name="Google Shape;81;p17"/>
          <p:cNvSpPr txBox="1"/>
          <p:nvPr/>
        </p:nvSpPr>
        <p:spPr>
          <a:xfrm>
            <a:off x="26043" y="41560"/>
            <a:ext cx="9077100" cy="877200"/>
          </a:xfrm>
          <a:prstGeom prst="rect">
            <a:avLst/>
          </a:prstGeom>
          <a:solidFill>
            <a:srgbClr val="1C4587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700">
                <a:solidFill>
                  <a:srgbClr val="FFFFFF"/>
                </a:solidFill>
              </a:rPr>
              <a:t>LO: to identify and use present tense verbs</a:t>
            </a:r>
            <a:endParaRPr sz="1300">
              <a:solidFill>
                <a:schemeClr val="dk2"/>
              </a:solidFill>
            </a:endParaRPr>
          </a:p>
        </p:txBody>
      </p:sp>
      <p:sp>
        <p:nvSpPr>
          <p:cNvPr id="82" name="Google Shape;82;p17"/>
          <p:cNvSpPr txBox="1"/>
          <p:nvPr/>
        </p:nvSpPr>
        <p:spPr>
          <a:xfrm>
            <a:off x="222619" y="1109334"/>
            <a:ext cx="8633400" cy="39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2600" u="sng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What are tenses?</a:t>
            </a:r>
            <a:endParaRPr b="1" sz="2600" u="sng">
              <a:solidFill>
                <a:schemeClr val="dk1"/>
              </a:solidFill>
              <a:latin typeface="Amaranth"/>
              <a:ea typeface="Amaranth"/>
              <a:cs typeface="Amaranth"/>
              <a:sym typeface="Amaranth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600">
                <a:solidFill>
                  <a:schemeClr val="dk1"/>
                </a:solidFill>
                <a:latin typeface="Amaranth"/>
                <a:ea typeface="Amaranth"/>
                <a:cs typeface="Amaranth"/>
                <a:sym typeface="Amaranth"/>
              </a:rPr>
              <a:t>Verb tenses tell us when an action took place in the present, past or future.</a:t>
            </a:r>
            <a:endParaRPr sz="2600">
              <a:solidFill>
                <a:schemeClr val="dk1"/>
              </a:solidFill>
              <a:latin typeface="Amaranth"/>
              <a:ea typeface="Amaranth"/>
              <a:cs typeface="Amaranth"/>
              <a:sym typeface="Amaranth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600">
                <a:solidFill>
                  <a:srgbClr val="2F5597"/>
                </a:solidFill>
                <a:latin typeface="Amaranth"/>
                <a:ea typeface="Amaranth"/>
                <a:cs typeface="Amaranth"/>
                <a:sym typeface="Amaranth"/>
              </a:rPr>
              <a:t>For example:</a:t>
            </a:r>
            <a:endParaRPr sz="2600">
              <a:solidFill>
                <a:srgbClr val="2F5597"/>
              </a:solidFill>
              <a:latin typeface="Amaranth"/>
              <a:ea typeface="Amaranth"/>
              <a:cs typeface="Amaranth"/>
              <a:sym typeface="Amaranth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600">
                <a:solidFill>
                  <a:srgbClr val="2F5597"/>
                </a:solidFill>
                <a:latin typeface="Amaranth"/>
                <a:ea typeface="Amaranth"/>
                <a:cs typeface="Amaranth"/>
                <a:sym typeface="Amaranth"/>
              </a:rPr>
              <a:t>  I walked to the shops. (past)</a:t>
            </a:r>
            <a:endParaRPr sz="2600">
              <a:solidFill>
                <a:srgbClr val="2F5597"/>
              </a:solidFill>
              <a:latin typeface="Amaranth"/>
              <a:ea typeface="Amaranth"/>
              <a:cs typeface="Amaranth"/>
              <a:sym typeface="Amaranth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600">
                <a:solidFill>
                  <a:srgbClr val="2F5597"/>
                </a:solidFill>
                <a:latin typeface="Amaranth"/>
                <a:ea typeface="Amaranth"/>
                <a:cs typeface="Amaranth"/>
                <a:sym typeface="Amaranth"/>
              </a:rPr>
              <a:t>  I am walking to the shops. (present)</a:t>
            </a:r>
            <a:endParaRPr sz="2600">
              <a:solidFill>
                <a:srgbClr val="2F5597"/>
              </a:solidFill>
              <a:latin typeface="Amaranth"/>
              <a:ea typeface="Amaranth"/>
              <a:cs typeface="Amaranth"/>
              <a:sym typeface="Amaranth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600">
                <a:solidFill>
                  <a:srgbClr val="2F5597"/>
                </a:solidFill>
                <a:latin typeface="Amaranth"/>
                <a:ea typeface="Amaranth"/>
                <a:cs typeface="Amaranth"/>
                <a:sym typeface="Amaranth"/>
              </a:rPr>
              <a:t>  I will walk to the shops. (future)</a:t>
            </a:r>
            <a:endParaRPr sz="2600">
              <a:solidFill>
                <a:srgbClr val="2F5597"/>
              </a:solidFill>
              <a:latin typeface="Amaranth"/>
              <a:ea typeface="Amaranth"/>
              <a:cs typeface="Amaranth"/>
              <a:sym typeface="Amaranth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 u="sng">
              <a:solidFill>
                <a:schemeClr val="dk1"/>
              </a:solidFill>
              <a:latin typeface="Amaranth"/>
              <a:ea typeface="Amaranth"/>
              <a:cs typeface="Amaranth"/>
              <a:sym typeface="Amaranth"/>
            </a:endParaRPr>
          </a:p>
        </p:txBody>
      </p:sp>
      <p:pic>
        <p:nvPicPr>
          <p:cNvPr id="83" name="Google Shape;8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53100" y="2757050"/>
            <a:ext cx="2272076" cy="2272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/>
          <p:nvPr/>
        </p:nvSpPr>
        <p:spPr>
          <a:xfrm>
            <a:off x="3256650" y="458250"/>
            <a:ext cx="5910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89" name="Google Shape;89;p18"/>
          <p:cNvSpPr txBox="1"/>
          <p:nvPr/>
        </p:nvSpPr>
        <p:spPr>
          <a:xfrm>
            <a:off x="26043" y="41560"/>
            <a:ext cx="9077100" cy="877200"/>
          </a:xfrm>
          <a:prstGeom prst="rect">
            <a:avLst/>
          </a:prstGeom>
          <a:solidFill>
            <a:srgbClr val="1C4587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700">
                <a:solidFill>
                  <a:srgbClr val="FFFFFF"/>
                </a:solidFill>
              </a:rPr>
              <a:t>LO: to identify and use present tense verbs</a:t>
            </a:r>
            <a:endParaRPr sz="1300">
              <a:solidFill>
                <a:schemeClr val="dk2"/>
              </a:solidFill>
            </a:endParaRPr>
          </a:p>
        </p:txBody>
      </p:sp>
      <p:pic>
        <p:nvPicPr>
          <p:cNvPr id="90" name="Google Shape;9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8450" y="1524188"/>
            <a:ext cx="8739073" cy="2095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34875" y="744725"/>
            <a:ext cx="1732174" cy="1732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/>
          <p:nvPr/>
        </p:nvSpPr>
        <p:spPr>
          <a:xfrm>
            <a:off x="3256650" y="458250"/>
            <a:ext cx="5910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97" name="Google Shape;97;p19"/>
          <p:cNvSpPr txBox="1"/>
          <p:nvPr/>
        </p:nvSpPr>
        <p:spPr>
          <a:xfrm>
            <a:off x="26043" y="41560"/>
            <a:ext cx="9077100" cy="877200"/>
          </a:xfrm>
          <a:prstGeom prst="rect">
            <a:avLst/>
          </a:prstGeom>
          <a:solidFill>
            <a:srgbClr val="1C4587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700">
                <a:solidFill>
                  <a:srgbClr val="FFFFFF"/>
                </a:solidFill>
              </a:rPr>
              <a:t>LO: to identify and use present tense verbs</a:t>
            </a:r>
            <a:endParaRPr sz="1300">
              <a:solidFill>
                <a:schemeClr val="dk2"/>
              </a:solidFill>
            </a:endParaRPr>
          </a:p>
        </p:txBody>
      </p:sp>
      <p:pic>
        <p:nvPicPr>
          <p:cNvPr id="98" name="Google Shape;9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6425" y="1773400"/>
            <a:ext cx="8851775" cy="2657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80050" y="619250"/>
            <a:ext cx="1558151" cy="1558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 txBox="1"/>
          <p:nvPr/>
        </p:nvSpPr>
        <p:spPr>
          <a:xfrm>
            <a:off x="3256650" y="458250"/>
            <a:ext cx="5910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05" name="Google Shape;105;p20"/>
          <p:cNvSpPr txBox="1"/>
          <p:nvPr/>
        </p:nvSpPr>
        <p:spPr>
          <a:xfrm>
            <a:off x="26043" y="41560"/>
            <a:ext cx="9077100" cy="877200"/>
          </a:xfrm>
          <a:prstGeom prst="rect">
            <a:avLst/>
          </a:prstGeom>
          <a:solidFill>
            <a:srgbClr val="1C4587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700">
                <a:solidFill>
                  <a:srgbClr val="FFFFFF"/>
                </a:solidFill>
              </a:rPr>
              <a:t>LO: to identify and use present tense verbs</a:t>
            </a:r>
            <a:endParaRPr sz="1300">
              <a:solidFill>
                <a:schemeClr val="dk2"/>
              </a:solidFill>
            </a:endParaRPr>
          </a:p>
        </p:txBody>
      </p:sp>
      <p:pic>
        <p:nvPicPr>
          <p:cNvPr id="106" name="Google Shape;10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6425" y="1773400"/>
            <a:ext cx="8851775" cy="2657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80050" y="619250"/>
            <a:ext cx="1558151" cy="1558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1"/>
          <p:cNvSpPr txBox="1"/>
          <p:nvPr/>
        </p:nvSpPr>
        <p:spPr>
          <a:xfrm>
            <a:off x="3256650" y="458250"/>
            <a:ext cx="5910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13" name="Google Shape;113;p21"/>
          <p:cNvSpPr txBox="1"/>
          <p:nvPr/>
        </p:nvSpPr>
        <p:spPr>
          <a:xfrm>
            <a:off x="26043" y="41560"/>
            <a:ext cx="9077100" cy="877200"/>
          </a:xfrm>
          <a:prstGeom prst="rect">
            <a:avLst/>
          </a:prstGeom>
          <a:solidFill>
            <a:srgbClr val="1C4587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700">
                <a:solidFill>
                  <a:srgbClr val="FFFFFF"/>
                </a:solidFill>
              </a:rPr>
              <a:t>LO: to identify and use present tense verbs</a:t>
            </a:r>
            <a:endParaRPr sz="1300">
              <a:solidFill>
                <a:schemeClr val="dk2"/>
              </a:solidFill>
            </a:endParaRPr>
          </a:p>
        </p:txBody>
      </p:sp>
      <p:pic>
        <p:nvPicPr>
          <p:cNvPr id="114" name="Google Shape;11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050" y="1278600"/>
            <a:ext cx="9012148" cy="35337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