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1606D-C93B-4183-96C6-38F632AFDBBE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203DD-C348-40B9-8EBC-9859C46B5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6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DA526-EB9C-455D-BE5C-9A25E757EF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F09C-0001-853B-68AF-AB62D6D8D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22612-99D1-7459-BF1F-2EBD2495A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723F2-8A00-5604-602B-41939510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F9C9-5F00-4B25-A1EC-49109F0F5FE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FFEB8-89A6-7ED4-F161-6A78884CF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E048B-1CF0-DD27-29A3-CC5A7D8FD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1E1-ED4F-49B8-910E-C83042CC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0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7CA4-3A7D-9807-063E-C7640A42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0C554-5F59-BF97-3C3D-EF57EFC96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32CE8-5D92-2049-F778-52346579B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F9C9-5F00-4B25-A1EC-49109F0F5FE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659B6-34BA-150E-268D-61727E8B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6F307-2A8B-D4C6-B94A-65CC239D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1E1-ED4F-49B8-910E-C83042CC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2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89C47-5E50-1DF9-F321-8831FF7C8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4C37E5-2F2B-C331-91B1-AAA413126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EC0BE-9585-18A5-51EE-635D940C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F9C9-5F00-4B25-A1EC-49109F0F5FE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7F6D6-A40D-BAED-A052-D67066F0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96ED9-23AB-D597-37D5-1CCEAE71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1E1-ED4F-49B8-910E-C83042CC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4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AAFB3-C85D-4EB9-6856-279F54EA2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38815-3FCD-C682-5C25-38633ABC7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6CA20-2333-BC52-6163-188F805B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F9C9-5F00-4B25-A1EC-49109F0F5FE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3509E-D478-3C6C-FB6B-059C1C81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300E6-5000-3C19-C892-0529B8AE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1E1-ED4F-49B8-910E-C83042CC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9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46F1D-46E6-E3A1-6E52-B71150FF2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B0879-56F0-F968-4CD6-252BB32C9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83D1A-8BAF-68A4-A444-641C17FB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F9C9-5F00-4B25-A1EC-49109F0F5FE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284F2-0846-E4AF-9993-90BB17259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E417A-522B-1D80-9ADC-2BDE72BE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1E1-ED4F-49B8-910E-C83042CC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4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7638-2221-E628-12BF-66CC8589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24F74-DD04-91E4-D160-EC49BA4D7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B9893-8CD4-47D1-8FD7-EF654A236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C8BA8-13C0-9305-E409-DC2FF053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F9C9-5F00-4B25-A1EC-49109F0F5FE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082A4-9CAC-B423-5309-A13F6AA9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0E83F-053C-9F1D-37C1-0313185CE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1E1-ED4F-49B8-910E-C83042CC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F6AC8-20C0-8D74-5CEF-9BBE61B7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BD78E-A3CF-4345-3027-7941C642E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E9136-70E5-89EB-AF03-9C4C4DD2B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E63868-0D3F-31C5-2A21-741801FCC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BA2B75-2F41-CA56-3ACF-A341C9499A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C0ED53-FCA7-3A5F-27F2-B9E3414E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F9C9-5F00-4B25-A1EC-49109F0F5FE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5385FC-1041-3243-500A-D83CAE77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60BDAF-A931-4F37-E264-13ECC578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1E1-ED4F-49B8-910E-C83042CC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5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D1C41-1487-C033-A6CD-1C8ACEA1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A8FB02-67FB-AD2F-8071-8C00D041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F9C9-5F00-4B25-A1EC-49109F0F5FE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53AD8-88EC-0AA4-AA38-541DD8FD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C4746-A238-365A-F88E-86AF95E6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1E1-ED4F-49B8-910E-C83042CC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63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284F32-7EC4-820F-EF1A-6D7A9C06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F9C9-5F00-4B25-A1EC-49109F0F5FE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C5E87A-BB7C-BEF3-3DD9-49A2E660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F55C2-88CC-225C-47DA-7CC0E984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1E1-ED4F-49B8-910E-C83042CC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3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4F478-3673-BE71-9AF3-1EAE5D0D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B09E2-F1C5-DF31-3801-2518410BF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3AB0FD-CE14-2719-2991-369F79BC8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F5098-E92C-1029-D6B4-7EC81C4E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F9C9-5F00-4B25-A1EC-49109F0F5FE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96616-C636-8604-B166-E0D13C6C9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F1683-FA57-AE46-E1AB-98EC4FE3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1E1-ED4F-49B8-910E-C83042CC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1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45FA-8A4F-863B-27A2-E3A030737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AA3C9-FC2E-1528-F111-8FB282330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12653-3894-65AF-C350-6DBE3079E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077E1-7E7D-3B4C-1980-B9904C0F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F9C9-5F00-4B25-A1EC-49109F0F5FE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388CE-E703-22D9-3BA3-8557BFFD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C2F2F-0D82-CA28-EC6B-7F840E35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D51E1-ED4F-49B8-910E-C83042CC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4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E89D23-6BE7-E769-07FA-880A6BFE4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DD0E1-FD25-2C9C-73E1-624101115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86B65-A2DB-6AD2-9AC1-3C5294FCA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DF9C9-5F00-4B25-A1EC-49109F0F5FE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84AFC-357C-BEB4-5B7C-264D49CB0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6A692-7BCB-CE79-408C-C09EA0C85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D51E1-ED4F-49B8-910E-C83042CC5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9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gcsebusiness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5135880"/>
            </a:xfrm>
            <a:custGeom>
              <a:avLst/>
              <a:gdLst/>
              <a:ahLst/>
              <a:cxnLst/>
              <a:rect l="l" t="t" r="r" b="b"/>
              <a:pathLst>
                <a:path w="9144000" h="5135880">
                  <a:moveTo>
                    <a:pt x="9144000" y="0"/>
                  </a:moveTo>
                  <a:lnTo>
                    <a:pt x="0" y="0"/>
                  </a:lnTo>
                  <a:lnTo>
                    <a:pt x="0" y="5135372"/>
                  </a:lnTo>
                  <a:lnTo>
                    <a:pt x="9144000" y="51353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105400"/>
              <a:ext cx="9144000" cy="1127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5128386"/>
              <a:ext cx="9144000" cy="45720"/>
            </a:xfrm>
            <a:custGeom>
              <a:avLst/>
              <a:gdLst/>
              <a:ahLst/>
              <a:cxnLst/>
              <a:rect l="l" t="t" r="r" b="b"/>
              <a:pathLst>
                <a:path w="9144000" h="45720">
                  <a:moveTo>
                    <a:pt x="9144000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9144000" y="4571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6908" y="3163823"/>
              <a:ext cx="6931152" cy="163220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215109" y="6586878"/>
            <a:ext cx="176148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0" dirty="0">
                <a:latin typeface="Microsoft Sans Serif"/>
                <a:cs typeface="Microsoft Sans Serif"/>
                <a:hlinkClick r:id="rId6"/>
              </a:rPr>
              <a:t>www.igcsebusiness.co.uk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3184" y="502920"/>
            <a:ext cx="5673852" cy="8732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43219" y="1679448"/>
            <a:ext cx="3220207" cy="31181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76474" y="2166187"/>
            <a:ext cx="6960234" cy="46531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300" marR="1147445" indent="50165">
              <a:lnSpc>
                <a:spcPct val="150400"/>
              </a:lnSpc>
              <a:spcBef>
                <a:spcPts val="105"/>
              </a:spcBef>
              <a:buClr>
                <a:srgbClr val="FF388B"/>
              </a:buClr>
              <a:buSzPct val="79687"/>
              <a:buFont typeface="Cambria"/>
              <a:buChar char="◾"/>
              <a:tabLst>
                <a:tab pos="484505" algn="l"/>
                <a:tab pos="485140" algn="l"/>
              </a:tabLst>
            </a:pPr>
            <a:r>
              <a:rPr sz="3200" dirty="0">
                <a:latin typeface="Corbel"/>
                <a:cs typeface="Corbel"/>
              </a:rPr>
              <a:t>An aim or a </a:t>
            </a:r>
            <a:r>
              <a:rPr sz="3200" spc="-5" dirty="0">
                <a:latin typeface="Corbel"/>
                <a:cs typeface="Corbel"/>
              </a:rPr>
              <a:t>target </a:t>
            </a:r>
            <a:r>
              <a:rPr sz="3200" dirty="0">
                <a:latin typeface="Corbel"/>
                <a:cs typeface="Corbel"/>
              </a:rPr>
              <a:t>to work </a:t>
            </a:r>
            <a:r>
              <a:rPr sz="3200" spc="5" dirty="0">
                <a:latin typeface="Corbel"/>
                <a:cs typeface="Corbel"/>
              </a:rPr>
              <a:t> </a:t>
            </a:r>
            <a:r>
              <a:rPr sz="4800" spc="-142" baseline="33854" dirty="0">
                <a:latin typeface="Corbel"/>
                <a:cs typeface="Corbel"/>
              </a:rPr>
              <a:t>toward</a:t>
            </a:r>
            <a:r>
              <a:rPr lang="en-US" sz="4800" spc="-142" baseline="33854" dirty="0">
                <a:latin typeface="Corbel"/>
                <a:cs typeface="Corbel"/>
              </a:rPr>
              <a:t>s.</a:t>
            </a:r>
            <a:endParaRPr sz="3150" dirty="0">
              <a:latin typeface="Microsoft Sans Serif"/>
              <a:cs typeface="Microsoft Sans Serif"/>
            </a:endParaRPr>
          </a:p>
          <a:p>
            <a:pPr marL="484505" indent="-320675">
              <a:spcBef>
                <a:spcPts val="1905"/>
              </a:spcBef>
              <a:buClr>
                <a:srgbClr val="FF388B"/>
              </a:buClr>
              <a:buSzPct val="79687"/>
              <a:buFont typeface="Cambria"/>
              <a:buChar char="◾"/>
              <a:tabLst>
                <a:tab pos="484505" algn="l"/>
                <a:tab pos="485140" algn="l"/>
              </a:tabLst>
            </a:pPr>
            <a:r>
              <a:rPr sz="3200" spc="-5" dirty="0">
                <a:latin typeface="Corbel"/>
                <a:cs typeface="Corbel"/>
              </a:rPr>
              <a:t>Businesses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are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started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by</a:t>
            </a:r>
          </a:p>
          <a:p>
            <a:pPr marL="1042669" lvl="1" indent="-229235">
              <a:spcBef>
                <a:spcPts val="620"/>
              </a:spcBef>
              <a:buClr>
                <a:srgbClr val="9C007E"/>
              </a:buClr>
              <a:buFont typeface="Microsoft Sans Serif"/>
              <a:buChar char="▪"/>
              <a:tabLst>
                <a:tab pos="1043305" algn="l"/>
              </a:tabLst>
            </a:pPr>
            <a:r>
              <a:rPr sz="2400" spc="-5" dirty="0">
                <a:latin typeface="Corbel"/>
                <a:cs typeface="Corbel"/>
              </a:rPr>
              <a:t>either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People…</a:t>
            </a:r>
            <a:endParaRPr sz="2400" dirty="0">
              <a:latin typeface="Corbel"/>
              <a:cs typeface="Corbel"/>
            </a:endParaRPr>
          </a:p>
          <a:p>
            <a:pPr marL="1042669" lvl="1" indent="-229235">
              <a:spcBef>
                <a:spcPts val="575"/>
              </a:spcBef>
              <a:buClr>
                <a:srgbClr val="9C007E"/>
              </a:buClr>
              <a:buFont typeface="Microsoft Sans Serif"/>
              <a:buChar char="▪"/>
              <a:tabLst>
                <a:tab pos="1043305" algn="l"/>
              </a:tabLst>
            </a:pPr>
            <a:r>
              <a:rPr sz="2400" dirty="0">
                <a:latin typeface="Corbel"/>
                <a:cs typeface="Corbel"/>
              </a:rPr>
              <a:t>or</a:t>
            </a:r>
            <a:r>
              <a:rPr sz="2400" spc="-12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G</a:t>
            </a:r>
            <a:r>
              <a:rPr sz="2400" spc="5" dirty="0">
                <a:latin typeface="Corbel"/>
                <a:cs typeface="Corbel"/>
              </a:rPr>
              <a:t>o</a:t>
            </a:r>
            <a:r>
              <a:rPr sz="2400" dirty="0">
                <a:latin typeface="Corbel"/>
                <a:cs typeface="Corbel"/>
              </a:rPr>
              <a:t>vernments</a:t>
            </a:r>
          </a:p>
          <a:p>
            <a:pPr marL="731520">
              <a:lnSpc>
                <a:spcPts val="2750"/>
              </a:lnSpc>
              <a:spcBef>
                <a:spcPts val="580"/>
              </a:spcBef>
            </a:pPr>
            <a:r>
              <a:rPr sz="2400" dirty="0">
                <a:latin typeface="Corbel"/>
                <a:cs typeface="Corbel"/>
              </a:rPr>
              <a:t>for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different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reasons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and purposes.</a:t>
            </a:r>
            <a:endParaRPr sz="2400" dirty="0">
              <a:latin typeface="Corbel"/>
              <a:cs typeface="Corbel"/>
            </a:endParaRPr>
          </a:p>
          <a:p>
            <a:pPr algn="ctr">
              <a:lnSpc>
                <a:spcPts val="2750"/>
              </a:lnSpc>
            </a:pPr>
            <a:r>
              <a:rPr sz="2400" b="1" spc="-5" dirty="0">
                <a:latin typeface="Corbel"/>
                <a:cs typeface="Corbel"/>
              </a:rPr>
              <a:t>What</a:t>
            </a:r>
            <a:r>
              <a:rPr sz="2400" b="1" spc="-15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do</a:t>
            </a:r>
            <a:r>
              <a:rPr sz="2400" b="1" spc="-15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you </a:t>
            </a:r>
            <a:r>
              <a:rPr sz="2400" b="1" spc="-5" dirty="0">
                <a:latin typeface="Corbel"/>
                <a:cs typeface="Corbel"/>
              </a:rPr>
              <a:t>think</a:t>
            </a:r>
            <a:r>
              <a:rPr sz="2400" b="1" spc="-10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are</a:t>
            </a:r>
            <a:r>
              <a:rPr sz="2400" b="1" spc="-5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possible</a:t>
            </a:r>
            <a:r>
              <a:rPr sz="2400" b="1" spc="-25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reasons</a:t>
            </a:r>
            <a:r>
              <a:rPr sz="2400" b="1" spc="-3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for </a:t>
            </a:r>
            <a:r>
              <a:rPr sz="2400" b="1" dirty="0">
                <a:latin typeface="Corbel"/>
                <a:cs typeface="Corbel"/>
              </a:rPr>
              <a:t>starting</a:t>
            </a:r>
            <a:r>
              <a:rPr sz="2400" b="1" spc="-5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a</a:t>
            </a:r>
            <a:endParaRPr sz="2400" dirty="0">
              <a:latin typeface="Corbel"/>
              <a:cs typeface="Corbel"/>
            </a:endParaRPr>
          </a:p>
          <a:p>
            <a:pPr marL="3175" algn="ctr"/>
            <a:r>
              <a:rPr sz="2400" b="1" dirty="0">
                <a:latin typeface="Corbel"/>
                <a:cs typeface="Corbel"/>
              </a:rPr>
              <a:t>business?</a:t>
            </a:r>
            <a:endParaRPr sz="24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8300" y="196595"/>
            <a:ext cx="5673852" cy="8778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4847" y="1908051"/>
            <a:ext cx="3142483" cy="30418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23009" y="2112564"/>
            <a:ext cx="6170295" cy="2899512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332740" indent="-320040">
              <a:spcBef>
                <a:spcPts val="930"/>
              </a:spcBef>
              <a:buClr>
                <a:srgbClr val="FF388B"/>
              </a:buClr>
              <a:buSzPct val="79687"/>
              <a:buFont typeface="Cambria"/>
              <a:buChar char="◾"/>
              <a:tabLst>
                <a:tab pos="332105" algn="l"/>
                <a:tab pos="332740" algn="l"/>
              </a:tabLst>
            </a:pPr>
            <a:r>
              <a:rPr sz="3200" spc="-5" dirty="0">
                <a:latin typeface="Corbel"/>
                <a:cs typeface="Corbel"/>
              </a:rPr>
              <a:t>The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most</a:t>
            </a:r>
            <a:r>
              <a:rPr sz="3200" spc="-5" dirty="0">
                <a:latin typeface="Corbel"/>
                <a:cs typeface="Corbel"/>
              </a:rPr>
              <a:t> common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objectives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are:</a:t>
            </a:r>
          </a:p>
          <a:p>
            <a:pPr marL="991235" lvl="1" indent="-458470">
              <a:spcBef>
                <a:spcPts val="620"/>
              </a:spcBef>
              <a:buClr>
                <a:srgbClr val="9C007E"/>
              </a:buClr>
              <a:buAutoNum type="arabicPeriod"/>
              <a:tabLst>
                <a:tab pos="991235" algn="l"/>
                <a:tab pos="991869" algn="l"/>
              </a:tabLst>
            </a:pPr>
            <a:r>
              <a:rPr sz="2400" spc="-80" dirty="0">
                <a:latin typeface="Corbel"/>
                <a:cs typeface="Corbel"/>
              </a:rPr>
              <a:t>To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make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</a:t>
            </a:r>
            <a:r>
              <a:rPr sz="2400" spc="-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profit</a:t>
            </a:r>
          </a:p>
          <a:p>
            <a:pPr marL="991235" lvl="1" indent="-458470">
              <a:spcBef>
                <a:spcPts val="15"/>
              </a:spcBef>
              <a:buClr>
                <a:srgbClr val="9C007E"/>
              </a:buClr>
              <a:buAutoNum type="arabicPeriod"/>
              <a:tabLst>
                <a:tab pos="991235" algn="l"/>
                <a:tab pos="991869" algn="l"/>
              </a:tabLst>
            </a:pPr>
            <a:r>
              <a:rPr sz="3600" spc="-120" baseline="4629" dirty="0">
                <a:latin typeface="Corbel"/>
                <a:cs typeface="Corbel"/>
              </a:rPr>
              <a:t>To</a:t>
            </a:r>
            <a:r>
              <a:rPr lang="en-US" sz="3600" spc="-120" baseline="4629" dirty="0">
                <a:latin typeface="Corbel"/>
                <a:cs typeface="Corbel"/>
              </a:rPr>
              <a:t> share the market </a:t>
            </a:r>
            <a:endParaRPr sz="3150" dirty="0">
              <a:latin typeface="Microsoft Sans Serif"/>
              <a:cs typeface="Microsoft Sans Serif"/>
            </a:endParaRPr>
          </a:p>
          <a:p>
            <a:pPr marL="991235" lvl="1" indent="-458470">
              <a:spcBef>
                <a:spcPts val="240"/>
              </a:spcBef>
              <a:buClr>
                <a:srgbClr val="9C007E"/>
              </a:buClr>
              <a:buAutoNum type="arabicPeriod"/>
              <a:tabLst>
                <a:tab pos="991235" algn="l"/>
                <a:tab pos="991869" algn="l"/>
              </a:tabLst>
            </a:pPr>
            <a:r>
              <a:rPr sz="2400" spc="-80" dirty="0">
                <a:latin typeface="Corbel"/>
                <a:cs typeface="Corbel"/>
              </a:rPr>
              <a:t>To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expand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the </a:t>
            </a:r>
            <a:r>
              <a:rPr sz="2400" dirty="0">
                <a:latin typeface="Corbel"/>
                <a:cs typeface="Corbel"/>
              </a:rPr>
              <a:t>business</a:t>
            </a:r>
          </a:p>
          <a:p>
            <a:pPr marL="991235" lvl="1" indent="-458470">
              <a:spcBef>
                <a:spcPts val="575"/>
              </a:spcBef>
              <a:buClr>
                <a:srgbClr val="9C007E"/>
              </a:buClr>
              <a:buAutoNum type="arabicPeriod"/>
              <a:tabLst>
                <a:tab pos="991235" algn="l"/>
                <a:tab pos="991869" algn="l"/>
              </a:tabLst>
            </a:pPr>
            <a:r>
              <a:rPr sz="2400" spc="-80" dirty="0">
                <a:latin typeface="Corbel"/>
                <a:cs typeface="Corbel"/>
              </a:rPr>
              <a:t>To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achieve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business </a:t>
            </a:r>
            <a:r>
              <a:rPr sz="2400" spc="-5" dirty="0">
                <a:latin typeface="Corbel"/>
                <a:cs typeface="Corbel"/>
              </a:rPr>
              <a:t>survival</a:t>
            </a:r>
            <a:endParaRPr sz="2400" dirty="0">
              <a:latin typeface="Corbel"/>
              <a:cs typeface="Corbel"/>
            </a:endParaRPr>
          </a:p>
          <a:p>
            <a:pPr marL="991235" lvl="1" indent="-458470">
              <a:spcBef>
                <a:spcPts val="575"/>
              </a:spcBef>
              <a:buClr>
                <a:srgbClr val="9C007E"/>
              </a:buClr>
              <a:buAutoNum type="arabicPeriod"/>
              <a:tabLst>
                <a:tab pos="991235" algn="l"/>
                <a:tab pos="991869" algn="l"/>
              </a:tabLst>
            </a:pPr>
            <a:r>
              <a:rPr sz="2400" spc="-80" dirty="0">
                <a:latin typeface="Corbel"/>
                <a:cs typeface="Corbel"/>
              </a:rPr>
              <a:t>To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provide </a:t>
            </a:r>
            <a:r>
              <a:rPr sz="2400" dirty="0">
                <a:latin typeface="Corbel"/>
                <a:cs typeface="Corbel"/>
              </a:rPr>
              <a:t>a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service</a:t>
            </a:r>
            <a:r>
              <a:rPr sz="2400" spc="-5" dirty="0">
                <a:latin typeface="Corbel"/>
                <a:cs typeface="Corbel"/>
              </a:rPr>
              <a:t> to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the</a:t>
            </a:r>
            <a:r>
              <a:rPr sz="240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community</a:t>
            </a:r>
            <a:endParaRPr sz="24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1"/>
            <a:ext cx="9144000" cy="4467225"/>
            <a:chOff x="0" y="0"/>
            <a:chExt cx="9144000" cy="4467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73752" y="0"/>
              <a:ext cx="4270248" cy="44668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043" y="1234439"/>
              <a:ext cx="4860035" cy="116586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142237" y="2386077"/>
            <a:ext cx="44684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spcBef>
                <a:spcPts val="105"/>
              </a:spcBef>
              <a:buClr>
                <a:srgbClr val="FF388B"/>
              </a:buClr>
              <a:buSzPct val="80000"/>
              <a:buFont typeface="Cambria"/>
              <a:buChar char="◾"/>
              <a:tabLst>
                <a:tab pos="332105" algn="l"/>
                <a:tab pos="332740" algn="l"/>
              </a:tabLst>
            </a:pPr>
            <a:r>
              <a:rPr sz="2000" dirty="0">
                <a:latin typeface="Corbel"/>
                <a:cs typeface="Corbel"/>
              </a:rPr>
              <a:t>Businesses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owned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by</a:t>
            </a:r>
            <a:r>
              <a:rPr sz="2000" spc="15" dirty="0">
                <a:latin typeface="Corbel"/>
                <a:cs typeface="Corbel"/>
              </a:rPr>
              <a:t> </a:t>
            </a:r>
            <a:r>
              <a:rPr sz="2000" i="1" spc="-5" dirty="0">
                <a:latin typeface="Corbel"/>
                <a:cs typeface="Corbel"/>
              </a:rPr>
              <a:t>private individuals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91944" y="2690825"/>
            <a:ext cx="3952240" cy="33147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rbel"/>
                <a:cs typeface="Corbel"/>
              </a:rPr>
              <a:t>rather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than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the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i="1" spc="-5" dirty="0">
                <a:latin typeface="Corbel"/>
                <a:cs typeface="Corbel"/>
              </a:rPr>
              <a:t>government</a:t>
            </a:r>
            <a:r>
              <a:rPr sz="2000" i="1" spc="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are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run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to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1944" y="2995931"/>
            <a:ext cx="1410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spc="-10" dirty="0">
                <a:latin typeface="Corbel"/>
                <a:cs typeface="Corbel"/>
              </a:rPr>
              <a:t>make</a:t>
            </a:r>
            <a:r>
              <a:rPr sz="2000" spc="-9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profits.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2237" y="3605530"/>
            <a:ext cx="6010275" cy="216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spcBef>
                <a:spcPts val="100"/>
              </a:spcBef>
              <a:buClr>
                <a:srgbClr val="FF388B"/>
              </a:buClr>
              <a:buSzPct val="80000"/>
              <a:buFont typeface="Cambria"/>
              <a:buChar char="◾"/>
              <a:tabLst>
                <a:tab pos="332105" algn="l"/>
                <a:tab pos="332740" algn="l"/>
              </a:tabLst>
            </a:pPr>
            <a:r>
              <a:rPr sz="2000" spc="-5" dirty="0">
                <a:latin typeface="Corbel"/>
                <a:cs typeface="Corbel"/>
              </a:rPr>
              <a:t>The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owners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will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each</a:t>
            </a:r>
            <a:r>
              <a:rPr sz="2000" spc="-15" dirty="0">
                <a:latin typeface="Corbel"/>
                <a:cs typeface="Corbel"/>
              </a:rPr>
              <a:t> take</a:t>
            </a:r>
            <a:r>
              <a:rPr sz="2000" dirty="0">
                <a:latin typeface="Corbel"/>
                <a:cs typeface="Corbel"/>
              </a:rPr>
              <a:t> a</a:t>
            </a:r>
            <a:r>
              <a:rPr sz="2000" spc="-5" dirty="0">
                <a:latin typeface="Corbel"/>
                <a:cs typeface="Corbel"/>
              </a:rPr>
              <a:t> share of the </a:t>
            </a:r>
            <a:r>
              <a:rPr sz="2000" dirty="0">
                <a:latin typeface="Corbel"/>
                <a:cs typeface="Corbel"/>
              </a:rPr>
              <a:t>profits.</a:t>
            </a:r>
            <a:endParaRPr sz="2000">
              <a:latin typeface="Corbel"/>
              <a:cs typeface="Corbel"/>
            </a:endParaRPr>
          </a:p>
          <a:p>
            <a:pPr>
              <a:spcBef>
                <a:spcPts val="25"/>
              </a:spcBef>
              <a:buClr>
                <a:srgbClr val="FF388B"/>
              </a:buClr>
              <a:buFont typeface="Cambria"/>
              <a:buChar char="◾"/>
            </a:pPr>
            <a:endParaRPr sz="1950">
              <a:latin typeface="Corbel"/>
              <a:cs typeface="Corbel"/>
            </a:endParaRPr>
          </a:p>
          <a:p>
            <a:pPr marL="332740" marR="5080" indent="-320040">
              <a:buClr>
                <a:srgbClr val="FF388B"/>
              </a:buClr>
              <a:buSzPct val="80000"/>
              <a:buFont typeface="Cambria"/>
              <a:buChar char="◾"/>
              <a:tabLst>
                <a:tab pos="332105" algn="l"/>
                <a:tab pos="332740" algn="l"/>
              </a:tabLst>
            </a:pPr>
            <a:r>
              <a:rPr sz="2000" spc="-5" dirty="0">
                <a:latin typeface="Corbel"/>
                <a:cs typeface="Corbel"/>
              </a:rPr>
              <a:t>Owners of </a:t>
            </a:r>
            <a:r>
              <a:rPr sz="2000" dirty="0">
                <a:latin typeface="Corbel"/>
                <a:cs typeface="Corbel"/>
              </a:rPr>
              <a:t>a </a:t>
            </a:r>
            <a:r>
              <a:rPr sz="2000" spc="-5" dirty="0">
                <a:latin typeface="Corbel"/>
                <a:cs typeface="Corbel"/>
              </a:rPr>
              <a:t>business </a:t>
            </a:r>
            <a:r>
              <a:rPr sz="2000" dirty="0">
                <a:latin typeface="Corbel"/>
                <a:cs typeface="Corbel"/>
              </a:rPr>
              <a:t>will aim </a:t>
            </a:r>
            <a:r>
              <a:rPr sz="2000" spc="-5" dirty="0">
                <a:latin typeface="Corbel"/>
                <a:cs typeface="Corbel"/>
              </a:rPr>
              <a:t>for </a:t>
            </a:r>
            <a:r>
              <a:rPr sz="2000" dirty="0">
                <a:latin typeface="Corbel"/>
                <a:cs typeface="Corbel"/>
              </a:rPr>
              <a:t>a satisfactory </a:t>
            </a:r>
            <a:r>
              <a:rPr sz="2000" spc="-5" dirty="0">
                <a:latin typeface="Corbel"/>
                <a:cs typeface="Corbel"/>
              </a:rPr>
              <a:t>level of </a:t>
            </a:r>
            <a:r>
              <a:rPr sz="2000" spc="-39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profits.</a:t>
            </a:r>
            <a:endParaRPr sz="2000">
              <a:latin typeface="Corbel"/>
              <a:cs typeface="Corbel"/>
            </a:endParaRPr>
          </a:p>
          <a:p>
            <a:pPr>
              <a:spcBef>
                <a:spcPts val="20"/>
              </a:spcBef>
              <a:buClr>
                <a:srgbClr val="FF388B"/>
              </a:buClr>
              <a:buFont typeface="Cambria"/>
              <a:buChar char="◾"/>
            </a:pPr>
            <a:endParaRPr sz="1950">
              <a:latin typeface="Corbel"/>
              <a:cs typeface="Corbel"/>
            </a:endParaRPr>
          </a:p>
          <a:p>
            <a:pPr marL="332740" indent="-320040">
              <a:buClr>
                <a:srgbClr val="FF388B"/>
              </a:buClr>
              <a:buSzPct val="80000"/>
              <a:buFont typeface="Cambria"/>
              <a:buChar char="◾"/>
              <a:tabLst>
                <a:tab pos="332105" algn="l"/>
                <a:tab pos="332740" algn="l"/>
              </a:tabLst>
            </a:pPr>
            <a:r>
              <a:rPr sz="2000" spc="-5" dirty="0">
                <a:latin typeface="Corbel"/>
                <a:cs typeface="Corbel"/>
              </a:rPr>
              <a:t>Profits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are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needed</a:t>
            </a:r>
            <a:r>
              <a:rPr sz="2000" spc="1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to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return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to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the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owners… without</a:t>
            </a:r>
            <a:endParaRPr sz="2000">
              <a:latin typeface="Corbel"/>
              <a:cs typeface="Corbel"/>
            </a:endParaRPr>
          </a:p>
          <a:p>
            <a:pPr marL="332740"/>
            <a:r>
              <a:rPr sz="2000" dirty="0">
                <a:latin typeface="Corbel"/>
                <a:cs typeface="Corbel"/>
              </a:rPr>
              <a:t>profits,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they</a:t>
            </a:r>
            <a:r>
              <a:rPr sz="2000" dirty="0">
                <a:latin typeface="Corbel"/>
                <a:cs typeface="Corbel"/>
              </a:rPr>
              <a:t> are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likely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to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close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the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business.</a:t>
            </a:r>
            <a:endParaRPr sz="2000">
              <a:latin typeface="Corbel"/>
              <a:cs typeface="Corbe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52015" y="147828"/>
            <a:ext cx="1988820" cy="1257300"/>
            <a:chOff x="128015" y="147828"/>
            <a:chExt cx="1988820" cy="12573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338328"/>
              <a:ext cx="1088136" cy="10241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015" y="147828"/>
              <a:ext cx="1988820" cy="12573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4177" y="363181"/>
              <a:ext cx="987767" cy="9233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4177" y="363181"/>
              <a:ext cx="988060" cy="923925"/>
            </a:xfrm>
            <a:custGeom>
              <a:avLst/>
              <a:gdLst/>
              <a:ahLst/>
              <a:cxnLst/>
              <a:rect l="l" t="t" r="r" b="b"/>
              <a:pathLst>
                <a:path w="988060" h="923925">
                  <a:moveTo>
                    <a:pt x="0" y="923328"/>
                  </a:moveTo>
                  <a:lnTo>
                    <a:pt x="987767" y="923328"/>
                  </a:lnTo>
                  <a:lnTo>
                    <a:pt x="987767" y="0"/>
                  </a:lnTo>
                  <a:lnTo>
                    <a:pt x="0" y="0"/>
                  </a:lnTo>
                  <a:lnTo>
                    <a:pt x="0" y="923328"/>
                  </a:lnTo>
                  <a:close/>
                </a:path>
              </a:pathLst>
            </a:custGeom>
            <a:ln w="6350">
              <a:solidFill>
                <a:srgbClr val="9C00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019" y="155448"/>
              <a:ext cx="1920239" cy="11841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1521460"/>
            <a:chOff x="0" y="0"/>
            <a:chExt cx="9144000" cy="1521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5920" y="169163"/>
              <a:ext cx="5298948" cy="11658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444" y="338327"/>
              <a:ext cx="1088136" cy="10241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39" y="147828"/>
              <a:ext cx="1984248" cy="1257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177" y="363181"/>
              <a:ext cx="987767" cy="9233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4177" y="363181"/>
              <a:ext cx="988060" cy="923925"/>
            </a:xfrm>
            <a:custGeom>
              <a:avLst/>
              <a:gdLst/>
              <a:ahLst/>
              <a:cxnLst/>
              <a:rect l="l" t="t" r="r" b="b"/>
              <a:pathLst>
                <a:path w="988060" h="923925">
                  <a:moveTo>
                    <a:pt x="0" y="923328"/>
                  </a:moveTo>
                  <a:lnTo>
                    <a:pt x="987767" y="923328"/>
                  </a:lnTo>
                  <a:lnTo>
                    <a:pt x="987767" y="0"/>
                  </a:lnTo>
                  <a:lnTo>
                    <a:pt x="0" y="0"/>
                  </a:lnTo>
                  <a:lnTo>
                    <a:pt x="0" y="923328"/>
                  </a:lnTo>
                  <a:close/>
                </a:path>
              </a:pathLst>
            </a:custGeom>
            <a:ln w="6350">
              <a:solidFill>
                <a:srgbClr val="9C00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592" y="155447"/>
              <a:ext cx="1911095" cy="118414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142237" y="1814830"/>
            <a:ext cx="644842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" marR="5080" indent="-320040">
              <a:spcBef>
                <a:spcPts val="105"/>
              </a:spcBef>
              <a:buClr>
                <a:srgbClr val="FF388B"/>
              </a:buClr>
              <a:buSzPct val="80000"/>
              <a:buFont typeface="Cambria"/>
              <a:buChar char="◾"/>
              <a:tabLst>
                <a:tab pos="332105" algn="l"/>
                <a:tab pos="332740" algn="l"/>
              </a:tabLst>
            </a:pPr>
            <a:r>
              <a:rPr sz="2000" spc="-5" dirty="0">
                <a:latin typeface="Corbel"/>
                <a:cs typeface="Corbel"/>
              </a:rPr>
              <a:t>Owners </a:t>
            </a:r>
            <a:r>
              <a:rPr sz="2000" dirty="0">
                <a:latin typeface="Corbel"/>
                <a:cs typeface="Corbel"/>
              </a:rPr>
              <a:t>and managers </a:t>
            </a:r>
            <a:r>
              <a:rPr sz="2000" spc="-5" dirty="0">
                <a:latin typeface="Corbel"/>
                <a:cs typeface="Corbel"/>
              </a:rPr>
              <a:t>of </a:t>
            </a:r>
            <a:r>
              <a:rPr sz="2000" dirty="0">
                <a:latin typeface="Corbel"/>
                <a:cs typeface="Corbel"/>
              </a:rPr>
              <a:t>a </a:t>
            </a:r>
            <a:r>
              <a:rPr sz="2000" spc="-5" dirty="0">
                <a:latin typeface="Corbel"/>
                <a:cs typeface="Corbel"/>
              </a:rPr>
              <a:t>business may </a:t>
            </a:r>
            <a:r>
              <a:rPr sz="2000" dirty="0">
                <a:latin typeface="Corbel"/>
                <a:cs typeface="Corbel"/>
              </a:rPr>
              <a:t>aim for growth in </a:t>
            </a:r>
            <a:r>
              <a:rPr sz="2000" spc="-39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the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size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for a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number</a:t>
            </a:r>
            <a:r>
              <a:rPr sz="2000" spc="1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of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reasons:</a:t>
            </a:r>
            <a:endParaRPr sz="2000">
              <a:latin typeface="Corbel"/>
              <a:cs typeface="Corbe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34644" y="2479539"/>
            <a:ext cx="7284720" cy="3854450"/>
            <a:chOff x="1310644" y="2479539"/>
            <a:chExt cx="7284720" cy="3854450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0644" y="2479539"/>
              <a:ext cx="3169911" cy="16444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1600" y="2514599"/>
              <a:ext cx="3048000" cy="15240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71600" y="2514599"/>
              <a:ext cx="3048000" cy="1524000"/>
            </a:xfrm>
            <a:custGeom>
              <a:avLst/>
              <a:gdLst/>
              <a:ahLst/>
              <a:cxnLst/>
              <a:rect l="l" t="t" r="r" b="b"/>
              <a:pathLst>
                <a:path w="3048000" h="1524000">
                  <a:moveTo>
                    <a:pt x="0" y="1524000"/>
                  </a:moveTo>
                  <a:lnTo>
                    <a:pt x="3048000" y="152400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57150">
              <a:solidFill>
                <a:srgbClr val="D16645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5444" y="2479539"/>
              <a:ext cx="3169911" cy="16444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6400" y="2514599"/>
              <a:ext cx="3048000" cy="15240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86400" y="2514599"/>
              <a:ext cx="3048000" cy="1524000"/>
            </a:xfrm>
            <a:custGeom>
              <a:avLst/>
              <a:gdLst/>
              <a:ahLst/>
              <a:cxnLst/>
              <a:rect l="l" t="t" r="r" b="b"/>
              <a:pathLst>
                <a:path w="3048000" h="1524000">
                  <a:moveTo>
                    <a:pt x="0" y="1524000"/>
                  </a:moveTo>
                  <a:lnTo>
                    <a:pt x="3048000" y="152400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57150">
              <a:solidFill>
                <a:srgbClr val="D16645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10644" y="4689339"/>
              <a:ext cx="3169911" cy="16444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1600" y="4724400"/>
              <a:ext cx="3048000" cy="15240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371600" y="4724400"/>
              <a:ext cx="3048000" cy="1524000"/>
            </a:xfrm>
            <a:custGeom>
              <a:avLst/>
              <a:gdLst/>
              <a:ahLst/>
              <a:cxnLst/>
              <a:rect l="l" t="t" r="r" b="b"/>
              <a:pathLst>
                <a:path w="3048000" h="1524000">
                  <a:moveTo>
                    <a:pt x="0" y="1524000"/>
                  </a:moveTo>
                  <a:lnTo>
                    <a:pt x="3048000" y="152400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57150">
              <a:solidFill>
                <a:srgbClr val="D16645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212973" y="5048251"/>
            <a:ext cx="24568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7465" algn="ctr">
              <a:spcBef>
                <a:spcPts val="100"/>
              </a:spcBef>
            </a:pPr>
            <a:r>
              <a:rPr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Enterprise</a:t>
            </a:r>
            <a:endParaRPr dirty="0">
              <a:latin typeface="Corbel"/>
              <a:cs typeface="Corbe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949444" y="4689339"/>
            <a:ext cx="3169920" cy="1644650"/>
            <a:chOff x="5425444" y="4689339"/>
            <a:chExt cx="3169920" cy="164465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5444" y="4689339"/>
              <a:ext cx="3169911" cy="16444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6400" y="4724400"/>
              <a:ext cx="3048000" cy="15240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486400" y="4724400"/>
              <a:ext cx="3048000" cy="1524000"/>
            </a:xfrm>
            <a:custGeom>
              <a:avLst/>
              <a:gdLst/>
              <a:ahLst/>
              <a:cxnLst/>
              <a:rect l="l" t="t" r="r" b="b"/>
              <a:pathLst>
                <a:path w="3048000" h="1524000">
                  <a:moveTo>
                    <a:pt x="0" y="1524000"/>
                  </a:moveTo>
                  <a:lnTo>
                    <a:pt x="3048000" y="152400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57150">
              <a:solidFill>
                <a:srgbClr val="D16645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320789" y="5322570"/>
            <a:ext cx="2460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marR="5080" indent="-15240"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  <a:latin typeface="Corbel"/>
                <a:cs typeface="Corbel"/>
              </a:rPr>
              <a:t>Cost advantages </a:t>
            </a:r>
            <a:r>
              <a:rPr dirty="0">
                <a:solidFill>
                  <a:srgbClr val="FFFFFF"/>
                </a:solidFill>
                <a:latin typeface="Corbel"/>
                <a:cs typeface="Corbel"/>
              </a:rPr>
              <a:t>from </a:t>
            </a:r>
            <a:r>
              <a:rPr spc="-5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pc="-3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pc="-5" dirty="0">
                <a:solidFill>
                  <a:srgbClr val="FFFFFF"/>
                </a:solidFill>
                <a:latin typeface="Corbel"/>
                <a:cs typeface="Corbel"/>
              </a:rPr>
              <a:t>economies</a:t>
            </a:r>
            <a:r>
              <a:rPr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pc="-5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pc="-5" dirty="0">
                <a:solidFill>
                  <a:srgbClr val="FFFFFF"/>
                </a:solidFill>
                <a:latin typeface="Corbel"/>
                <a:cs typeface="Corbel"/>
              </a:rPr>
              <a:t>scale</a:t>
            </a:r>
            <a:endParaRPr dirty="0">
              <a:latin typeface="Corbel"/>
              <a:cs typeface="Corbe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035297" y="3537203"/>
            <a:ext cx="3202305" cy="1663064"/>
            <a:chOff x="3511296" y="3537203"/>
            <a:chExt cx="3202305" cy="1663064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11296" y="3537203"/>
              <a:ext cx="3188207" cy="16626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34156" y="3755135"/>
              <a:ext cx="3179063" cy="11582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81400" y="3581399"/>
              <a:ext cx="3048000" cy="152400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581400" y="3581399"/>
              <a:ext cx="3048000" cy="1524000"/>
            </a:xfrm>
            <a:custGeom>
              <a:avLst/>
              <a:gdLst/>
              <a:ahLst/>
              <a:cxnLst/>
              <a:rect l="l" t="t" r="r" b="b"/>
              <a:pathLst>
                <a:path w="3048000" h="1524000">
                  <a:moveTo>
                    <a:pt x="0" y="1524000"/>
                  </a:moveTo>
                  <a:lnTo>
                    <a:pt x="3048000" y="152400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57150">
              <a:solidFill>
                <a:srgbClr val="D16645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477132" y="2974976"/>
            <a:ext cx="6358890" cy="1272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685">
              <a:lnSpc>
                <a:spcPts val="1485"/>
              </a:lnSpc>
              <a:spcBef>
                <a:spcPts val="100"/>
              </a:spcBef>
              <a:tabLst>
                <a:tab pos="4572000" algn="l"/>
              </a:tabLst>
            </a:pPr>
            <a:r>
              <a:rPr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Employees</a:t>
            </a:r>
            <a:r>
              <a:rPr b="1" spc="-5" dirty="0">
                <a:solidFill>
                  <a:srgbClr val="FFFFFF"/>
                </a:solidFill>
                <a:latin typeface="Corbel"/>
                <a:cs typeface="Corbel"/>
              </a:rPr>
              <a:t>	</a:t>
            </a:r>
            <a:r>
              <a:rPr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Managers</a:t>
            </a:r>
            <a:endParaRPr dirty="0">
              <a:latin typeface="Corbel"/>
              <a:cs typeface="Corbel"/>
            </a:endParaRPr>
          </a:p>
          <a:p>
            <a:pPr marR="46990" algn="ctr">
              <a:spcBef>
                <a:spcPts val="2010"/>
              </a:spcBef>
            </a:pPr>
            <a:endParaRPr lang="en-US" b="1" u="heavy" spc="-5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rbel"/>
              <a:cs typeface="Corbel"/>
            </a:endParaRPr>
          </a:p>
          <a:p>
            <a:pPr marR="46990" algn="ctr">
              <a:spcBef>
                <a:spcPts val="2010"/>
              </a:spcBef>
            </a:pPr>
            <a:r>
              <a:rPr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Owners</a:t>
            </a:r>
            <a:endParaRPr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1521460"/>
            <a:chOff x="0" y="0"/>
            <a:chExt cx="9144000" cy="1521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2767" y="169163"/>
              <a:ext cx="5298948" cy="11658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444" y="338327"/>
              <a:ext cx="1088136" cy="10241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39" y="147828"/>
              <a:ext cx="1984248" cy="1257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177" y="363181"/>
              <a:ext cx="987767" cy="9233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4177" y="363181"/>
              <a:ext cx="988060" cy="923925"/>
            </a:xfrm>
            <a:custGeom>
              <a:avLst/>
              <a:gdLst/>
              <a:ahLst/>
              <a:cxnLst/>
              <a:rect l="l" t="t" r="r" b="b"/>
              <a:pathLst>
                <a:path w="988060" h="923925">
                  <a:moveTo>
                    <a:pt x="0" y="923328"/>
                  </a:moveTo>
                  <a:lnTo>
                    <a:pt x="987767" y="923328"/>
                  </a:lnTo>
                  <a:lnTo>
                    <a:pt x="987767" y="0"/>
                  </a:lnTo>
                  <a:lnTo>
                    <a:pt x="0" y="0"/>
                  </a:lnTo>
                  <a:lnTo>
                    <a:pt x="0" y="923328"/>
                  </a:lnTo>
                  <a:close/>
                </a:path>
              </a:pathLst>
            </a:custGeom>
            <a:ln w="6350">
              <a:solidFill>
                <a:srgbClr val="9C00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592" y="155447"/>
              <a:ext cx="1911095" cy="118414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142236" y="2081277"/>
            <a:ext cx="755078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105" marR="5080" indent="-320040">
              <a:spcBef>
                <a:spcPts val="105"/>
              </a:spcBef>
              <a:buClr>
                <a:srgbClr val="FF388B"/>
              </a:buClr>
              <a:buSzPct val="80000"/>
              <a:buFont typeface="Cambria"/>
              <a:buChar char="◾"/>
              <a:tabLst>
                <a:tab pos="332105" algn="l"/>
                <a:tab pos="332740" algn="l"/>
              </a:tabLst>
            </a:pPr>
            <a:r>
              <a:rPr sz="2000" dirty="0">
                <a:latin typeface="Corbel"/>
                <a:cs typeface="Corbel"/>
              </a:rPr>
              <a:t>Growth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will</a:t>
            </a:r>
            <a:r>
              <a:rPr sz="2000" spc="-5" dirty="0">
                <a:latin typeface="Corbel"/>
                <a:cs typeface="Corbel"/>
              </a:rPr>
              <a:t> only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be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achieved </a:t>
            </a:r>
            <a:r>
              <a:rPr sz="2000" dirty="0">
                <a:latin typeface="Corbel"/>
                <a:cs typeface="Corbel"/>
              </a:rPr>
              <a:t>if </a:t>
            </a:r>
            <a:r>
              <a:rPr sz="2000" spc="-5" dirty="0">
                <a:latin typeface="Corbel"/>
                <a:cs typeface="Corbel"/>
              </a:rPr>
              <a:t>the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business’s</a:t>
            </a:r>
            <a:r>
              <a:rPr sz="2000" spc="-5" dirty="0">
                <a:latin typeface="Corbel"/>
                <a:cs typeface="Corbel"/>
              </a:rPr>
              <a:t> consumers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are</a:t>
            </a:r>
            <a:r>
              <a:rPr sz="2000" spc="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satisfied </a:t>
            </a:r>
            <a:r>
              <a:rPr sz="2000" spc="-38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with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the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products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or services being</a:t>
            </a:r>
            <a:r>
              <a:rPr sz="2000" dirty="0">
                <a:latin typeface="Corbel"/>
                <a:cs typeface="Corbel"/>
              </a:rPr>
              <a:t> provided.</a:t>
            </a:r>
            <a:endParaRPr sz="2000">
              <a:latin typeface="Corbel"/>
              <a:cs typeface="Corbe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89175" y="2697480"/>
            <a:ext cx="8417560" cy="3150235"/>
            <a:chOff x="265175" y="2697479"/>
            <a:chExt cx="8417560" cy="3150235"/>
          </a:xfrm>
        </p:grpSpPr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5175" y="2697479"/>
              <a:ext cx="4334256" cy="31501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25111" y="2903219"/>
              <a:ext cx="4357116" cy="27386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0" y="1836965"/>
            <a:ext cx="3200400" cy="227783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41347" y="147828"/>
            <a:ext cx="6955790" cy="1257300"/>
            <a:chOff x="117347" y="147828"/>
            <a:chExt cx="6955790" cy="12573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0" y="169164"/>
              <a:ext cx="5426963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443" y="338328"/>
              <a:ext cx="1088136" cy="10241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347" y="147828"/>
              <a:ext cx="2011680" cy="12573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4177" y="363181"/>
              <a:ext cx="987767" cy="9233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4177" y="363181"/>
              <a:ext cx="988060" cy="923925"/>
            </a:xfrm>
            <a:custGeom>
              <a:avLst/>
              <a:gdLst/>
              <a:ahLst/>
              <a:cxnLst/>
              <a:rect l="l" t="t" r="r" b="b"/>
              <a:pathLst>
                <a:path w="988060" h="923925">
                  <a:moveTo>
                    <a:pt x="0" y="923328"/>
                  </a:moveTo>
                  <a:lnTo>
                    <a:pt x="987767" y="923328"/>
                  </a:lnTo>
                  <a:lnTo>
                    <a:pt x="987767" y="0"/>
                  </a:lnTo>
                  <a:lnTo>
                    <a:pt x="0" y="0"/>
                  </a:lnTo>
                  <a:lnTo>
                    <a:pt x="0" y="923328"/>
                  </a:lnTo>
                  <a:close/>
                </a:path>
              </a:pathLst>
            </a:custGeom>
            <a:ln w="6350">
              <a:solidFill>
                <a:srgbClr val="9C00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0875" y="155448"/>
              <a:ext cx="1938527" cy="118414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142236" y="2255013"/>
            <a:ext cx="6250940" cy="39914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spcBef>
                <a:spcPts val="105"/>
              </a:spcBef>
              <a:buClr>
                <a:srgbClr val="FF388B"/>
              </a:buClr>
              <a:buSzPct val="79687"/>
              <a:buFont typeface="Cambria"/>
              <a:buChar char="◾"/>
              <a:tabLst>
                <a:tab pos="332105" algn="l"/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A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firm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always</a:t>
            </a:r>
            <a:r>
              <a:rPr sz="3200" spc="-3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trying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to survive</a:t>
            </a:r>
            <a:endParaRPr sz="3200" dirty="0">
              <a:latin typeface="Corbel"/>
              <a:cs typeface="Corbel"/>
            </a:endParaRPr>
          </a:p>
          <a:p>
            <a:pPr>
              <a:spcBef>
                <a:spcPts val="45"/>
              </a:spcBef>
              <a:buClr>
                <a:srgbClr val="FF388B"/>
              </a:buClr>
              <a:buFont typeface="Cambria"/>
              <a:buChar char="◾"/>
            </a:pPr>
            <a:endParaRPr sz="2600" dirty="0">
              <a:latin typeface="Corbel"/>
              <a:cs typeface="Corbel"/>
            </a:endParaRPr>
          </a:p>
          <a:p>
            <a:pPr marL="332740" indent="-320040">
              <a:spcBef>
                <a:spcPts val="680"/>
              </a:spcBef>
              <a:buClr>
                <a:srgbClr val="FF388B"/>
              </a:buClr>
              <a:buSzPct val="79687"/>
              <a:buFont typeface="Cambria"/>
              <a:buChar char="◾"/>
              <a:tabLst>
                <a:tab pos="332105" algn="l"/>
                <a:tab pos="332740" algn="l"/>
              </a:tabLst>
            </a:pPr>
            <a:endParaRPr lang="en-US" sz="3200" spc="-25" dirty="0">
              <a:latin typeface="Corbel"/>
              <a:cs typeface="Corbel"/>
            </a:endParaRPr>
          </a:p>
          <a:p>
            <a:pPr marL="332740" indent="-320040">
              <a:spcBef>
                <a:spcPts val="680"/>
              </a:spcBef>
              <a:buClr>
                <a:srgbClr val="FF388B"/>
              </a:buClr>
              <a:buSzPct val="79687"/>
              <a:buFont typeface="Cambria"/>
              <a:buChar char="◾"/>
              <a:tabLst>
                <a:tab pos="332105" algn="l"/>
                <a:tab pos="332740" algn="l"/>
              </a:tabLst>
            </a:pPr>
            <a:endParaRPr lang="en-US" sz="3200" spc="-25" dirty="0">
              <a:latin typeface="Corbel"/>
              <a:cs typeface="Corbel"/>
            </a:endParaRPr>
          </a:p>
          <a:p>
            <a:pPr marL="332740" indent="-320040">
              <a:spcBef>
                <a:spcPts val="680"/>
              </a:spcBef>
              <a:buClr>
                <a:srgbClr val="FF388B"/>
              </a:buClr>
              <a:buSzPct val="79687"/>
              <a:buFont typeface="Cambria"/>
              <a:buChar char="◾"/>
              <a:tabLst>
                <a:tab pos="332105" algn="l"/>
                <a:tab pos="332740" algn="l"/>
              </a:tabLst>
            </a:pPr>
            <a:r>
              <a:rPr sz="3200" spc="-25" dirty="0">
                <a:latin typeface="Corbel"/>
                <a:cs typeface="Corbel"/>
              </a:rPr>
              <a:t>Possible </a:t>
            </a:r>
            <a:r>
              <a:rPr sz="3200" spc="-5" dirty="0">
                <a:latin typeface="Corbel"/>
                <a:cs typeface="Corbel"/>
              </a:rPr>
              <a:t>threats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to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the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business:</a:t>
            </a:r>
          </a:p>
          <a:p>
            <a:pPr marL="890269" lvl="1" indent="-229235">
              <a:spcBef>
                <a:spcPts val="625"/>
              </a:spcBef>
              <a:buClr>
                <a:srgbClr val="9C007E"/>
              </a:buClr>
              <a:buFont typeface="Microsoft Sans Serif"/>
              <a:buChar char="▪"/>
              <a:tabLst>
                <a:tab pos="890905" algn="l"/>
              </a:tabLst>
            </a:pPr>
            <a:r>
              <a:rPr sz="2400" dirty="0">
                <a:latin typeface="Corbel"/>
                <a:cs typeface="Corbel"/>
              </a:rPr>
              <a:t>A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firm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recently launching </a:t>
            </a:r>
            <a:r>
              <a:rPr sz="2400" dirty="0">
                <a:latin typeface="Corbel"/>
                <a:cs typeface="Corbel"/>
              </a:rPr>
              <a:t>in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the</a:t>
            </a:r>
            <a:r>
              <a:rPr sz="2400" spc="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business</a:t>
            </a:r>
          </a:p>
          <a:p>
            <a:pPr marL="890269" lvl="1" indent="-229235">
              <a:spcBef>
                <a:spcPts val="575"/>
              </a:spcBef>
              <a:buClr>
                <a:srgbClr val="9C007E"/>
              </a:buClr>
              <a:buFont typeface="Microsoft Sans Serif"/>
              <a:buChar char="▪"/>
              <a:tabLst>
                <a:tab pos="890905" algn="l"/>
              </a:tabLst>
            </a:pPr>
            <a:r>
              <a:rPr sz="2400" spc="-5" dirty="0">
                <a:latin typeface="Corbel"/>
                <a:cs typeface="Corbel"/>
              </a:rPr>
              <a:t>Economy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is</a:t>
            </a:r>
            <a:r>
              <a:rPr sz="2400" spc="-5" dirty="0">
                <a:latin typeface="Corbel"/>
                <a:cs typeface="Corbel"/>
              </a:rPr>
              <a:t> in financial</a:t>
            </a:r>
            <a:r>
              <a:rPr sz="2400" spc="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trouble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(recession)</a:t>
            </a:r>
            <a:endParaRPr sz="2400" dirty="0">
              <a:latin typeface="Corbel"/>
              <a:cs typeface="Corbel"/>
            </a:endParaRPr>
          </a:p>
          <a:p>
            <a:pPr marL="890269" lvl="1" indent="-229235">
              <a:spcBef>
                <a:spcPts val="575"/>
              </a:spcBef>
              <a:buClr>
                <a:srgbClr val="9C007E"/>
              </a:buClr>
              <a:buFont typeface="Microsoft Sans Serif"/>
              <a:buChar char="▪"/>
              <a:tabLst>
                <a:tab pos="890905" algn="l"/>
              </a:tabLst>
            </a:pPr>
            <a:r>
              <a:rPr sz="2400" spc="-5" dirty="0">
                <a:latin typeface="Corbel"/>
                <a:cs typeface="Corbel"/>
              </a:rPr>
              <a:t>New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competition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in </a:t>
            </a:r>
            <a:r>
              <a:rPr sz="2400" spc="-5" dirty="0">
                <a:latin typeface="Corbel"/>
                <a:cs typeface="Corbel"/>
              </a:rPr>
              <a:t>the</a:t>
            </a:r>
            <a:r>
              <a:rPr sz="2400" spc="-10" dirty="0">
                <a:latin typeface="Corbel"/>
                <a:cs typeface="Corbel"/>
              </a:rPr>
              <a:t> market</a:t>
            </a:r>
            <a:endParaRPr sz="24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9144000" cy="1521460"/>
            <a:chOff x="0" y="0"/>
            <a:chExt cx="9144000" cy="15214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5044" y="169163"/>
              <a:ext cx="7648956" cy="11658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444" y="338327"/>
              <a:ext cx="1088136" cy="10241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39" y="147828"/>
              <a:ext cx="1984248" cy="12573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177" y="363181"/>
              <a:ext cx="987767" cy="9233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54177" y="363181"/>
              <a:ext cx="988060" cy="923925"/>
            </a:xfrm>
            <a:custGeom>
              <a:avLst/>
              <a:gdLst/>
              <a:ahLst/>
              <a:cxnLst/>
              <a:rect l="l" t="t" r="r" b="b"/>
              <a:pathLst>
                <a:path w="988060" h="923925">
                  <a:moveTo>
                    <a:pt x="0" y="923328"/>
                  </a:moveTo>
                  <a:lnTo>
                    <a:pt x="987767" y="923328"/>
                  </a:lnTo>
                  <a:lnTo>
                    <a:pt x="987767" y="0"/>
                  </a:lnTo>
                  <a:lnTo>
                    <a:pt x="0" y="0"/>
                  </a:lnTo>
                  <a:lnTo>
                    <a:pt x="0" y="923328"/>
                  </a:lnTo>
                  <a:close/>
                </a:path>
              </a:pathLst>
            </a:custGeom>
            <a:ln w="6350">
              <a:solidFill>
                <a:srgbClr val="9C00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4592" y="155447"/>
              <a:ext cx="1911095" cy="118414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142236" y="2157477"/>
            <a:ext cx="7684770" cy="3733201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32740" marR="5080" indent="-320040">
              <a:lnSpc>
                <a:spcPts val="3460"/>
              </a:lnSpc>
              <a:spcBef>
                <a:spcPts val="535"/>
              </a:spcBef>
              <a:buClr>
                <a:srgbClr val="FF388B"/>
              </a:buClr>
              <a:buSzPct val="79687"/>
              <a:buFont typeface="Cambria"/>
              <a:buChar char="◾"/>
              <a:tabLst>
                <a:tab pos="332105" algn="l"/>
                <a:tab pos="332740" algn="l"/>
              </a:tabLst>
            </a:pPr>
            <a:r>
              <a:rPr sz="3200" dirty="0">
                <a:latin typeface="Corbel"/>
                <a:cs typeface="Corbel"/>
              </a:rPr>
              <a:t>In </a:t>
            </a:r>
            <a:r>
              <a:rPr sz="3200" spc="-5" dirty="0">
                <a:latin typeface="Corbel"/>
                <a:cs typeface="Corbel"/>
              </a:rPr>
              <a:t>some countries, </a:t>
            </a:r>
            <a:r>
              <a:rPr sz="3200" dirty="0">
                <a:latin typeface="Corbel"/>
                <a:cs typeface="Corbel"/>
              </a:rPr>
              <a:t>important businesses are </a:t>
            </a:r>
            <a:r>
              <a:rPr sz="3200" spc="-63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owned</a:t>
            </a:r>
            <a:r>
              <a:rPr sz="3200" spc="-4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by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the</a:t>
            </a:r>
            <a:r>
              <a:rPr sz="3200" spc="-2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government.</a:t>
            </a:r>
          </a:p>
          <a:p>
            <a:pPr marL="332740" indent="-320040">
              <a:lnSpc>
                <a:spcPts val="3030"/>
              </a:lnSpc>
              <a:buClr>
                <a:srgbClr val="FF388B"/>
              </a:buClr>
              <a:buSzPct val="79687"/>
              <a:buFont typeface="Cambria"/>
              <a:buChar char="◾"/>
              <a:tabLst>
                <a:tab pos="332105" algn="l"/>
                <a:tab pos="332740" algn="l"/>
              </a:tabLst>
            </a:pPr>
            <a:endParaRPr lang="en-US" sz="3200" spc="-5" dirty="0">
              <a:latin typeface="Corbel"/>
              <a:cs typeface="Corbel"/>
            </a:endParaRPr>
          </a:p>
          <a:p>
            <a:pPr marL="332740" indent="-320040">
              <a:lnSpc>
                <a:spcPts val="3030"/>
              </a:lnSpc>
              <a:buClr>
                <a:srgbClr val="FF388B"/>
              </a:buClr>
              <a:buSzPct val="79687"/>
              <a:buFont typeface="Cambria"/>
              <a:buChar char="◾"/>
              <a:tabLst>
                <a:tab pos="332105" algn="l"/>
                <a:tab pos="332740" algn="l"/>
              </a:tabLst>
            </a:pPr>
            <a:r>
              <a:rPr sz="3200" spc="-5" dirty="0">
                <a:latin typeface="Corbel"/>
                <a:cs typeface="Corbel"/>
              </a:rPr>
              <a:t>The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main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aim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of these</a:t>
            </a:r>
            <a:r>
              <a:rPr sz="3200" spc="-3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businesses</a:t>
            </a:r>
            <a:r>
              <a:rPr sz="3200" spc="-1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is</a:t>
            </a:r>
            <a:r>
              <a:rPr sz="3200" spc="-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focused</a:t>
            </a:r>
          </a:p>
          <a:p>
            <a:pPr marL="332740" marR="818515">
              <a:lnSpc>
                <a:spcPts val="3460"/>
              </a:lnSpc>
              <a:spcBef>
                <a:spcPts val="240"/>
              </a:spcBef>
            </a:pPr>
            <a:r>
              <a:rPr sz="3200" spc="-5" dirty="0">
                <a:latin typeface="Corbel"/>
                <a:cs typeface="Corbel"/>
              </a:rPr>
              <a:t>towards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providing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a</a:t>
            </a:r>
            <a:r>
              <a:rPr sz="3200" spc="-1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service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rather</a:t>
            </a:r>
            <a:r>
              <a:rPr sz="3200" spc="-25" dirty="0">
                <a:latin typeface="Corbel"/>
                <a:cs typeface="Corbel"/>
              </a:rPr>
              <a:t> </a:t>
            </a:r>
            <a:r>
              <a:rPr sz="3200" spc="-5" dirty="0">
                <a:latin typeface="Corbel"/>
                <a:cs typeface="Corbel"/>
              </a:rPr>
              <a:t>than </a:t>
            </a:r>
            <a:r>
              <a:rPr sz="3200" spc="-625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making</a:t>
            </a:r>
            <a:r>
              <a:rPr sz="3200" spc="-40" dirty="0">
                <a:latin typeface="Corbel"/>
                <a:cs typeface="Corbel"/>
              </a:rPr>
              <a:t> </a:t>
            </a:r>
            <a:r>
              <a:rPr sz="3200" dirty="0">
                <a:latin typeface="Corbel"/>
                <a:cs typeface="Corbel"/>
              </a:rPr>
              <a:t>profit.</a:t>
            </a:r>
          </a:p>
          <a:p>
            <a:pPr marL="890269" marR="970280" lvl="1" indent="-228600">
              <a:lnSpc>
                <a:spcPct val="90000"/>
              </a:lnSpc>
              <a:spcBef>
                <a:spcPts val="565"/>
              </a:spcBef>
              <a:buClr>
                <a:srgbClr val="9C007E"/>
              </a:buClr>
              <a:buFont typeface="Microsoft Sans Serif"/>
              <a:buChar char="▪"/>
              <a:tabLst>
                <a:tab pos="890905" algn="l"/>
              </a:tabLst>
            </a:pPr>
            <a:r>
              <a:rPr sz="2400" spc="-5" dirty="0">
                <a:latin typeface="Corbel"/>
                <a:cs typeface="Corbel"/>
              </a:rPr>
              <a:t>For </a:t>
            </a:r>
            <a:r>
              <a:rPr sz="2400" dirty="0">
                <a:latin typeface="Corbel"/>
                <a:cs typeface="Corbel"/>
              </a:rPr>
              <a:t>example, </a:t>
            </a:r>
            <a:r>
              <a:rPr sz="2400" spc="-5" dirty="0">
                <a:latin typeface="Corbel"/>
                <a:cs typeface="Corbel"/>
              </a:rPr>
              <a:t>water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electricity </a:t>
            </a:r>
            <a:r>
              <a:rPr sz="2400" spc="-20" dirty="0">
                <a:latin typeface="Corbel"/>
                <a:cs typeface="Corbel"/>
              </a:rPr>
              <a:t>supply, 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transportation,</a:t>
            </a:r>
            <a:r>
              <a:rPr sz="2400" spc="3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educational</a:t>
            </a:r>
            <a:r>
              <a:rPr sz="2400" spc="1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institutions,</a:t>
            </a:r>
            <a:r>
              <a:rPr sz="2400" spc="7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public </a:t>
            </a:r>
            <a:r>
              <a:rPr sz="2400" spc="-46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hospitals.</a:t>
            </a:r>
            <a:endParaRPr sz="24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4435</TotalTime>
  <Words>261</Words>
  <Application>Microsoft Office PowerPoint</Application>
  <PresentationFormat>Widescreen</PresentationFormat>
  <Paragraphs>44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Corbel</vt:lpstr>
      <vt:lpstr>Microsoft Sans Serif</vt:lpstr>
      <vt:lpstr>Office Theme</vt:lpstr>
      <vt:lpstr>PowerPoint Presentation</vt:lpstr>
      <vt:lpstr>PowerPoint Presentation</vt:lpstr>
      <vt:lpstr>PowerPoint Presentation</vt:lpstr>
      <vt:lpstr>rather than the government are run to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Syed Owais Shah</dc:creator>
  <cp:lastModifiedBy>owais shah</cp:lastModifiedBy>
  <cp:revision>1</cp:revision>
  <dcterms:created xsi:type="dcterms:W3CDTF">2024-01-24T10:39:38Z</dcterms:created>
  <dcterms:modified xsi:type="dcterms:W3CDTF">2024-01-27T12:35:37Z</dcterms:modified>
</cp:coreProperties>
</file>