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4" r:id="rId3"/>
    <p:sldId id="285" r:id="rId4"/>
    <p:sldId id="299" r:id="rId5"/>
    <p:sldId id="294" r:id="rId6"/>
    <p:sldId id="302" r:id="rId7"/>
    <p:sldId id="303" r:id="rId8"/>
    <p:sldId id="304" r:id="rId9"/>
    <p:sldId id="297" r:id="rId10"/>
    <p:sldId id="301" r:id="rId11"/>
    <p:sldId id="312" r:id="rId12"/>
    <p:sldId id="306" r:id="rId13"/>
    <p:sldId id="298" r:id="rId14"/>
    <p:sldId id="307" r:id="rId15"/>
    <p:sldId id="31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004A76"/>
    <a:srgbClr val="F6B350"/>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3855" autoAdjust="0"/>
  </p:normalViewPr>
  <p:slideViewPr>
    <p:cSldViewPr snapToGrid="0">
      <p:cViewPr varScale="1">
        <p:scale>
          <a:sx n="56" d="100"/>
          <a:sy n="56" d="100"/>
        </p:scale>
        <p:origin x="1748" y="4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a0784601-03b9-4b87-b5f2-95db7742549f" providerId="ADAL" clId="{9E872F5D-17FC-455E-9E26-B96E16679709}"/>
    <pc:docChg chg="undo custSel addSld delSld modSld">
      <pc:chgData name="Saba Zubair" userId="a0784601-03b9-4b87-b5f2-95db7742549f" providerId="ADAL" clId="{9E872F5D-17FC-455E-9E26-B96E16679709}" dt="2024-12-10T18:57:35.779" v="192" actId="1076"/>
      <pc:docMkLst>
        <pc:docMk/>
      </pc:docMkLst>
      <pc:sldChg chg="del">
        <pc:chgData name="Saba Zubair" userId="a0784601-03b9-4b87-b5f2-95db7742549f" providerId="ADAL" clId="{9E872F5D-17FC-455E-9E26-B96E16679709}" dt="2024-12-10T18:46:59.458" v="1" actId="47"/>
        <pc:sldMkLst>
          <pc:docMk/>
          <pc:sldMk cId="2047842423" sldId="279"/>
        </pc:sldMkLst>
      </pc:sldChg>
      <pc:sldChg chg="del">
        <pc:chgData name="Saba Zubair" userId="a0784601-03b9-4b87-b5f2-95db7742549f" providerId="ADAL" clId="{9E872F5D-17FC-455E-9E26-B96E16679709}" dt="2024-12-10T18:53:57.752" v="91" actId="47"/>
        <pc:sldMkLst>
          <pc:docMk/>
          <pc:sldMk cId="3262603198" sldId="280"/>
        </pc:sldMkLst>
      </pc:sldChg>
      <pc:sldChg chg="del">
        <pc:chgData name="Saba Zubair" userId="a0784601-03b9-4b87-b5f2-95db7742549f" providerId="ADAL" clId="{9E872F5D-17FC-455E-9E26-B96E16679709}" dt="2024-12-10T18:47:00.484" v="4" actId="47"/>
        <pc:sldMkLst>
          <pc:docMk/>
          <pc:sldMk cId="2814342108" sldId="291"/>
        </pc:sldMkLst>
      </pc:sldChg>
      <pc:sldChg chg="del">
        <pc:chgData name="Saba Zubair" userId="a0784601-03b9-4b87-b5f2-95db7742549f" providerId="ADAL" clId="{9E872F5D-17FC-455E-9E26-B96E16679709}" dt="2024-12-10T18:53:56.969" v="90" actId="47"/>
        <pc:sldMkLst>
          <pc:docMk/>
          <pc:sldMk cId="837926315" sldId="292"/>
        </pc:sldMkLst>
      </pc:sldChg>
      <pc:sldChg chg="del">
        <pc:chgData name="Saba Zubair" userId="a0784601-03b9-4b87-b5f2-95db7742549f" providerId="ADAL" clId="{9E872F5D-17FC-455E-9E26-B96E16679709}" dt="2024-12-10T18:46:58.913" v="0" actId="47"/>
        <pc:sldMkLst>
          <pc:docMk/>
          <pc:sldMk cId="3908478290" sldId="293"/>
        </pc:sldMkLst>
      </pc:sldChg>
      <pc:sldChg chg="del">
        <pc:chgData name="Saba Zubair" userId="a0784601-03b9-4b87-b5f2-95db7742549f" providerId="ADAL" clId="{9E872F5D-17FC-455E-9E26-B96E16679709}" dt="2024-12-10T18:46:59.803" v="2" actId="47"/>
        <pc:sldMkLst>
          <pc:docMk/>
          <pc:sldMk cId="941235104" sldId="295"/>
        </pc:sldMkLst>
      </pc:sldChg>
      <pc:sldChg chg="addSp modSp">
        <pc:chgData name="Saba Zubair" userId="a0784601-03b9-4b87-b5f2-95db7742549f" providerId="ADAL" clId="{9E872F5D-17FC-455E-9E26-B96E16679709}" dt="2024-12-10T18:53:50.439" v="89" actId="1076"/>
        <pc:sldMkLst>
          <pc:docMk/>
          <pc:sldMk cId="378403260" sldId="298"/>
        </pc:sldMkLst>
        <pc:spChg chg="add mod">
          <ac:chgData name="Saba Zubair" userId="a0784601-03b9-4b87-b5f2-95db7742549f" providerId="ADAL" clId="{9E872F5D-17FC-455E-9E26-B96E16679709}" dt="2024-12-10T18:53:50.439" v="89" actId="1076"/>
          <ac:spMkLst>
            <pc:docMk/>
            <pc:sldMk cId="378403260" sldId="298"/>
            <ac:spMk id="12" creationId="{44973B5F-7A6A-4A61-B437-4D5A573EC9DA}"/>
          </ac:spMkLst>
        </pc:spChg>
        <pc:picChg chg="mod">
          <ac:chgData name="Saba Zubair" userId="a0784601-03b9-4b87-b5f2-95db7742549f" providerId="ADAL" clId="{9E872F5D-17FC-455E-9E26-B96E16679709}" dt="2024-12-10T18:53:42.158" v="88" actId="1076"/>
          <ac:picMkLst>
            <pc:docMk/>
            <pc:sldMk cId="378403260" sldId="298"/>
            <ac:picMk id="4" creationId="{4D81F28A-6D33-4285-8709-9A04252EA465}"/>
          </ac:picMkLst>
        </pc:picChg>
      </pc:sldChg>
      <pc:sldChg chg="del">
        <pc:chgData name="Saba Zubair" userId="a0784601-03b9-4b87-b5f2-95db7742549f" providerId="ADAL" clId="{9E872F5D-17FC-455E-9E26-B96E16679709}" dt="2024-12-10T18:47:00.126" v="3" actId="47"/>
        <pc:sldMkLst>
          <pc:docMk/>
          <pc:sldMk cId="1736327757" sldId="300"/>
        </pc:sldMkLst>
      </pc:sldChg>
      <pc:sldChg chg="del">
        <pc:chgData name="Saba Zubair" userId="a0784601-03b9-4b87-b5f2-95db7742549f" providerId="ADAL" clId="{9E872F5D-17FC-455E-9E26-B96E16679709}" dt="2024-12-10T18:53:58.426" v="92" actId="47"/>
        <pc:sldMkLst>
          <pc:docMk/>
          <pc:sldMk cId="2789623376" sldId="305"/>
        </pc:sldMkLst>
      </pc:sldChg>
      <pc:sldChg chg="addSp delSp modSp add">
        <pc:chgData name="Saba Zubair" userId="a0784601-03b9-4b87-b5f2-95db7742549f" providerId="ADAL" clId="{9E872F5D-17FC-455E-9E26-B96E16679709}" dt="2024-12-10T18:53:15.456" v="86" actId="1076"/>
        <pc:sldMkLst>
          <pc:docMk/>
          <pc:sldMk cId="241710294" sldId="306"/>
        </pc:sldMkLst>
        <pc:spChg chg="mod">
          <ac:chgData name="Saba Zubair" userId="a0784601-03b9-4b87-b5f2-95db7742549f" providerId="ADAL" clId="{9E872F5D-17FC-455E-9E26-B96E16679709}" dt="2024-12-10T18:50:33.170" v="35" actId="1076"/>
          <ac:spMkLst>
            <pc:docMk/>
            <pc:sldMk cId="241710294" sldId="306"/>
            <ac:spMk id="4" creationId="{F07C66CA-34FD-474E-8FFC-C84FBDC0550A}"/>
          </ac:spMkLst>
        </pc:spChg>
        <pc:spChg chg="mod">
          <ac:chgData name="Saba Zubair" userId="a0784601-03b9-4b87-b5f2-95db7742549f" providerId="ADAL" clId="{9E872F5D-17FC-455E-9E26-B96E16679709}" dt="2024-12-10T18:52:57.631" v="81" actId="1076"/>
          <ac:spMkLst>
            <pc:docMk/>
            <pc:sldMk cId="241710294" sldId="306"/>
            <ac:spMk id="5" creationId="{206CA906-037D-4CA5-8579-B68A8FD320EE}"/>
          </ac:spMkLst>
        </pc:spChg>
        <pc:spChg chg="add mod">
          <ac:chgData name="Saba Zubair" userId="a0784601-03b9-4b87-b5f2-95db7742549f" providerId="ADAL" clId="{9E872F5D-17FC-455E-9E26-B96E16679709}" dt="2024-12-10T18:53:05.210" v="83" actId="1076"/>
          <ac:spMkLst>
            <pc:docMk/>
            <pc:sldMk cId="241710294" sldId="306"/>
            <ac:spMk id="8" creationId="{4E127CF4-0D85-456F-B561-22430349A392}"/>
          </ac:spMkLst>
        </pc:spChg>
        <pc:spChg chg="add mod">
          <ac:chgData name="Saba Zubair" userId="a0784601-03b9-4b87-b5f2-95db7742549f" providerId="ADAL" clId="{9E872F5D-17FC-455E-9E26-B96E16679709}" dt="2024-12-10T18:53:12.795" v="85" actId="1076"/>
          <ac:spMkLst>
            <pc:docMk/>
            <pc:sldMk cId="241710294" sldId="306"/>
            <ac:spMk id="9" creationId="{65F0D1A6-E65E-4BED-B61C-1EE047A1FCBB}"/>
          </ac:spMkLst>
        </pc:spChg>
        <pc:picChg chg="del">
          <ac:chgData name="Saba Zubair" userId="a0784601-03b9-4b87-b5f2-95db7742549f" providerId="ADAL" clId="{9E872F5D-17FC-455E-9E26-B96E16679709}" dt="2024-12-10T18:49:45.490" v="29" actId="478"/>
          <ac:picMkLst>
            <pc:docMk/>
            <pc:sldMk cId="241710294" sldId="306"/>
            <ac:picMk id="6" creationId="{C39D7AF6-3E2A-4452-AE25-2B554CC49898}"/>
          </ac:picMkLst>
        </pc:picChg>
        <pc:picChg chg="add mod">
          <ac:chgData name="Saba Zubair" userId="a0784601-03b9-4b87-b5f2-95db7742549f" providerId="ADAL" clId="{9E872F5D-17FC-455E-9E26-B96E16679709}" dt="2024-12-10T18:52:59.047" v="82" actId="1076"/>
          <ac:picMkLst>
            <pc:docMk/>
            <pc:sldMk cId="241710294" sldId="306"/>
            <ac:picMk id="7" creationId="{07DC7CA4-04D0-46A3-8721-3BA80F979796}"/>
          </ac:picMkLst>
        </pc:picChg>
        <pc:picChg chg="add mod">
          <ac:chgData name="Saba Zubair" userId="a0784601-03b9-4b87-b5f2-95db7742549f" providerId="ADAL" clId="{9E872F5D-17FC-455E-9E26-B96E16679709}" dt="2024-12-10T18:53:07.472" v="84" actId="1076"/>
          <ac:picMkLst>
            <pc:docMk/>
            <pc:sldMk cId="241710294" sldId="306"/>
            <ac:picMk id="10" creationId="{9703758A-6F60-4299-9931-72B4E9B84CBB}"/>
          </ac:picMkLst>
        </pc:picChg>
        <pc:picChg chg="add mod">
          <ac:chgData name="Saba Zubair" userId="a0784601-03b9-4b87-b5f2-95db7742549f" providerId="ADAL" clId="{9E872F5D-17FC-455E-9E26-B96E16679709}" dt="2024-12-10T18:53:15.456" v="86" actId="1076"/>
          <ac:picMkLst>
            <pc:docMk/>
            <pc:sldMk cId="241710294" sldId="306"/>
            <ac:picMk id="11" creationId="{75F23694-172E-4813-B00B-AA06F35D483B}"/>
          </ac:picMkLst>
        </pc:picChg>
      </pc:sldChg>
      <pc:sldChg chg="addSp delSp modSp add">
        <pc:chgData name="Saba Zubair" userId="a0784601-03b9-4b87-b5f2-95db7742549f" providerId="ADAL" clId="{9E872F5D-17FC-455E-9E26-B96E16679709}" dt="2024-12-10T18:55:34.794" v="158" actId="1076"/>
        <pc:sldMkLst>
          <pc:docMk/>
          <pc:sldMk cId="374249648" sldId="307"/>
        </pc:sldMkLst>
        <pc:spChg chg="mod">
          <ac:chgData name="Saba Zubair" userId="a0784601-03b9-4b87-b5f2-95db7742549f" providerId="ADAL" clId="{9E872F5D-17FC-455E-9E26-B96E16679709}" dt="2024-12-10T18:55:04.088" v="153" actId="20577"/>
          <ac:spMkLst>
            <pc:docMk/>
            <pc:sldMk cId="374249648" sldId="307"/>
            <ac:spMk id="5" creationId="{0B38A7FF-0486-4427-8AAF-4539EC1B6CA9}"/>
          </ac:spMkLst>
        </pc:spChg>
        <pc:picChg chg="del">
          <ac:chgData name="Saba Zubair" userId="a0784601-03b9-4b87-b5f2-95db7742549f" providerId="ADAL" clId="{9E872F5D-17FC-455E-9E26-B96E16679709}" dt="2024-12-10T18:55:05.866" v="154" actId="478"/>
          <ac:picMkLst>
            <pc:docMk/>
            <pc:sldMk cId="374249648" sldId="307"/>
            <ac:picMk id="6" creationId="{CC74D596-47CB-4D95-935D-7C1B0A3A5C04}"/>
          </ac:picMkLst>
        </pc:picChg>
        <pc:picChg chg="add mod">
          <ac:chgData name="Saba Zubair" userId="a0784601-03b9-4b87-b5f2-95db7742549f" providerId="ADAL" clId="{9E872F5D-17FC-455E-9E26-B96E16679709}" dt="2024-12-10T18:55:34.794" v="158" actId="1076"/>
          <ac:picMkLst>
            <pc:docMk/>
            <pc:sldMk cId="374249648" sldId="307"/>
            <ac:picMk id="7" creationId="{A46F50DF-88E8-4CE5-9BE9-26F41FA17AD9}"/>
          </ac:picMkLst>
        </pc:picChg>
      </pc:sldChg>
      <pc:sldChg chg="addSp delSp modSp add">
        <pc:chgData name="Saba Zubair" userId="a0784601-03b9-4b87-b5f2-95db7742549f" providerId="ADAL" clId="{9E872F5D-17FC-455E-9E26-B96E16679709}" dt="2024-12-10T18:57:35.779" v="192" actId="1076"/>
        <pc:sldMkLst>
          <pc:docMk/>
          <pc:sldMk cId="1803810564" sldId="311"/>
        </pc:sldMkLst>
        <pc:spChg chg="mod">
          <ac:chgData name="Saba Zubair" userId="a0784601-03b9-4b87-b5f2-95db7742549f" providerId="ADAL" clId="{9E872F5D-17FC-455E-9E26-B96E16679709}" dt="2024-12-10T18:56:56.495" v="189" actId="207"/>
          <ac:spMkLst>
            <pc:docMk/>
            <pc:sldMk cId="1803810564" sldId="311"/>
            <ac:spMk id="8" creationId="{93B1CC24-9F84-43F9-80CE-33803DF54B82}"/>
          </ac:spMkLst>
        </pc:spChg>
        <pc:picChg chg="del">
          <ac:chgData name="Saba Zubair" userId="a0784601-03b9-4b87-b5f2-95db7742549f" providerId="ADAL" clId="{9E872F5D-17FC-455E-9E26-B96E16679709}" dt="2024-12-10T18:56:34.444" v="186" actId="478"/>
          <ac:picMkLst>
            <pc:docMk/>
            <pc:sldMk cId="1803810564" sldId="311"/>
            <ac:picMk id="3" creationId="{5E550889-3D9B-43F6-957B-7CD043EF795F}"/>
          </ac:picMkLst>
        </pc:picChg>
        <pc:picChg chg="add mod">
          <ac:chgData name="Saba Zubair" userId="a0784601-03b9-4b87-b5f2-95db7742549f" providerId="ADAL" clId="{9E872F5D-17FC-455E-9E26-B96E16679709}" dt="2024-12-10T18:57:35.779" v="192" actId="1076"/>
          <ac:picMkLst>
            <pc:docMk/>
            <pc:sldMk cId="1803810564" sldId="311"/>
            <ac:picMk id="4" creationId="{91D1C364-7AEC-49D9-919B-4CEC56270F57}"/>
          </ac:picMkLst>
        </pc:picChg>
      </pc:sldChg>
      <pc:sldChg chg="addSp delSp modSp add">
        <pc:chgData name="Saba Zubair" userId="a0784601-03b9-4b87-b5f2-95db7742549f" providerId="ADAL" clId="{9E872F5D-17FC-455E-9E26-B96E16679709}" dt="2024-12-10T18:49:20.270" v="27" actId="14100"/>
        <pc:sldMkLst>
          <pc:docMk/>
          <pc:sldMk cId="4120647181" sldId="312"/>
        </pc:sldMkLst>
        <pc:spChg chg="mod">
          <ac:chgData name="Saba Zubair" userId="a0784601-03b9-4b87-b5f2-95db7742549f" providerId="ADAL" clId="{9E872F5D-17FC-455E-9E26-B96E16679709}" dt="2024-12-10T18:49:05.416" v="23" actId="1076"/>
          <ac:spMkLst>
            <pc:docMk/>
            <pc:sldMk cId="4120647181" sldId="312"/>
            <ac:spMk id="6" creationId="{C4384ACB-E97A-4D33-BB4F-BD3AA224436C}"/>
          </ac:spMkLst>
        </pc:spChg>
        <pc:spChg chg="add mod">
          <ac:chgData name="Saba Zubair" userId="a0784601-03b9-4b87-b5f2-95db7742549f" providerId="ADAL" clId="{9E872F5D-17FC-455E-9E26-B96E16679709}" dt="2024-12-10T18:49:17.448" v="26" actId="1076"/>
          <ac:spMkLst>
            <pc:docMk/>
            <pc:sldMk cId="4120647181" sldId="312"/>
            <ac:spMk id="8" creationId="{6AEC6C34-C549-4866-88AE-6AD1EE6F076C}"/>
          </ac:spMkLst>
        </pc:spChg>
        <pc:picChg chg="del">
          <ac:chgData name="Saba Zubair" userId="a0784601-03b9-4b87-b5f2-95db7742549f" providerId="ADAL" clId="{9E872F5D-17FC-455E-9E26-B96E16679709}" dt="2024-12-10T18:47:46.144" v="6" actId="478"/>
          <ac:picMkLst>
            <pc:docMk/>
            <pc:sldMk cId="4120647181" sldId="312"/>
            <ac:picMk id="5" creationId="{16DFEC01-F0B2-4A93-85E5-27A3ECF623FD}"/>
          </ac:picMkLst>
        </pc:picChg>
        <pc:picChg chg="add mod">
          <ac:chgData name="Saba Zubair" userId="a0784601-03b9-4b87-b5f2-95db7742549f" providerId="ADAL" clId="{9E872F5D-17FC-455E-9E26-B96E16679709}" dt="2024-12-10T18:49:20.270" v="27" actId="14100"/>
          <ac:picMkLst>
            <pc:docMk/>
            <pc:sldMk cId="4120647181" sldId="312"/>
            <ac:picMk id="7" creationId="{339685E2-9D8F-4BB3-9738-B246E0A80A24}"/>
          </ac:picMkLst>
        </pc:picChg>
      </pc:sldChg>
      <pc:sldChg chg="delSp new add del">
        <pc:chgData name="Saba Zubair" userId="a0784601-03b9-4b87-b5f2-95db7742549f" providerId="ADAL" clId="{9E872F5D-17FC-455E-9E26-B96E16679709}" dt="2024-12-10T18:54:23.554" v="97" actId="47"/>
        <pc:sldMkLst>
          <pc:docMk/>
          <pc:sldMk cId="4256344565" sldId="313"/>
        </pc:sldMkLst>
        <pc:spChg chg="del">
          <ac:chgData name="Saba Zubair" userId="a0784601-03b9-4b87-b5f2-95db7742549f" providerId="ADAL" clId="{9E872F5D-17FC-455E-9E26-B96E16679709}" dt="2024-12-10T18:54:05.752" v="95" actId="478"/>
          <ac:spMkLst>
            <pc:docMk/>
            <pc:sldMk cId="4256344565" sldId="313"/>
            <ac:spMk id="2" creationId="{E25E6E2A-6F46-4646-ABA9-A8C1362458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10/12/2024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instruction for the whole class practical activity is in the notes for Slide 7.</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you will need number cards for 3, 6, 9 and 12. Instruction for the whole class practical activity is in the notes for Slide 12.</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Cover the Camel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Alternatively,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Make and describe whole, half and quarter turns and their directions, using a floor robot or </a:t>
            </a:r>
            <a:r>
              <a:rPr lang="en-GB" sz="1200" kern="1200" dirty="0">
                <a:solidFill>
                  <a:schemeClr val="tx1"/>
                </a:solidFill>
                <a:effectLst/>
                <a:latin typeface="+mn-lt"/>
                <a:ea typeface="+mn-ea"/>
                <a:cs typeface="+mn-cs"/>
              </a:rPr>
              <a:t>Describe the number and direction of quarter turns on a journey through a maze.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a:t>
            </a:r>
            <a:r>
              <a:rPr lang="en-GB" sz="1200" kern="1200" dirty="0">
                <a:solidFill>
                  <a:schemeClr val="tx1"/>
                </a:solidFill>
                <a:effectLst/>
                <a:latin typeface="+mn-lt"/>
                <a:ea typeface="+mn-ea"/>
                <a:cs typeface="+mn-cs"/>
              </a:rPr>
              <a:t>Count the number of clockwise and anticlockwise ¼ turns in a route through a maze.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Count the number of clockwise and anticlockwise ¼ turns in a route through a maze.</a:t>
            </a: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170718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Mapping turns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Mapping turns Sheet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Mapping turns 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419937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Weight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Weight Sheet 2.</a:t>
            </a: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dirty="0"/>
          </a:p>
        </p:txBody>
      </p:sp>
    </p:spTree>
    <p:extLst>
      <p:ext uri="{BB962C8B-B14F-4D97-AF65-F5344CB8AC3E}">
        <p14:creationId xmlns:p14="http://schemas.microsoft.com/office/powerpoint/2010/main" val="201132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Remind children how they can make an ‘L’-shape using their left hands by holding their hand, palm facing away, fingers together, thumbs ‘stuck out’. Remember, L is for left! Play ‘Simon says…’ Wave your left arm. Simon says wave your left arm. Simon says look to the right. Remember that children should look to their right, not yours! Raise your right hand. Simon says touch your left shoulder. Repeat with similar instructions.</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Give each pair a copy of the robot’s maze from previous day’s ‘Directional instructions’ practice sheet. Secretly choose a white square on the grid and give children instructions to reach it from the start. They draw the journey the robot takes. Did they all end up in the same place?</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77940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405453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54401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284542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Ask children to stand and face the number 12 on the clock. </a:t>
            </a:r>
          </a:p>
          <a:p>
            <a:pPr lvl="0"/>
            <a:r>
              <a:rPr lang="en-GB" sz="1200" kern="1200" dirty="0">
                <a:solidFill>
                  <a:schemeClr val="tx1"/>
                </a:solidFill>
                <a:effectLst/>
                <a:latin typeface="+mn-lt"/>
                <a:ea typeface="+mn-ea"/>
                <a:cs typeface="+mn-cs"/>
              </a:rPr>
              <a:t>Ask: </a:t>
            </a:r>
            <a:r>
              <a:rPr lang="en-GB" sz="1200" i="1" kern="1200" dirty="0">
                <a:solidFill>
                  <a:schemeClr val="tx1"/>
                </a:solidFill>
                <a:effectLst/>
                <a:latin typeface="+mn-lt"/>
                <a:ea typeface="+mn-ea"/>
                <a:cs typeface="+mn-cs"/>
              </a:rPr>
              <a:t>Which way will you turn to face the 3? We call this direction </a:t>
            </a:r>
            <a:r>
              <a:rPr lang="en-GB" sz="1200" b="1" i="1" kern="1200" dirty="0">
                <a:solidFill>
                  <a:schemeClr val="tx1"/>
                </a:solidFill>
                <a:effectLst/>
                <a:latin typeface="+mn-lt"/>
                <a:ea typeface="+mn-ea"/>
                <a:cs typeface="+mn-cs"/>
              </a:rPr>
              <a:t>clockwise</a:t>
            </a:r>
            <a:r>
              <a:rPr lang="en-GB" sz="1200" i="1" kern="1200" dirty="0">
                <a:solidFill>
                  <a:schemeClr val="tx1"/>
                </a:solidFill>
                <a:effectLst/>
                <a:latin typeface="+mn-lt"/>
                <a:ea typeface="+mn-ea"/>
                <a:cs typeface="+mn-cs"/>
              </a:rPr>
              <a:t> because it is the same direction as the hands move on the clock.</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Children turn clockwise to face number 3. Ask: </a:t>
            </a:r>
            <a:r>
              <a:rPr lang="en-GB" sz="1200" i="1" kern="1200" dirty="0">
                <a:solidFill>
                  <a:schemeClr val="tx1"/>
                </a:solidFill>
                <a:effectLst/>
                <a:latin typeface="+mn-lt"/>
                <a:ea typeface="+mn-ea"/>
                <a:cs typeface="+mn-cs"/>
              </a:rPr>
              <a:t>How far have you turned? </a:t>
            </a:r>
            <a:r>
              <a:rPr lang="en-GB" sz="1200" kern="1200" dirty="0">
                <a:solidFill>
                  <a:schemeClr val="tx1"/>
                </a:solidFill>
                <a:effectLst/>
                <a:latin typeface="+mn-lt"/>
                <a:ea typeface="+mn-ea"/>
                <a:cs typeface="+mn-cs"/>
              </a:rPr>
              <a:t>Discuss, then agree that children have made a quarter of a turn clockwise. Explain that we also call this quarter turn a </a:t>
            </a:r>
            <a:r>
              <a:rPr lang="en-GB" sz="1200" b="1" kern="1200" dirty="0">
                <a:solidFill>
                  <a:schemeClr val="tx1"/>
                </a:solidFill>
                <a:effectLst/>
                <a:latin typeface="+mn-lt"/>
                <a:ea typeface="+mn-ea"/>
                <a:cs typeface="+mn-cs"/>
              </a:rPr>
              <a:t>right angle</a:t>
            </a:r>
            <a:r>
              <a:rPr lang="en-GB" sz="1200" kern="1200" dirty="0">
                <a:solidFill>
                  <a:schemeClr val="tx1"/>
                </a:solidFill>
                <a:effectLst/>
                <a:latin typeface="+mn-lt"/>
                <a:ea typeface="+mn-ea"/>
                <a:cs typeface="+mn-cs"/>
              </a:rPr>
              <a:t> turn.</a:t>
            </a:r>
          </a:p>
          <a:p>
            <a:pPr lvl="0"/>
            <a:r>
              <a:rPr lang="en-GB" sz="1200" kern="1200" dirty="0">
                <a:solidFill>
                  <a:schemeClr val="tx1"/>
                </a:solidFill>
                <a:effectLst/>
                <a:latin typeface="+mn-lt"/>
                <a:ea typeface="+mn-ea"/>
                <a:cs typeface="+mn-cs"/>
              </a:rPr>
              <a:t>Tell children to turn to face 12 again and point out that they are turning anti-clockwise. </a:t>
            </a:r>
          </a:p>
          <a:p>
            <a:pPr lvl="0"/>
            <a:r>
              <a:rPr lang="en-GB" sz="1200" kern="1200" dirty="0">
                <a:solidFill>
                  <a:schemeClr val="tx1"/>
                </a:solidFill>
                <a:effectLst/>
                <a:latin typeface="+mn-lt"/>
                <a:ea typeface="+mn-ea"/>
                <a:cs typeface="+mn-cs"/>
              </a:rPr>
              <a:t>Say: </a:t>
            </a:r>
            <a:r>
              <a:rPr lang="en-GB" sz="1200" i="1" kern="1200" dirty="0">
                <a:solidFill>
                  <a:schemeClr val="tx1"/>
                </a:solidFill>
                <a:effectLst/>
                <a:latin typeface="+mn-lt"/>
                <a:ea typeface="+mn-ea"/>
                <a:cs typeface="+mn-cs"/>
              </a:rPr>
              <a:t>Now turn to face the number 6. How far have you turned? Did you turn anticlockwise or clockwise?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Then ask children to turn to face number 3. </a:t>
            </a:r>
          </a:p>
          <a:p>
            <a:pPr lvl="0"/>
            <a:r>
              <a:rPr lang="en-GB" sz="1200" kern="1200" dirty="0">
                <a:solidFill>
                  <a:schemeClr val="tx1"/>
                </a:solidFill>
                <a:effectLst/>
                <a:latin typeface="+mn-lt"/>
                <a:ea typeface="+mn-ea"/>
                <a:cs typeface="+mn-cs"/>
              </a:rPr>
              <a:t>Repeat asking children to face 12, 3, 6 or 9, making ¼, ½ and whole turns either anti-clockwise or clockwise. </a:t>
            </a:r>
          </a:p>
          <a:p>
            <a:r>
              <a:rPr lang="en-GB" sz="1200" kern="1200" dirty="0">
                <a:solidFill>
                  <a:schemeClr val="tx1"/>
                </a:solidFill>
                <a:effectLst/>
                <a:latin typeface="+mn-lt"/>
                <a:ea typeface="+mn-ea"/>
                <a:cs typeface="+mn-cs"/>
              </a:rPr>
              <a:t>Then ask children to walk 2 steps forward and then make a quarter turn clockwise. Repeat 2-part instructions for other turns.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170718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ordwall.net/resource/35885705/clockwise-anticlockwise-turn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219290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Identify left and right; give accurate directions.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Recognise clockwise and anticlockwise turns and right angles as quarter turns.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Recognise clockwise and anticlockwise turns and right angles as quarter turns.</a:t>
            </a:r>
          </a:p>
        </p:txBody>
      </p:sp>
      <p:sp>
        <p:nvSpPr>
          <p:cNvPr id="8" name="Speech Bubble: Rectangle with Corners Rounded 10">
            <a:extLst>
              <a:ext uri="{FF2B5EF4-FFF2-40B4-BE49-F238E27FC236}">
                <a16:creationId xmlns:a16="http://schemas.microsoft.com/office/drawing/2014/main" id="{A5209EEE-E1BD-4F2F-8E5D-A043EDA11F92}"/>
              </a:ext>
            </a:extLst>
          </p:cNvPr>
          <p:cNvSpPr/>
          <p:nvPr/>
        </p:nvSpPr>
        <p:spPr>
          <a:xfrm>
            <a:off x="638534" y="926409"/>
            <a:ext cx="3523891" cy="2378766"/>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Now we know our turns and directions let’s try some 2-part instructions…</a:t>
            </a:r>
          </a:p>
        </p:txBody>
      </p:sp>
      <p:sp>
        <p:nvSpPr>
          <p:cNvPr id="11" name="Speech Bubble: Rectangle with Corners Rounded 14">
            <a:extLst>
              <a:ext uri="{FF2B5EF4-FFF2-40B4-BE49-F238E27FC236}">
                <a16:creationId xmlns:a16="http://schemas.microsoft.com/office/drawing/2014/main" id="{C5C595CE-B7F4-4D5E-A864-1E044BBD6CB2}"/>
              </a:ext>
            </a:extLst>
          </p:cNvPr>
          <p:cNvSpPr/>
          <p:nvPr/>
        </p:nvSpPr>
        <p:spPr>
          <a:xfrm>
            <a:off x="4583448" y="1333499"/>
            <a:ext cx="4293852" cy="2295525"/>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For example, walk 2 steps forward and then make a quarter turn clockwise. </a:t>
            </a:r>
          </a:p>
        </p:txBody>
      </p:sp>
    </p:spTree>
    <p:extLst>
      <p:ext uri="{BB962C8B-B14F-4D97-AF65-F5344CB8AC3E}">
        <p14:creationId xmlns:p14="http://schemas.microsoft.com/office/powerpoint/2010/main" val="38497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5B83BE-0B37-426B-9ABD-264FBAC91AEA}"/>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3AE80AEB-C44D-4EF4-B4EA-85466241B742}"/>
              </a:ext>
            </a:extLst>
          </p:cNvPr>
          <p:cNvSpPr>
            <a:spLocks noGrp="1"/>
          </p:cNvSpPr>
          <p:nvPr>
            <p:ph type="sldNum" sz="quarter" idx="12"/>
          </p:nvPr>
        </p:nvSpPr>
        <p:spPr/>
        <p:txBody>
          <a:bodyPr/>
          <a:lstStyle/>
          <a:p>
            <a:fld id="{BA0EE811-478C-4958-8104-2A70B5A19611}" type="slidenum">
              <a:rPr lang="en-GB" smtClean="0"/>
              <a:t>11</a:t>
            </a:fld>
            <a:endParaRPr lang="en-GB" dirty="0"/>
          </a:p>
        </p:txBody>
      </p:sp>
      <p:sp>
        <p:nvSpPr>
          <p:cNvPr id="4" name="Subtitle 1">
            <a:extLst>
              <a:ext uri="{FF2B5EF4-FFF2-40B4-BE49-F238E27FC236}">
                <a16:creationId xmlns:a16="http://schemas.microsoft.com/office/drawing/2014/main" id="{ACBC23F1-A704-48F2-B631-CD3BCB92C0F6}"/>
              </a:ext>
            </a:extLst>
          </p:cNvPr>
          <p:cNvSpPr txBox="1">
            <a:spLocks/>
          </p:cNvSpPr>
          <p:nvPr/>
        </p:nvSpPr>
        <p:spPr>
          <a:xfrm>
            <a:off x="3291841" y="125499"/>
            <a:ext cx="2357944" cy="880341"/>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QNID</a:t>
            </a:r>
          </a:p>
        </p:txBody>
      </p:sp>
      <p:sp>
        <p:nvSpPr>
          <p:cNvPr id="6" name="Rectangle 5">
            <a:extLst>
              <a:ext uri="{FF2B5EF4-FFF2-40B4-BE49-F238E27FC236}">
                <a16:creationId xmlns:a16="http://schemas.microsoft.com/office/drawing/2014/main" id="{C4384ACB-E97A-4D33-BB4F-BD3AA224436C}"/>
              </a:ext>
            </a:extLst>
          </p:cNvPr>
          <p:cNvSpPr/>
          <p:nvPr/>
        </p:nvSpPr>
        <p:spPr>
          <a:xfrm>
            <a:off x="4206736" y="1396842"/>
            <a:ext cx="4308614" cy="1785104"/>
          </a:xfrm>
          <a:prstGeom prst="rect">
            <a:avLst/>
          </a:prstGeom>
          <a:solidFill>
            <a:srgbClr val="FFFF00"/>
          </a:solidFill>
        </p:spPr>
        <p:txBody>
          <a:bodyPr wrap="square">
            <a:spAutoFit/>
          </a:bodyPr>
          <a:lstStyle/>
          <a:p>
            <a:pPr algn="ctr"/>
            <a:r>
              <a:rPr lang="en-GB" dirty="0"/>
              <a:t>The 1960s Clock Tower outside the Emiri Diwan palace in central Doha, Qatar. The old tower, dating from the early days of Qatari independence, was one of the city's first landmarks.</a:t>
            </a:r>
          </a:p>
          <a:p>
            <a:pPr algn="ctr">
              <a:spcAft>
                <a:spcPts val="0"/>
              </a:spcAft>
            </a:pPr>
            <a:endParaRPr lang="en-GB" sz="2000" dirty="0">
              <a:latin typeface="Cambria" panose="02040503050406030204" pitchFamily="18" charset="0"/>
              <a:ea typeface="Times New Roman" panose="02020603050405020304" pitchFamily="18" charset="0"/>
              <a:cs typeface="Arial" panose="020B0604020202020204" pitchFamily="34" charset="0"/>
            </a:endParaRPr>
          </a:p>
        </p:txBody>
      </p:sp>
      <p:pic>
        <p:nvPicPr>
          <p:cNvPr id="7" name="Picture 6" descr="The Clock Tower, Doha, Qatar | Seeing this photo brings back… | Flickr">
            <a:extLst>
              <a:ext uri="{FF2B5EF4-FFF2-40B4-BE49-F238E27FC236}">
                <a16:creationId xmlns:a16="http://schemas.microsoft.com/office/drawing/2014/main" id="{339685E2-9D8F-4BB3-9738-B246E0A80A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2514" y="1550192"/>
            <a:ext cx="2870836" cy="4279107"/>
          </a:xfrm>
          <a:prstGeom prst="rect">
            <a:avLst/>
          </a:prstGeom>
          <a:noFill/>
          <a:ln>
            <a:noFill/>
          </a:ln>
        </p:spPr>
      </p:pic>
      <p:sp>
        <p:nvSpPr>
          <p:cNvPr id="8" name="Rectangle 7">
            <a:extLst>
              <a:ext uri="{FF2B5EF4-FFF2-40B4-BE49-F238E27FC236}">
                <a16:creationId xmlns:a16="http://schemas.microsoft.com/office/drawing/2014/main" id="{6AEC6C34-C549-4866-88AE-6AD1EE6F076C}"/>
              </a:ext>
            </a:extLst>
          </p:cNvPr>
          <p:cNvSpPr/>
          <p:nvPr/>
        </p:nvSpPr>
        <p:spPr>
          <a:xfrm>
            <a:off x="4512364" y="3429000"/>
            <a:ext cx="3697357" cy="2616101"/>
          </a:xfrm>
          <a:prstGeom prst="rect">
            <a:avLst/>
          </a:prstGeom>
          <a:solidFill>
            <a:srgbClr val="FFFF00"/>
          </a:solidFill>
        </p:spPr>
        <p:txBody>
          <a:bodyPr wrap="square">
            <a:spAutoFit/>
          </a:bodyPr>
          <a:lstStyle/>
          <a:p>
            <a:r>
              <a:rPr lang="en-GB" dirty="0"/>
              <a:t>Question: </a:t>
            </a:r>
            <a:r>
              <a:rPr lang="en-GB" dirty="0" err="1"/>
              <a:t>Aizah</a:t>
            </a:r>
            <a:r>
              <a:rPr lang="en-GB" dirty="0"/>
              <a:t> did errands from 12:00 o’clock to 3 o’clock. How did the clock hands of the Clock Tower move?</a:t>
            </a:r>
          </a:p>
          <a:p>
            <a:r>
              <a:rPr lang="en-GB" dirty="0"/>
              <a:t> </a:t>
            </a:r>
          </a:p>
          <a:p>
            <a:r>
              <a:rPr lang="en-GB" dirty="0"/>
              <a:t>Answer: They moved clockwise from 12 to 3. They made a quarter turn.</a:t>
            </a:r>
          </a:p>
          <a:p>
            <a:pPr algn="ctr"/>
            <a:r>
              <a:rPr lang="en-GB" dirty="0"/>
              <a:t>.</a:t>
            </a:r>
          </a:p>
          <a:p>
            <a:pPr algn="ctr">
              <a:spcAft>
                <a:spcPts val="0"/>
              </a:spcAft>
            </a:pPr>
            <a:endParaRPr lang="en-GB" sz="2000" dirty="0">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064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786875-7EEA-4E3F-A3C6-F630A5C60258}"/>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2AA5BE99-7B04-4591-B43C-333DFC87F11E}"/>
              </a:ext>
            </a:extLst>
          </p:cNvPr>
          <p:cNvSpPr>
            <a:spLocks noGrp="1"/>
          </p:cNvSpPr>
          <p:nvPr>
            <p:ph type="sldNum" sz="quarter" idx="12"/>
          </p:nvPr>
        </p:nvSpPr>
        <p:spPr/>
        <p:txBody>
          <a:bodyPr/>
          <a:lstStyle/>
          <a:p>
            <a:fld id="{BA0EE811-478C-4958-8104-2A70B5A19611}" type="slidenum">
              <a:rPr lang="en-GB" smtClean="0"/>
              <a:t>12</a:t>
            </a:fld>
            <a:endParaRPr lang="en-GB" dirty="0"/>
          </a:p>
        </p:txBody>
      </p:sp>
      <p:sp>
        <p:nvSpPr>
          <p:cNvPr id="4" name="TextBox 3">
            <a:extLst>
              <a:ext uri="{FF2B5EF4-FFF2-40B4-BE49-F238E27FC236}">
                <a16:creationId xmlns:a16="http://schemas.microsoft.com/office/drawing/2014/main" id="{F07C66CA-34FD-474E-8FFC-C84FBDC0550A}"/>
              </a:ext>
            </a:extLst>
          </p:cNvPr>
          <p:cNvSpPr txBox="1"/>
          <p:nvPr/>
        </p:nvSpPr>
        <p:spPr>
          <a:xfrm>
            <a:off x="2807598" y="136524"/>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5" name="TextBox 4">
            <a:extLst>
              <a:ext uri="{FF2B5EF4-FFF2-40B4-BE49-F238E27FC236}">
                <a16:creationId xmlns:a16="http://schemas.microsoft.com/office/drawing/2014/main" id="{206CA906-037D-4CA5-8579-B68A8FD320EE}"/>
              </a:ext>
            </a:extLst>
          </p:cNvPr>
          <p:cNvSpPr txBox="1"/>
          <p:nvPr/>
        </p:nvSpPr>
        <p:spPr>
          <a:xfrm>
            <a:off x="375636" y="1076882"/>
            <a:ext cx="2228148" cy="4801314"/>
          </a:xfrm>
          <a:prstGeom prst="rect">
            <a:avLst/>
          </a:prstGeom>
          <a:solidFill>
            <a:srgbClr val="FFFF00"/>
          </a:solidFill>
        </p:spPr>
        <p:txBody>
          <a:bodyPr wrap="square" rtlCol="0">
            <a:spAutoFit/>
          </a:bodyPr>
          <a:lstStyle/>
          <a:p>
            <a:r>
              <a:rPr lang="en-GB" dirty="0"/>
              <a:t>·  Count how many </a:t>
            </a:r>
            <a:r>
              <a:rPr lang="en-GB" b="1" dirty="0"/>
              <a:t>¼ turns</a:t>
            </a:r>
            <a:r>
              <a:rPr lang="en-GB" dirty="0"/>
              <a:t> (clockwise and anticlockwise) are needed to move through the maze.</a:t>
            </a:r>
          </a:p>
          <a:p>
            <a:r>
              <a:rPr lang="en-GB" dirty="0"/>
              <a:t>·  Use "right angle" and "¼ turn" to describe the turns.</a:t>
            </a:r>
          </a:p>
          <a:p>
            <a:r>
              <a:rPr lang="en-GB" dirty="0"/>
              <a:t>·  Make a new route through the maze and count the turns again.</a:t>
            </a:r>
          </a:p>
          <a:p>
            <a:r>
              <a:rPr lang="en-GB" dirty="0"/>
              <a:t>·  If you have time, write directions to help the robot get home.</a:t>
            </a:r>
          </a:p>
          <a:p>
            <a:endParaRPr lang="en-GB" dirty="0"/>
          </a:p>
        </p:txBody>
      </p:sp>
      <p:pic>
        <p:nvPicPr>
          <p:cNvPr id="7" name="Picture 6">
            <a:extLst>
              <a:ext uri="{FF2B5EF4-FFF2-40B4-BE49-F238E27FC236}">
                <a16:creationId xmlns:a16="http://schemas.microsoft.com/office/drawing/2014/main" id="{07DC7CA4-04D0-46A3-8721-3BA80F9797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29076" y="5312095"/>
            <a:ext cx="1120140" cy="1144905"/>
          </a:xfrm>
          <a:prstGeom prst="rect">
            <a:avLst/>
          </a:prstGeom>
        </p:spPr>
      </p:pic>
      <p:sp>
        <p:nvSpPr>
          <p:cNvPr id="8" name="TextBox 7">
            <a:extLst>
              <a:ext uri="{FF2B5EF4-FFF2-40B4-BE49-F238E27FC236}">
                <a16:creationId xmlns:a16="http://schemas.microsoft.com/office/drawing/2014/main" id="{4E127CF4-0D85-456F-B561-22430349A392}"/>
              </a:ext>
            </a:extLst>
          </p:cNvPr>
          <p:cNvSpPr txBox="1"/>
          <p:nvPr/>
        </p:nvSpPr>
        <p:spPr>
          <a:xfrm>
            <a:off x="2826157" y="1076882"/>
            <a:ext cx="2438399" cy="4524315"/>
          </a:xfrm>
          <a:prstGeom prst="rect">
            <a:avLst/>
          </a:prstGeom>
          <a:solidFill>
            <a:srgbClr val="FFFF00"/>
          </a:solidFill>
        </p:spPr>
        <p:txBody>
          <a:bodyPr wrap="square" rtlCol="0">
            <a:spAutoFit/>
          </a:bodyPr>
          <a:lstStyle/>
          <a:p>
            <a:r>
              <a:rPr lang="en-GB" dirty="0"/>
              <a:t>·  Walk through the big block maze and say how many </a:t>
            </a:r>
            <a:r>
              <a:rPr lang="en-GB" b="1" dirty="0"/>
              <a:t>quarter turns</a:t>
            </a:r>
            <a:r>
              <a:rPr lang="en-GB" dirty="0"/>
              <a:t> (or </a:t>
            </a:r>
            <a:r>
              <a:rPr lang="en-GB" b="1" dirty="0"/>
              <a:t>right-angle turns</a:t>
            </a:r>
            <a:r>
              <a:rPr lang="en-GB" dirty="0"/>
              <a:t>) you make and in which direction.</a:t>
            </a:r>
          </a:p>
          <a:p>
            <a:r>
              <a:rPr lang="en-GB" dirty="0"/>
              <a:t>·  Take turns helping each other move through the maze.</a:t>
            </a:r>
          </a:p>
          <a:p>
            <a:r>
              <a:rPr lang="en-GB" dirty="0"/>
              <a:t>·  Use Lego™ to build your own maze with a partner.</a:t>
            </a:r>
          </a:p>
          <a:p>
            <a:r>
              <a:rPr lang="en-GB" dirty="0"/>
              <a:t>·  Move a Lego™ person through your maze and count the quarter turns as they go.</a:t>
            </a:r>
          </a:p>
        </p:txBody>
      </p:sp>
      <p:sp>
        <p:nvSpPr>
          <p:cNvPr id="9" name="TextBox 8">
            <a:extLst>
              <a:ext uri="{FF2B5EF4-FFF2-40B4-BE49-F238E27FC236}">
                <a16:creationId xmlns:a16="http://schemas.microsoft.com/office/drawing/2014/main" id="{65F0D1A6-E65E-4BED-B61C-1EE047A1FCBB}"/>
              </a:ext>
            </a:extLst>
          </p:cNvPr>
          <p:cNvSpPr txBox="1"/>
          <p:nvPr/>
        </p:nvSpPr>
        <p:spPr>
          <a:xfrm>
            <a:off x="5526312" y="1028343"/>
            <a:ext cx="2834639" cy="4801314"/>
          </a:xfrm>
          <a:prstGeom prst="rect">
            <a:avLst/>
          </a:prstGeom>
          <a:solidFill>
            <a:srgbClr val="FFFF00"/>
          </a:solidFill>
        </p:spPr>
        <p:txBody>
          <a:bodyPr wrap="square" rtlCol="0">
            <a:spAutoFit/>
          </a:bodyPr>
          <a:lstStyle/>
          <a:p>
            <a:r>
              <a:rPr lang="en-GB" dirty="0"/>
              <a:t>Walk through the big block maze and say how many </a:t>
            </a:r>
            <a:r>
              <a:rPr lang="en-GB" b="1" dirty="0"/>
              <a:t>quarter turns</a:t>
            </a:r>
            <a:r>
              <a:rPr lang="en-GB" dirty="0"/>
              <a:t> (or </a:t>
            </a:r>
            <a:r>
              <a:rPr lang="en-GB" b="1" dirty="0"/>
              <a:t>right-angle turns</a:t>
            </a:r>
            <a:r>
              <a:rPr lang="en-GB" dirty="0"/>
              <a:t>) you make and in which direction.</a:t>
            </a:r>
          </a:p>
          <a:p>
            <a:r>
              <a:rPr lang="en-GB" dirty="0"/>
              <a:t>·  Take turns helping each other move through the maze.</a:t>
            </a:r>
          </a:p>
          <a:p>
            <a:r>
              <a:rPr lang="en-GB" dirty="0"/>
              <a:t>·  Use Lego™ to build your own maze with a partner.</a:t>
            </a:r>
          </a:p>
          <a:p>
            <a:r>
              <a:rPr lang="en-GB" dirty="0"/>
              <a:t>·  Move a Lego™ person through your maze and count the quarter turns as they go.</a:t>
            </a:r>
          </a:p>
          <a:p>
            <a:pPr lvl="0"/>
            <a:r>
              <a:rPr lang="en-GB" dirty="0"/>
              <a:t>Record how many turns are clockwise and how many are anticlockwise.</a:t>
            </a:r>
          </a:p>
        </p:txBody>
      </p:sp>
      <p:pic>
        <p:nvPicPr>
          <p:cNvPr id="10" name="Picture 9">
            <a:extLst>
              <a:ext uri="{FF2B5EF4-FFF2-40B4-BE49-F238E27FC236}">
                <a16:creationId xmlns:a16="http://schemas.microsoft.com/office/drawing/2014/main" id="{9703758A-6F60-4299-9931-72B4E9B84CB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28292" y="5339014"/>
            <a:ext cx="1179195" cy="1184275"/>
          </a:xfrm>
          <a:prstGeom prst="rect">
            <a:avLst/>
          </a:prstGeom>
        </p:spPr>
      </p:pic>
      <p:pic>
        <p:nvPicPr>
          <p:cNvPr id="11" name="Picture 10">
            <a:extLst>
              <a:ext uri="{FF2B5EF4-FFF2-40B4-BE49-F238E27FC236}">
                <a16:creationId xmlns:a16="http://schemas.microsoft.com/office/drawing/2014/main" id="{75F23694-172E-4813-B00B-AA06F35D483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17185" y="5524679"/>
            <a:ext cx="1156970" cy="1136650"/>
          </a:xfrm>
          <a:prstGeom prst="rect">
            <a:avLst/>
          </a:prstGeom>
        </p:spPr>
      </p:pic>
    </p:spTree>
    <p:extLst>
      <p:ext uri="{BB962C8B-B14F-4D97-AF65-F5344CB8AC3E}">
        <p14:creationId xmlns:p14="http://schemas.microsoft.com/office/powerpoint/2010/main" val="24171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4D81F28A-6D33-4285-8709-9A04252EA465}"/>
              </a:ext>
            </a:extLst>
          </p:cNvPr>
          <p:cNvPicPr>
            <a:picLocks noChangeAspect="1"/>
          </p:cNvPicPr>
          <p:nvPr/>
        </p:nvPicPr>
        <p:blipFill rotWithShape="1">
          <a:blip r:embed="rId3">
            <a:extLst>
              <a:ext uri="{28A0092B-C50C-407E-A947-70E740481C1C}">
                <a14:useLocalDpi xmlns:a14="http://schemas.microsoft.com/office/drawing/2010/main" val="0"/>
              </a:ext>
            </a:extLst>
          </a:blip>
          <a:srcRect l="8775" t="8282" r="12600" b="28138"/>
          <a:stretch/>
        </p:blipFill>
        <p:spPr>
          <a:xfrm>
            <a:off x="94024" y="280917"/>
            <a:ext cx="8589855" cy="491186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4B49493-0AAF-451A-AF4A-DBD63BD35ACD}"/>
              </a:ext>
            </a:extLst>
          </p:cNvPr>
          <p:cNvPicPr>
            <a:picLocks noChangeAspect="1"/>
          </p:cNvPicPr>
          <p:nvPr/>
        </p:nvPicPr>
        <p:blipFill rotWithShape="1">
          <a:blip r:embed="rId3">
            <a:extLst>
              <a:ext uri="{28A0092B-C50C-407E-A947-70E740481C1C}">
                <a14:useLocalDpi xmlns:a14="http://schemas.microsoft.com/office/drawing/2010/main" val="0"/>
              </a:ext>
            </a:extLst>
          </a:blip>
          <a:srcRect l="8041" t="74235" r="8776" b="14221"/>
          <a:stretch/>
        </p:blipFill>
        <p:spPr>
          <a:xfrm>
            <a:off x="140951" y="5122197"/>
            <a:ext cx="8786957" cy="862314"/>
          </a:xfrm>
          <a:prstGeom prst="rect">
            <a:avLst/>
          </a:prstGeom>
          <a:ln>
            <a:solidFill>
              <a:srgbClr val="FFC000"/>
            </a:solidFill>
          </a:ln>
        </p:spPr>
      </p:pic>
      <p:grpSp>
        <p:nvGrpSpPr>
          <p:cNvPr id="11" name="Group 10"/>
          <p:cNvGrpSpPr/>
          <p:nvPr/>
        </p:nvGrpSpPr>
        <p:grpSpPr>
          <a:xfrm>
            <a:off x="6032754" y="5191946"/>
            <a:ext cx="1568969" cy="1059925"/>
            <a:chOff x="1834709" y="4015907"/>
            <a:chExt cx="1606379" cy="950109"/>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Challenge</a:t>
              </a:r>
              <a:endParaRPr lang="en-GB" sz="2000" b="1" dirty="0">
                <a:solidFill>
                  <a:schemeClr val="tx1"/>
                </a:solidFill>
              </a:endParaRPr>
            </a:p>
          </p:txBody>
        </p:sp>
        <p:pic>
          <p:nvPicPr>
            <p:cNvPr id="1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4755">
              <a:off x="2094300" y="4360535"/>
              <a:ext cx="388517" cy="60548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44973B5F-7A6A-4A61-B437-4D5A573EC9DA}"/>
              </a:ext>
            </a:extLst>
          </p:cNvPr>
          <p:cNvSpPr txBox="1"/>
          <p:nvPr/>
        </p:nvSpPr>
        <p:spPr>
          <a:xfrm>
            <a:off x="6032754" y="557044"/>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37840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AB8105-6A71-4C45-B30A-B70697D5C8B2}"/>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671F782D-37AE-48BA-8E07-02C1CA3AA188}"/>
              </a:ext>
            </a:extLst>
          </p:cNvPr>
          <p:cNvSpPr>
            <a:spLocks noGrp="1"/>
          </p:cNvSpPr>
          <p:nvPr>
            <p:ph type="sldNum" sz="quarter" idx="12"/>
          </p:nvPr>
        </p:nvSpPr>
        <p:spPr/>
        <p:txBody>
          <a:bodyPr/>
          <a:lstStyle/>
          <a:p>
            <a:fld id="{BA0EE811-478C-4958-8104-2A70B5A19611}" type="slidenum">
              <a:rPr lang="en-GB" smtClean="0"/>
              <a:t>14</a:t>
            </a:fld>
            <a:endParaRPr lang="en-GB" dirty="0"/>
          </a:p>
        </p:txBody>
      </p:sp>
      <p:sp>
        <p:nvSpPr>
          <p:cNvPr id="4" name="Subtitle 1">
            <a:extLst>
              <a:ext uri="{FF2B5EF4-FFF2-40B4-BE49-F238E27FC236}">
                <a16:creationId xmlns:a16="http://schemas.microsoft.com/office/drawing/2014/main" id="{5C5B2C0E-4E1E-4C9F-819C-5BEF35F777D5}"/>
              </a:ext>
            </a:extLst>
          </p:cNvPr>
          <p:cNvSpPr txBox="1">
            <a:spLocks/>
          </p:cNvSpPr>
          <p:nvPr/>
        </p:nvSpPr>
        <p:spPr>
          <a:xfrm>
            <a:off x="3698321" y="125499"/>
            <a:ext cx="1951463" cy="365125"/>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Plenary </a:t>
            </a:r>
            <a:endParaRPr lang="en-US" b="1" dirty="0"/>
          </a:p>
        </p:txBody>
      </p:sp>
      <p:sp>
        <p:nvSpPr>
          <p:cNvPr id="5" name="Rectangle 4">
            <a:extLst>
              <a:ext uri="{FF2B5EF4-FFF2-40B4-BE49-F238E27FC236}">
                <a16:creationId xmlns:a16="http://schemas.microsoft.com/office/drawing/2014/main" id="{0B38A7FF-0486-4427-8AAF-4539EC1B6CA9}"/>
              </a:ext>
            </a:extLst>
          </p:cNvPr>
          <p:cNvSpPr/>
          <p:nvPr/>
        </p:nvSpPr>
        <p:spPr>
          <a:xfrm>
            <a:off x="491491" y="780584"/>
            <a:ext cx="7715808" cy="400110"/>
          </a:xfrm>
          <a:prstGeom prst="rect">
            <a:avLst/>
          </a:prstGeom>
          <a:solidFill>
            <a:srgbClr val="FFFF00"/>
          </a:solidFill>
        </p:spPr>
        <p:txBody>
          <a:bodyPr wrap="square">
            <a:spAutoFit/>
          </a:bodyPr>
          <a:lstStyle/>
          <a:p>
            <a:pPr>
              <a:spcAft>
                <a:spcPts val="0"/>
              </a:spcAft>
            </a:pPr>
            <a:r>
              <a:rPr lang="en-GB" sz="2000" dirty="0"/>
              <a:t>Solve</a:t>
            </a:r>
            <a:r>
              <a:rPr lang="en-GB" dirty="0"/>
              <a:t> Workbook Exercise 15.1 nos. 2-3 on page 225</a:t>
            </a: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A46F50DF-88E8-4CE5-9BE9-26F41FA17AD9}"/>
              </a:ext>
            </a:extLst>
          </p:cNvPr>
          <p:cNvPicPr>
            <a:picLocks noChangeAspect="1"/>
          </p:cNvPicPr>
          <p:nvPr/>
        </p:nvPicPr>
        <p:blipFill>
          <a:blip r:embed="rId2"/>
          <a:stretch>
            <a:fillRect/>
          </a:stretch>
        </p:blipFill>
        <p:spPr>
          <a:xfrm>
            <a:off x="1107073" y="1357801"/>
            <a:ext cx="6929854" cy="5181112"/>
          </a:xfrm>
          <a:prstGeom prst="rect">
            <a:avLst/>
          </a:prstGeom>
        </p:spPr>
      </p:pic>
    </p:spTree>
    <p:extLst>
      <p:ext uri="{BB962C8B-B14F-4D97-AF65-F5344CB8AC3E}">
        <p14:creationId xmlns:p14="http://schemas.microsoft.com/office/powerpoint/2010/main" val="37424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6" name="Subtitle 1">
            <a:extLst>
              <a:ext uri="{FF2B5EF4-FFF2-40B4-BE49-F238E27FC236}">
                <a16:creationId xmlns:a16="http://schemas.microsoft.com/office/drawing/2014/main" id="{9774D088-98D3-482C-8479-306FA894F75C}"/>
              </a:ext>
            </a:extLst>
          </p:cNvPr>
          <p:cNvSpPr>
            <a:spLocks noGrp="1"/>
          </p:cNvSpPr>
          <p:nvPr>
            <p:ph type="subTitle" idx="1"/>
          </p:nvPr>
        </p:nvSpPr>
        <p:spPr>
          <a:xfrm>
            <a:off x="3698321" y="125499"/>
            <a:ext cx="1951463" cy="365125"/>
          </a:xfrm>
          <a:solidFill>
            <a:srgbClr val="92D050"/>
          </a:solidFill>
        </p:spPr>
        <p:txBody>
          <a:bodyPr/>
          <a:lstStyle/>
          <a:p>
            <a:r>
              <a:rPr lang="en-US" b="1" dirty="0"/>
              <a:t>Homework</a:t>
            </a:r>
          </a:p>
        </p:txBody>
      </p:sp>
      <p:sp>
        <p:nvSpPr>
          <p:cNvPr id="8" name="Rectangle 7">
            <a:extLst>
              <a:ext uri="{FF2B5EF4-FFF2-40B4-BE49-F238E27FC236}">
                <a16:creationId xmlns:a16="http://schemas.microsoft.com/office/drawing/2014/main" id="{93B1CC24-9F84-43F9-80CE-33803DF54B82}"/>
              </a:ext>
            </a:extLst>
          </p:cNvPr>
          <p:cNvSpPr/>
          <p:nvPr/>
        </p:nvSpPr>
        <p:spPr>
          <a:xfrm>
            <a:off x="502920" y="519417"/>
            <a:ext cx="8275320" cy="646331"/>
          </a:xfrm>
          <a:prstGeom prst="rect">
            <a:avLst/>
          </a:prstGeom>
          <a:solidFill>
            <a:srgbClr val="FFFF00"/>
          </a:solidFill>
        </p:spPr>
        <p:txBody>
          <a:bodyPr wrap="square">
            <a:spAutoFit/>
          </a:bodyPr>
          <a:lstStyle/>
          <a:p>
            <a:r>
              <a:rPr lang="en-GB" dirty="0"/>
              <a:t>Play </a:t>
            </a:r>
            <a:r>
              <a:rPr lang="en-GB" u="sng" dirty="0">
                <a:hlinkClick r:id="rId3">
                  <a:extLst>
                    <a:ext uri="{A12FA001-AC4F-418D-AE19-62706E023703}">
                      <ahyp:hlinkClr xmlns:ahyp="http://schemas.microsoft.com/office/drawing/2018/hyperlinkcolor" val="tx"/>
                    </a:ext>
                  </a:extLst>
                </a:hlinkClick>
              </a:rPr>
              <a:t>https://wordwall.net/resource/35885705/clockwise-anticlockwise-turns</a:t>
            </a:r>
            <a:endParaRPr lang="en-GB" dirty="0"/>
          </a:p>
          <a:p>
            <a:pPr>
              <a:spcAft>
                <a:spcPts val="0"/>
              </a:spcAft>
            </a:pP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91D1C364-7AEC-49D9-919B-4CEC56270F57}"/>
              </a:ext>
            </a:extLst>
          </p:cNvPr>
          <p:cNvPicPr>
            <a:picLocks noChangeAspect="1"/>
          </p:cNvPicPr>
          <p:nvPr/>
        </p:nvPicPr>
        <p:blipFill>
          <a:blip r:embed="rId4"/>
          <a:stretch>
            <a:fillRect/>
          </a:stretch>
        </p:blipFill>
        <p:spPr>
          <a:xfrm>
            <a:off x="1142182" y="1421192"/>
            <a:ext cx="7063740" cy="4015616"/>
          </a:xfrm>
          <a:prstGeom prst="rect">
            <a:avLst/>
          </a:prstGeom>
        </p:spPr>
      </p:pic>
    </p:spTree>
    <p:extLst>
      <p:ext uri="{BB962C8B-B14F-4D97-AF65-F5344CB8AC3E}">
        <p14:creationId xmlns:p14="http://schemas.microsoft.com/office/powerpoint/2010/main" val="180381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1885131"/>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Left and right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Follow directions (pre-requisite skills)</a:t>
            </a:r>
          </a:p>
        </p:txBody>
      </p:sp>
      <p:sp>
        <p:nvSpPr>
          <p:cNvPr id="6" name="TextBox 5">
            <a:extLst>
              <a:ext uri="{FF2B5EF4-FFF2-40B4-BE49-F238E27FC236}">
                <a16:creationId xmlns:a16="http://schemas.microsoft.com/office/drawing/2014/main" id="{02471A61-473B-4A67-BE48-11155415732F}"/>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27548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Left and right</a:t>
            </a:r>
          </a:p>
        </p:txBody>
      </p:sp>
      <p:pic>
        <p:nvPicPr>
          <p:cNvPr id="3074" name="Picture 2" descr="N:\Documents\Website\Wagtail Website\User Manuel for HT\Alarm-clock---wake-up-your-maths-brain-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25BE8B-CE35-4165-A452-211196AD7775}"/>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145029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Follow directions</a:t>
            </a:r>
          </a:p>
        </p:txBody>
      </p:sp>
      <p:pic>
        <p:nvPicPr>
          <p:cNvPr id="3074" name="Picture 2" descr="N:\Documents\Website\Wagtail Website\User Manuel for HT\Alarm-clock---wake-up-your-maths-brain-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420" y="1084332"/>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25BE8B-CE35-4165-A452-211196AD7775}"/>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151365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44911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Recognise clockwise and anticlockwise turns and right angles as quarter turns.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t>Shape and Data</a:t>
            </a:r>
            <a:endParaRPr lang="en-GB" sz="2800" b="1" dirty="0">
              <a:solidFill>
                <a:srgbClr val="253746"/>
              </a:solidFill>
            </a:endParaRPr>
          </a:p>
          <a:p>
            <a:pPr algn="ctr"/>
            <a:r>
              <a:rPr lang="en-GB" sz="2400" b="1" dirty="0">
                <a:solidFill>
                  <a:srgbClr val="253746"/>
                </a:solidFill>
              </a:rPr>
              <a:t>Understand left, right, clockwise and anti-clockwise as turns</a:t>
            </a:r>
          </a:p>
        </p:txBody>
      </p:sp>
    </p:spTree>
    <p:extLst>
      <p:ext uri="{BB962C8B-B14F-4D97-AF65-F5344CB8AC3E}">
        <p14:creationId xmlns:p14="http://schemas.microsoft.com/office/powerpoint/2010/main" val="87805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Recognise clockwise and anticlockwise turns and right angles as quarter turns.</a:t>
            </a:r>
          </a:p>
        </p:txBody>
      </p:sp>
      <p:sp>
        <p:nvSpPr>
          <p:cNvPr id="16" name="Speech Bubble: Rectangle with Corners Rounded 10">
            <a:extLst>
              <a:ext uri="{FF2B5EF4-FFF2-40B4-BE49-F238E27FC236}">
                <a16:creationId xmlns:a16="http://schemas.microsoft.com/office/drawing/2014/main" id="{89582055-5601-46BC-A613-BBEEAD6BF36A}"/>
              </a:ext>
            </a:extLst>
          </p:cNvPr>
          <p:cNvSpPr/>
          <p:nvPr/>
        </p:nvSpPr>
        <p:spPr>
          <a:xfrm flipH="1">
            <a:off x="5016736" y="1427145"/>
            <a:ext cx="3828368" cy="1297449"/>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 hand has moved </a:t>
            </a:r>
            <a:r>
              <a:rPr lang="en-GB" sz="2000" b="1" dirty="0">
                <a:solidFill>
                  <a:srgbClr val="FF0000"/>
                </a:solidFill>
                <a:latin typeface="Myriad Pro Light" panose="020B0603030403020204" pitchFamily="34" charset="0"/>
              </a:rPr>
              <a:t>clockwise </a:t>
            </a:r>
            <a:r>
              <a:rPr lang="en-GB" sz="2000" b="1" dirty="0">
                <a:solidFill>
                  <a:srgbClr val="253746"/>
                </a:solidFill>
                <a:latin typeface="Myriad Pro Light" panose="020B0603030403020204" pitchFamily="34" charset="0"/>
              </a:rPr>
              <a:t>from 12 to 3. </a:t>
            </a:r>
          </a:p>
        </p:txBody>
      </p:sp>
      <p:sp>
        <p:nvSpPr>
          <p:cNvPr id="17" name="Speech Bubble: Rectangle with Corners Rounded 10">
            <a:extLst>
              <a:ext uri="{FF2B5EF4-FFF2-40B4-BE49-F238E27FC236}">
                <a16:creationId xmlns:a16="http://schemas.microsoft.com/office/drawing/2014/main" id="{89582055-5601-46BC-A613-BBEEAD6BF36A}"/>
              </a:ext>
            </a:extLst>
          </p:cNvPr>
          <p:cNvSpPr/>
          <p:nvPr/>
        </p:nvSpPr>
        <p:spPr>
          <a:xfrm flipH="1">
            <a:off x="4905408" y="3965850"/>
            <a:ext cx="3828368" cy="1573674"/>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It has made a </a:t>
            </a:r>
            <a:r>
              <a:rPr lang="en-GB" sz="2000" b="1" dirty="0">
                <a:solidFill>
                  <a:srgbClr val="FF0000"/>
                </a:solidFill>
                <a:latin typeface="Myriad Pro Light" panose="020B0603030403020204" pitchFamily="34" charset="0"/>
              </a:rPr>
              <a:t>quarter turn. </a:t>
            </a:r>
            <a:r>
              <a:rPr lang="en-GB" sz="2000" b="1" dirty="0">
                <a:solidFill>
                  <a:srgbClr val="253746"/>
                </a:solidFill>
                <a:latin typeface="Myriad Pro Light" panose="020B0603030403020204" pitchFamily="34" charset="0"/>
              </a:rPr>
              <a:t>This is also called a </a:t>
            </a:r>
            <a:r>
              <a:rPr lang="en-GB" sz="2000" b="1" dirty="0">
                <a:solidFill>
                  <a:srgbClr val="FF0000"/>
                </a:solidFill>
                <a:latin typeface="Myriad Pro Light" panose="020B0603030403020204" pitchFamily="34" charset="0"/>
              </a:rPr>
              <a:t>right angle turn.</a:t>
            </a:r>
          </a:p>
        </p:txBody>
      </p:sp>
      <p:grpSp>
        <p:nvGrpSpPr>
          <p:cNvPr id="21" name="Group 20">
            <a:extLst>
              <a:ext uri="{FF2B5EF4-FFF2-40B4-BE49-F238E27FC236}">
                <a16:creationId xmlns:a16="http://schemas.microsoft.com/office/drawing/2014/main" id="{7BB30A5C-334A-4DE7-8017-2D88CC0A727C}"/>
              </a:ext>
            </a:extLst>
          </p:cNvPr>
          <p:cNvGrpSpPr/>
          <p:nvPr/>
        </p:nvGrpSpPr>
        <p:grpSpPr>
          <a:xfrm>
            <a:off x="4933050" y="2323545"/>
            <a:ext cx="3912054" cy="1935130"/>
            <a:chOff x="4494309" y="3553771"/>
            <a:chExt cx="3912054" cy="1935130"/>
          </a:xfrm>
        </p:grpSpPr>
        <p:sp>
          <p:nvSpPr>
            <p:cNvPr id="22" name="Speech Bubble: Rectangle with Corners Rounded 14">
              <a:extLst>
                <a:ext uri="{FF2B5EF4-FFF2-40B4-BE49-F238E27FC236}">
                  <a16:creationId xmlns:a16="http://schemas.microsoft.com/office/drawing/2014/main" id="{C5C595CE-B7F4-4D5E-A864-1E044BBD6CB2}"/>
                </a:ext>
              </a:extLst>
            </p:cNvPr>
            <p:cNvSpPr/>
            <p:nvPr/>
          </p:nvSpPr>
          <p:spPr>
            <a:xfrm>
              <a:off x="4494309" y="3553771"/>
              <a:ext cx="3912054" cy="1935130"/>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far has it  turned?  Did it turn anticlockwise or clockwise? </a:t>
              </a:r>
            </a:p>
          </p:txBody>
        </p:sp>
        <p:pic>
          <p:nvPicPr>
            <p:cNvPr id="23" name="Picture 22">
              <a:extLst>
                <a:ext uri="{FF2B5EF4-FFF2-40B4-BE49-F238E27FC236}">
                  <a16:creationId xmlns:a16="http://schemas.microsoft.com/office/drawing/2014/main" id="{E6B10444-E519-49CD-A529-0F22C67FF3BC}"/>
                </a:ext>
              </a:extLst>
            </p:cNvPr>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7568429" y="3987645"/>
              <a:ext cx="391606" cy="849534"/>
            </a:xfrm>
            <a:prstGeom prst="rect">
              <a:avLst/>
            </a:prstGeom>
          </p:spPr>
        </p:pic>
      </p:grpSp>
      <p:grpSp>
        <p:nvGrpSpPr>
          <p:cNvPr id="57" name="Group 56">
            <a:extLst>
              <a:ext uri="{FF2B5EF4-FFF2-40B4-BE49-F238E27FC236}">
                <a16:creationId xmlns:a16="http://schemas.microsoft.com/office/drawing/2014/main" id="{0CBEEE61-AA90-452C-BAAD-F2C62D54224C}"/>
              </a:ext>
            </a:extLst>
          </p:cNvPr>
          <p:cNvGrpSpPr/>
          <p:nvPr/>
        </p:nvGrpSpPr>
        <p:grpSpPr>
          <a:xfrm>
            <a:off x="4067814" y="602355"/>
            <a:ext cx="4612989" cy="480092"/>
            <a:chOff x="4067814" y="602355"/>
            <a:chExt cx="4612989" cy="480092"/>
          </a:xfrm>
        </p:grpSpPr>
        <p:sp>
          <p:nvSpPr>
            <p:cNvPr id="55" name="TextBox 54">
              <a:extLst>
                <a:ext uri="{FF2B5EF4-FFF2-40B4-BE49-F238E27FC236}">
                  <a16:creationId xmlns:a16="http://schemas.microsoft.com/office/drawing/2014/main" id="{FB57FB7E-107B-4124-ABF8-E057BA2D377E}"/>
                </a:ext>
              </a:extLst>
            </p:cNvPr>
            <p:cNvSpPr txBox="1"/>
            <p:nvPr/>
          </p:nvSpPr>
          <p:spPr>
            <a:xfrm>
              <a:off x="4204824" y="602355"/>
              <a:ext cx="438149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rgbClr val="253746"/>
                  </a:solidFill>
                </a:rPr>
                <a:t>WATCH THE HAND CAREFULLY!</a:t>
              </a:r>
            </a:p>
          </p:txBody>
        </p:sp>
        <p:sp>
          <p:nvSpPr>
            <p:cNvPr id="56" name="TextBox 55">
              <a:extLst>
                <a:ext uri="{FF2B5EF4-FFF2-40B4-BE49-F238E27FC236}">
                  <a16:creationId xmlns:a16="http://schemas.microsoft.com/office/drawing/2014/main" id="{68883434-2538-4332-AAAA-80ECEEEBE5C9}"/>
                </a:ext>
              </a:extLst>
            </p:cNvPr>
            <p:cNvSpPr txBox="1"/>
            <p:nvPr/>
          </p:nvSpPr>
          <p:spPr>
            <a:xfrm>
              <a:off x="4067814" y="620782"/>
              <a:ext cx="461298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chemeClr val="accent5">
                      <a:lumMod val="75000"/>
                    </a:schemeClr>
                  </a:solidFill>
                </a:rPr>
                <a:t>WATCH THE HAND CAREFULLY!</a:t>
              </a:r>
            </a:p>
          </p:txBody>
        </p:sp>
      </p:grpSp>
      <p:pic>
        <p:nvPicPr>
          <p:cNvPr id="26" name="Picture 25">
            <a:extLst>
              <a:ext uri="{FF2B5EF4-FFF2-40B4-BE49-F238E27FC236}">
                <a16:creationId xmlns:a16="http://schemas.microsoft.com/office/drawing/2014/main" id="{F1739C96-EC63-485E-941A-7991E73C9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24" y="1100874"/>
            <a:ext cx="4381500" cy="4276725"/>
          </a:xfrm>
          <a:prstGeom prst="rect">
            <a:avLst/>
          </a:prstGeom>
          <a:effectLst>
            <a:outerShdw blurRad="50800" dist="38100" dir="6000000" algn="t" rotWithShape="0">
              <a:prstClr val="black">
                <a:alpha val="40000"/>
              </a:prstClr>
            </a:outerShdw>
          </a:effectLst>
        </p:spPr>
      </p:pic>
      <p:grpSp>
        <p:nvGrpSpPr>
          <p:cNvPr id="27" name="Group 26">
            <a:extLst>
              <a:ext uri="{FF2B5EF4-FFF2-40B4-BE49-F238E27FC236}">
                <a16:creationId xmlns:a16="http://schemas.microsoft.com/office/drawing/2014/main" id="{34349A72-264C-448D-96D0-EABC7E4CF6D2}"/>
              </a:ext>
            </a:extLst>
          </p:cNvPr>
          <p:cNvGrpSpPr/>
          <p:nvPr/>
        </p:nvGrpSpPr>
        <p:grpSpPr>
          <a:xfrm>
            <a:off x="2599476" y="1656036"/>
            <a:ext cx="106647" cy="3219451"/>
            <a:chOff x="2620875" y="1194819"/>
            <a:chExt cx="0" cy="3312000"/>
          </a:xfrm>
        </p:grpSpPr>
        <p:cxnSp>
          <p:nvCxnSpPr>
            <p:cNvPr id="28" name="Straight Arrow Connector 27">
              <a:extLst>
                <a:ext uri="{FF2B5EF4-FFF2-40B4-BE49-F238E27FC236}">
                  <a16:creationId xmlns:a16="http://schemas.microsoft.com/office/drawing/2014/main" id="{9256154D-C104-4B31-B0E2-016966BFE8FF}"/>
                </a:ext>
              </a:extLst>
            </p:cNvPr>
            <p:cNvCxnSpPr>
              <a:cxnSpLocks/>
            </p:cNvCxnSpPr>
            <p:nvPr/>
          </p:nvCxnSpPr>
          <p:spPr>
            <a:xfrm>
              <a:off x="2620875" y="2850819"/>
              <a:ext cx="0" cy="1656000"/>
            </a:xfrm>
            <a:prstGeom prst="straightConnector1">
              <a:avLst/>
            </a:prstGeom>
            <a:ln w="38100">
              <a:solidFill>
                <a:schemeClr val="bg1"/>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5BB06AC-CF41-4E39-B56C-E61C0325308C}"/>
                </a:ext>
              </a:extLst>
            </p:cNvPr>
            <p:cNvCxnSpPr>
              <a:cxnSpLocks/>
            </p:cNvCxnSpPr>
            <p:nvPr/>
          </p:nvCxnSpPr>
          <p:spPr>
            <a:xfrm>
              <a:off x="2620875" y="1194819"/>
              <a:ext cx="0" cy="1656000"/>
            </a:xfrm>
            <a:prstGeom prst="straightConnector1">
              <a:avLst/>
            </a:prstGeom>
            <a:ln w="38100">
              <a:solidFill>
                <a:schemeClr val="tx1"/>
              </a:solidFill>
              <a:headEnd type="stealth"/>
              <a:tailEnd type="none"/>
            </a:ln>
            <a:effectLst>
              <a:outerShdw blurRad="50800" dist="38100" dir="60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33AF64A6-2070-4EB2-A367-BF23FEA546B3}"/>
              </a:ext>
            </a:extLst>
          </p:cNvPr>
          <p:cNvSpPr/>
          <p:nvPr/>
        </p:nvSpPr>
        <p:spPr>
          <a:xfrm>
            <a:off x="2482666" y="3116370"/>
            <a:ext cx="223457" cy="2335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85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3000" fill="hold"/>
                                        <p:tgtEl>
                                          <p:spTgt spid="27"/>
                                        </p:tgtEl>
                                        <p:attrNameLst>
                                          <p:attrName>r</p:attrName>
                                        </p:attrNameLst>
                                      </p:cBhvr>
                                    </p:animRot>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Recognise clockwise and anticlockwise turns and right angles as quarter turns.</a:t>
            </a:r>
          </a:p>
        </p:txBody>
      </p:sp>
      <p:sp>
        <p:nvSpPr>
          <p:cNvPr id="16" name="Speech Bubble: Rectangle with Corners Rounded 10">
            <a:extLst>
              <a:ext uri="{FF2B5EF4-FFF2-40B4-BE49-F238E27FC236}">
                <a16:creationId xmlns:a16="http://schemas.microsoft.com/office/drawing/2014/main" id="{89582055-5601-46BC-A613-BBEEAD6BF36A}"/>
              </a:ext>
            </a:extLst>
          </p:cNvPr>
          <p:cNvSpPr/>
          <p:nvPr/>
        </p:nvSpPr>
        <p:spPr>
          <a:xfrm flipH="1">
            <a:off x="5016736" y="1427145"/>
            <a:ext cx="3828368" cy="1297449"/>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 hand has moved </a:t>
            </a:r>
            <a:r>
              <a:rPr lang="en-GB" sz="2000" b="1" dirty="0">
                <a:solidFill>
                  <a:srgbClr val="FF0000"/>
                </a:solidFill>
                <a:latin typeface="Myriad Pro Light" panose="020B0603030403020204" pitchFamily="34" charset="0"/>
              </a:rPr>
              <a:t>clockwise </a:t>
            </a:r>
            <a:r>
              <a:rPr lang="en-GB" sz="2000" b="1" dirty="0">
                <a:solidFill>
                  <a:srgbClr val="253746"/>
                </a:solidFill>
                <a:latin typeface="Myriad Pro Light" panose="020B0603030403020204" pitchFamily="34" charset="0"/>
              </a:rPr>
              <a:t>from 12 to 6. </a:t>
            </a:r>
          </a:p>
        </p:txBody>
      </p:sp>
      <p:sp>
        <p:nvSpPr>
          <p:cNvPr id="17" name="Speech Bubble: Rectangle with Corners Rounded 10">
            <a:extLst>
              <a:ext uri="{FF2B5EF4-FFF2-40B4-BE49-F238E27FC236}">
                <a16:creationId xmlns:a16="http://schemas.microsoft.com/office/drawing/2014/main" id="{89582055-5601-46BC-A613-BBEEAD6BF36A}"/>
              </a:ext>
            </a:extLst>
          </p:cNvPr>
          <p:cNvSpPr/>
          <p:nvPr/>
        </p:nvSpPr>
        <p:spPr>
          <a:xfrm flipH="1">
            <a:off x="4905408" y="3965850"/>
            <a:ext cx="3828368" cy="1573674"/>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It has made a </a:t>
            </a:r>
            <a:r>
              <a:rPr lang="en-GB" sz="2000" b="1" dirty="0">
                <a:solidFill>
                  <a:srgbClr val="FF0000"/>
                </a:solidFill>
                <a:latin typeface="Myriad Pro Light" panose="020B0603030403020204" pitchFamily="34" charset="0"/>
              </a:rPr>
              <a:t>half turn. </a:t>
            </a:r>
          </a:p>
        </p:txBody>
      </p:sp>
      <p:grpSp>
        <p:nvGrpSpPr>
          <p:cNvPr id="21" name="Group 20">
            <a:extLst>
              <a:ext uri="{FF2B5EF4-FFF2-40B4-BE49-F238E27FC236}">
                <a16:creationId xmlns:a16="http://schemas.microsoft.com/office/drawing/2014/main" id="{7BB30A5C-334A-4DE7-8017-2D88CC0A727C}"/>
              </a:ext>
            </a:extLst>
          </p:cNvPr>
          <p:cNvGrpSpPr/>
          <p:nvPr/>
        </p:nvGrpSpPr>
        <p:grpSpPr>
          <a:xfrm>
            <a:off x="4933050" y="2323545"/>
            <a:ext cx="3912054" cy="1935130"/>
            <a:chOff x="4494309" y="3553771"/>
            <a:chExt cx="3912054" cy="1935130"/>
          </a:xfrm>
        </p:grpSpPr>
        <p:sp>
          <p:nvSpPr>
            <p:cNvPr id="22" name="Speech Bubble: Rectangle with Corners Rounded 14">
              <a:extLst>
                <a:ext uri="{FF2B5EF4-FFF2-40B4-BE49-F238E27FC236}">
                  <a16:creationId xmlns:a16="http://schemas.microsoft.com/office/drawing/2014/main" id="{C5C595CE-B7F4-4D5E-A864-1E044BBD6CB2}"/>
                </a:ext>
              </a:extLst>
            </p:cNvPr>
            <p:cNvSpPr/>
            <p:nvPr/>
          </p:nvSpPr>
          <p:spPr>
            <a:xfrm>
              <a:off x="4494309" y="3553771"/>
              <a:ext cx="3912054" cy="1935130"/>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far has it  turned?  Did it turn anticlockwise or clockwise? </a:t>
              </a:r>
            </a:p>
          </p:txBody>
        </p:sp>
        <p:pic>
          <p:nvPicPr>
            <p:cNvPr id="23" name="Picture 22">
              <a:extLst>
                <a:ext uri="{FF2B5EF4-FFF2-40B4-BE49-F238E27FC236}">
                  <a16:creationId xmlns:a16="http://schemas.microsoft.com/office/drawing/2014/main" id="{E6B10444-E519-49CD-A529-0F22C67FF3BC}"/>
                </a:ext>
              </a:extLst>
            </p:cNvPr>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7568429" y="3987645"/>
              <a:ext cx="391606" cy="849534"/>
            </a:xfrm>
            <a:prstGeom prst="rect">
              <a:avLst/>
            </a:prstGeom>
          </p:spPr>
        </p:pic>
      </p:grpSp>
      <p:grpSp>
        <p:nvGrpSpPr>
          <p:cNvPr id="63" name="Group 62">
            <a:extLst>
              <a:ext uri="{FF2B5EF4-FFF2-40B4-BE49-F238E27FC236}">
                <a16:creationId xmlns:a16="http://schemas.microsoft.com/office/drawing/2014/main" id="{B28C070A-0DE2-4771-9070-5BFB64DC3FBA}"/>
              </a:ext>
            </a:extLst>
          </p:cNvPr>
          <p:cNvGrpSpPr/>
          <p:nvPr/>
        </p:nvGrpSpPr>
        <p:grpSpPr>
          <a:xfrm>
            <a:off x="4067814" y="602355"/>
            <a:ext cx="4612989" cy="480092"/>
            <a:chOff x="4067814" y="602355"/>
            <a:chExt cx="4612989" cy="480092"/>
          </a:xfrm>
        </p:grpSpPr>
        <p:sp>
          <p:nvSpPr>
            <p:cNvPr id="64" name="TextBox 63">
              <a:extLst>
                <a:ext uri="{FF2B5EF4-FFF2-40B4-BE49-F238E27FC236}">
                  <a16:creationId xmlns:a16="http://schemas.microsoft.com/office/drawing/2014/main" id="{6D3D486B-BFFF-442E-964D-38F6D21BEC50}"/>
                </a:ext>
              </a:extLst>
            </p:cNvPr>
            <p:cNvSpPr txBox="1"/>
            <p:nvPr/>
          </p:nvSpPr>
          <p:spPr>
            <a:xfrm>
              <a:off x="4204824" y="602355"/>
              <a:ext cx="438149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rgbClr val="253746"/>
                  </a:solidFill>
                </a:rPr>
                <a:t>WATCH THE HAND CAREFULLY!</a:t>
              </a:r>
            </a:p>
          </p:txBody>
        </p:sp>
        <p:sp>
          <p:nvSpPr>
            <p:cNvPr id="65" name="TextBox 64">
              <a:extLst>
                <a:ext uri="{FF2B5EF4-FFF2-40B4-BE49-F238E27FC236}">
                  <a16:creationId xmlns:a16="http://schemas.microsoft.com/office/drawing/2014/main" id="{B4CCFD94-FE30-4559-993F-A9FAB82F556F}"/>
                </a:ext>
              </a:extLst>
            </p:cNvPr>
            <p:cNvSpPr txBox="1"/>
            <p:nvPr/>
          </p:nvSpPr>
          <p:spPr>
            <a:xfrm>
              <a:off x="4067814" y="620782"/>
              <a:ext cx="461298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chemeClr val="accent5">
                      <a:lumMod val="75000"/>
                    </a:schemeClr>
                  </a:solidFill>
                </a:rPr>
                <a:t>WATCH THE HAND CAREFULLY!</a:t>
              </a:r>
            </a:p>
          </p:txBody>
        </p:sp>
      </p:grpSp>
      <p:pic>
        <p:nvPicPr>
          <p:cNvPr id="36" name="Picture 35">
            <a:extLst>
              <a:ext uri="{FF2B5EF4-FFF2-40B4-BE49-F238E27FC236}">
                <a16:creationId xmlns:a16="http://schemas.microsoft.com/office/drawing/2014/main" id="{4A71ECA7-5EED-42DA-96B5-51780CC15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24" y="1064020"/>
            <a:ext cx="4381500" cy="4276725"/>
          </a:xfrm>
          <a:prstGeom prst="rect">
            <a:avLst/>
          </a:prstGeom>
          <a:effectLst>
            <a:outerShdw blurRad="50800" dist="38100" dir="6000000" algn="t" rotWithShape="0">
              <a:prstClr val="black">
                <a:alpha val="40000"/>
              </a:prstClr>
            </a:outerShdw>
          </a:effectLst>
        </p:spPr>
      </p:pic>
      <p:grpSp>
        <p:nvGrpSpPr>
          <p:cNvPr id="38" name="Group 37">
            <a:extLst>
              <a:ext uri="{FF2B5EF4-FFF2-40B4-BE49-F238E27FC236}">
                <a16:creationId xmlns:a16="http://schemas.microsoft.com/office/drawing/2014/main" id="{5B5792EE-CE79-4745-981D-30AF823F261A}"/>
              </a:ext>
            </a:extLst>
          </p:cNvPr>
          <p:cNvGrpSpPr/>
          <p:nvPr/>
        </p:nvGrpSpPr>
        <p:grpSpPr>
          <a:xfrm>
            <a:off x="2599476" y="1619182"/>
            <a:ext cx="106647" cy="3219451"/>
            <a:chOff x="2620875" y="1194819"/>
            <a:chExt cx="0" cy="3312000"/>
          </a:xfrm>
        </p:grpSpPr>
        <p:cxnSp>
          <p:nvCxnSpPr>
            <p:cNvPr id="40" name="Straight Arrow Connector 39">
              <a:extLst>
                <a:ext uri="{FF2B5EF4-FFF2-40B4-BE49-F238E27FC236}">
                  <a16:creationId xmlns:a16="http://schemas.microsoft.com/office/drawing/2014/main" id="{7493E58D-C960-45B7-B287-8009639AB2F2}"/>
                </a:ext>
              </a:extLst>
            </p:cNvPr>
            <p:cNvCxnSpPr>
              <a:cxnSpLocks/>
            </p:cNvCxnSpPr>
            <p:nvPr/>
          </p:nvCxnSpPr>
          <p:spPr>
            <a:xfrm>
              <a:off x="2620875" y="2850819"/>
              <a:ext cx="0" cy="1656000"/>
            </a:xfrm>
            <a:prstGeom prst="straightConnector1">
              <a:avLst/>
            </a:prstGeom>
            <a:ln w="38100">
              <a:solidFill>
                <a:schemeClr val="bg1"/>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E80DA3F-2911-47EE-A727-07AE39BBD77B}"/>
                </a:ext>
              </a:extLst>
            </p:cNvPr>
            <p:cNvCxnSpPr>
              <a:cxnSpLocks/>
            </p:cNvCxnSpPr>
            <p:nvPr/>
          </p:nvCxnSpPr>
          <p:spPr>
            <a:xfrm>
              <a:off x="2620875" y="1194819"/>
              <a:ext cx="0" cy="1656000"/>
            </a:xfrm>
            <a:prstGeom prst="straightConnector1">
              <a:avLst/>
            </a:prstGeom>
            <a:ln w="38100">
              <a:solidFill>
                <a:schemeClr val="tx1"/>
              </a:solidFill>
              <a:headEnd type="stealth"/>
              <a:tailEnd type="none"/>
            </a:ln>
            <a:effectLst>
              <a:outerShdw blurRad="50800" dist="38100" dir="60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3" name="Oval 42">
            <a:extLst>
              <a:ext uri="{FF2B5EF4-FFF2-40B4-BE49-F238E27FC236}">
                <a16:creationId xmlns:a16="http://schemas.microsoft.com/office/drawing/2014/main" id="{E318CF3F-68E5-4CF9-975E-6F94B2895CE4}"/>
              </a:ext>
            </a:extLst>
          </p:cNvPr>
          <p:cNvSpPr/>
          <p:nvPr/>
        </p:nvSpPr>
        <p:spPr>
          <a:xfrm>
            <a:off x="2482666" y="3079516"/>
            <a:ext cx="223457" cy="2335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6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000" fill="hold"/>
                                        <p:tgtEl>
                                          <p:spTgt spid="38"/>
                                        </p:tgtEl>
                                        <p:attrNameLst>
                                          <p:attrName>r</p:attrName>
                                        </p:attrNameLst>
                                      </p:cBhvr>
                                    </p:animRot>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Recognise clockwise and anticlockwise turns and right angles as quarter turns.</a:t>
            </a:r>
          </a:p>
        </p:txBody>
      </p:sp>
      <p:sp>
        <p:nvSpPr>
          <p:cNvPr id="16" name="Speech Bubble: Rectangle with Corners Rounded 10">
            <a:extLst>
              <a:ext uri="{FF2B5EF4-FFF2-40B4-BE49-F238E27FC236}">
                <a16:creationId xmlns:a16="http://schemas.microsoft.com/office/drawing/2014/main" id="{89582055-5601-46BC-A613-BBEEAD6BF36A}"/>
              </a:ext>
            </a:extLst>
          </p:cNvPr>
          <p:cNvSpPr/>
          <p:nvPr/>
        </p:nvSpPr>
        <p:spPr>
          <a:xfrm flipH="1">
            <a:off x="5016736" y="1427145"/>
            <a:ext cx="3828368" cy="1297449"/>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The hand has moved </a:t>
            </a:r>
            <a:r>
              <a:rPr lang="en-GB" sz="2000" b="1" dirty="0">
                <a:solidFill>
                  <a:srgbClr val="FF0000"/>
                </a:solidFill>
                <a:latin typeface="Myriad Pro Light" panose="020B0603030403020204" pitchFamily="34" charset="0"/>
              </a:rPr>
              <a:t>anticlockwise </a:t>
            </a:r>
            <a:r>
              <a:rPr lang="en-GB" sz="2000" b="1" dirty="0">
                <a:solidFill>
                  <a:srgbClr val="253746"/>
                </a:solidFill>
                <a:latin typeface="Myriad Pro Light" panose="020B0603030403020204" pitchFamily="34" charset="0"/>
              </a:rPr>
              <a:t>from 12 to 9. </a:t>
            </a:r>
          </a:p>
        </p:txBody>
      </p:sp>
      <p:sp>
        <p:nvSpPr>
          <p:cNvPr id="17" name="Speech Bubble: Rectangle with Corners Rounded 10">
            <a:extLst>
              <a:ext uri="{FF2B5EF4-FFF2-40B4-BE49-F238E27FC236}">
                <a16:creationId xmlns:a16="http://schemas.microsoft.com/office/drawing/2014/main" id="{89582055-5601-46BC-A613-BBEEAD6BF36A}"/>
              </a:ext>
            </a:extLst>
          </p:cNvPr>
          <p:cNvSpPr/>
          <p:nvPr/>
        </p:nvSpPr>
        <p:spPr>
          <a:xfrm flipH="1">
            <a:off x="4905408" y="3965850"/>
            <a:ext cx="3828368" cy="1573674"/>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It has made a </a:t>
            </a:r>
            <a:r>
              <a:rPr lang="en-GB" sz="2000" b="1" dirty="0">
                <a:solidFill>
                  <a:srgbClr val="FF0000"/>
                </a:solidFill>
                <a:latin typeface="Myriad Pro Light" panose="020B0603030403020204" pitchFamily="34" charset="0"/>
              </a:rPr>
              <a:t>quarter turn anticlockwise.</a:t>
            </a:r>
          </a:p>
        </p:txBody>
      </p:sp>
      <p:grpSp>
        <p:nvGrpSpPr>
          <p:cNvPr id="21" name="Group 20">
            <a:extLst>
              <a:ext uri="{FF2B5EF4-FFF2-40B4-BE49-F238E27FC236}">
                <a16:creationId xmlns:a16="http://schemas.microsoft.com/office/drawing/2014/main" id="{7BB30A5C-334A-4DE7-8017-2D88CC0A727C}"/>
              </a:ext>
            </a:extLst>
          </p:cNvPr>
          <p:cNvGrpSpPr/>
          <p:nvPr/>
        </p:nvGrpSpPr>
        <p:grpSpPr>
          <a:xfrm>
            <a:off x="4933050" y="2323545"/>
            <a:ext cx="3912054" cy="1935130"/>
            <a:chOff x="4494309" y="3553771"/>
            <a:chExt cx="3912054" cy="1935130"/>
          </a:xfrm>
        </p:grpSpPr>
        <p:sp>
          <p:nvSpPr>
            <p:cNvPr id="22" name="Speech Bubble: Rectangle with Corners Rounded 14">
              <a:extLst>
                <a:ext uri="{FF2B5EF4-FFF2-40B4-BE49-F238E27FC236}">
                  <a16:creationId xmlns:a16="http://schemas.microsoft.com/office/drawing/2014/main" id="{C5C595CE-B7F4-4D5E-A864-1E044BBD6CB2}"/>
                </a:ext>
              </a:extLst>
            </p:cNvPr>
            <p:cNvSpPr/>
            <p:nvPr/>
          </p:nvSpPr>
          <p:spPr>
            <a:xfrm>
              <a:off x="4494309" y="3553771"/>
              <a:ext cx="3912054" cy="1935130"/>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sz="2000" b="1" dirty="0">
                  <a:solidFill>
                    <a:srgbClr val="253746"/>
                  </a:solidFill>
                  <a:latin typeface="Myriad Pro Light" panose="020B0603030403020204" pitchFamily="34" charset="0"/>
                </a:rPr>
                <a:t>How far has it  turned?  Did it turn anticlockwise or clockwise? </a:t>
              </a:r>
            </a:p>
          </p:txBody>
        </p:sp>
        <p:pic>
          <p:nvPicPr>
            <p:cNvPr id="23" name="Picture 22">
              <a:extLst>
                <a:ext uri="{FF2B5EF4-FFF2-40B4-BE49-F238E27FC236}">
                  <a16:creationId xmlns:a16="http://schemas.microsoft.com/office/drawing/2014/main" id="{E6B10444-E519-49CD-A529-0F22C67FF3BC}"/>
                </a:ext>
              </a:extLst>
            </p:cNvPr>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29308" t="7868" r="20201" b="6886"/>
            <a:stretch/>
          </p:blipFill>
          <p:spPr>
            <a:xfrm>
              <a:off x="7568429" y="3987645"/>
              <a:ext cx="391606" cy="849534"/>
            </a:xfrm>
            <a:prstGeom prst="rect">
              <a:avLst/>
            </a:prstGeom>
          </p:spPr>
        </p:pic>
      </p:grpSp>
      <p:grpSp>
        <p:nvGrpSpPr>
          <p:cNvPr id="160" name="Group 159">
            <a:extLst>
              <a:ext uri="{FF2B5EF4-FFF2-40B4-BE49-F238E27FC236}">
                <a16:creationId xmlns:a16="http://schemas.microsoft.com/office/drawing/2014/main" id="{FC38B421-0B4E-4C37-9D9D-1264AB9453B6}"/>
              </a:ext>
            </a:extLst>
          </p:cNvPr>
          <p:cNvGrpSpPr/>
          <p:nvPr/>
        </p:nvGrpSpPr>
        <p:grpSpPr>
          <a:xfrm>
            <a:off x="4067814" y="602355"/>
            <a:ext cx="4612989" cy="480092"/>
            <a:chOff x="4067814" y="602355"/>
            <a:chExt cx="4612989" cy="480092"/>
          </a:xfrm>
        </p:grpSpPr>
        <p:sp>
          <p:nvSpPr>
            <p:cNvPr id="161" name="TextBox 160">
              <a:extLst>
                <a:ext uri="{FF2B5EF4-FFF2-40B4-BE49-F238E27FC236}">
                  <a16:creationId xmlns:a16="http://schemas.microsoft.com/office/drawing/2014/main" id="{1325CB32-BD65-4AB6-AA4C-9AB3E046461C}"/>
                </a:ext>
              </a:extLst>
            </p:cNvPr>
            <p:cNvSpPr txBox="1"/>
            <p:nvPr/>
          </p:nvSpPr>
          <p:spPr>
            <a:xfrm>
              <a:off x="4204824" y="602355"/>
              <a:ext cx="438149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rgbClr val="253746"/>
                  </a:solidFill>
                </a:rPr>
                <a:t>WATCH THE HAND CAREFULLY!</a:t>
              </a:r>
            </a:p>
          </p:txBody>
        </p:sp>
        <p:sp>
          <p:nvSpPr>
            <p:cNvPr id="162" name="TextBox 161">
              <a:extLst>
                <a:ext uri="{FF2B5EF4-FFF2-40B4-BE49-F238E27FC236}">
                  <a16:creationId xmlns:a16="http://schemas.microsoft.com/office/drawing/2014/main" id="{53141524-3566-47B6-B0C9-43EC3E4A55B3}"/>
                </a:ext>
              </a:extLst>
            </p:cNvPr>
            <p:cNvSpPr txBox="1"/>
            <p:nvPr/>
          </p:nvSpPr>
          <p:spPr>
            <a:xfrm>
              <a:off x="4067814" y="620782"/>
              <a:ext cx="4612989" cy="461665"/>
            </a:xfrm>
            <a:prstGeom prst="rect">
              <a:avLst/>
            </a:prstGeom>
            <a:noFill/>
          </p:spPr>
          <p:txBody>
            <a:bodyPr wrap="square" rtlCol="0">
              <a:spAutoFit/>
            </a:bodyPr>
            <a:lstStyle/>
            <a:p>
              <a:pPr algn="ctr">
                <a:spcAft>
                  <a:spcPts val="1000"/>
                </a:spcAft>
                <a:buClr>
                  <a:srgbClr val="EA7600"/>
                </a:buClr>
                <a:buSzPct val="120000"/>
              </a:pPr>
              <a:r>
                <a:rPr lang="en-GB" sz="2400" b="1" dirty="0">
                  <a:solidFill>
                    <a:schemeClr val="accent5">
                      <a:lumMod val="75000"/>
                    </a:schemeClr>
                  </a:solidFill>
                </a:rPr>
                <a:t>WATCH THE HAND CAREFULLY!</a:t>
              </a:r>
            </a:p>
          </p:txBody>
        </p:sp>
      </p:grpSp>
      <p:pic>
        <p:nvPicPr>
          <p:cNvPr id="26" name="Picture 25">
            <a:extLst>
              <a:ext uri="{FF2B5EF4-FFF2-40B4-BE49-F238E27FC236}">
                <a16:creationId xmlns:a16="http://schemas.microsoft.com/office/drawing/2014/main" id="{35BC936F-4DFB-413A-A749-74B63D8975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224" y="1064020"/>
            <a:ext cx="4381500" cy="4276725"/>
          </a:xfrm>
          <a:prstGeom prst="rect">
            <a:avLst/>
          </a:prstGeom>
          <a:effectLst>
            <a:outerShdw blurRad="50800" dist="38100" dir="6000000" algn="t" rotWithShape="0">
              <a:prstClr val="black">
                <a:alpha val="40000"/>
              </a:prstClr>
            </a:outerShdw>
          </a:effectLst>
        </p:spPr>
      </p:pic>
      <p:grpSp>
        <p:nvGrpSpPr>
          <p:cNvPr id="27" name="Group 26">
            <a:extLst>
              <a:ext uri="{FF2B5EF4-FFF2-40B4-BE49-F238E27FC236}">
                <a16:creationId xmlns:a16="http://schemas.microsoft.com/office/drawing/2014/main" id="{C6347AB5-0671-43DC-9ECE-31A1ED55DFC6}"/>
              </a:ext>
            </a:extLst>
          </p:cNvPr>
          <p:cNvGrpSpPr/>
          <p:nvPr/>
        </p:nvGrpSpPr>
        <p:grpSpPr>
          <a:xfrm>
            <a:off x="2599476" y="1619182"/>
            <a:ext cx="106647" cy="3219451"/>
            <a:chOff x="2620875" y="1194819"/>
            <a:chExt cx="0" cy="3312000"/>
          </a:xfrm>
        </p:grpSpPr>
        <p:cxnSp>
          <p:nvCxnSpPr>
            <p:cNvPr id="28" name="Straight Arrow Connector 27">
              <a:extLst>
                <a:ext uri="{FF2B5EF4-FFF2-40B4-BE49-F238E27FC236}">
                  <a16:creationId xmlns:a16="http://schemas.microsoft.com/office/drawing/2014/main" id="{4A53205B-0613-488F-AAED-B0E40464468A}"/>
                </a:ext>
              </a:extLst>
            </p:cNvPr>
            <p:cNvCxnSpPr>
              <a:cxnSpLocks/>
            </p:cNvCxnSpPr>
            <p:nvPr/>
          </p:nvCxnSpPr>
          <p:spPr>
            <a:xfrm>
              <a:off x="2620875" y="2850819"/>
              <a:ext cx="0" cy="1656000"/>
            </a:xfrm>
            <a:prstGeom prst="straightConnector1">
              <a:avLst/>
            </a:prstGeom>
            <a:ln w="38100">
              <a:solidFill>
                <a:schemeClr val="bg1"/>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9CF4C0-2B30-44B8-AFB8-BD9C2351A14E}"/>
                </a:ext>
              </a:extLst>
            </p:cNvPr>
            <p:cNvCxnSpPr>
              <a:cxnSpLocks/>
            </p:cNvCxnSpPr>
            <p:nvPr/>
          </p:nvCxnSpPr>
          <p:spPr>
            <a:xfrm>
              <a:off x="2620875" y="1194819"/>
              <a:ext cx="0" cy="1656000"/>
            </a:xfrm>
            <a:prstGeom prst="straightConnector1">
              <a:avLst/>
            </a:prstGeom>
            <a:ln w="38100">
              <a:solidFill>
                <a:schemeClr val="tx1"/>
              </a:solidFill>
              <a:headEnd type="stealth"/>
              <a:tailEnd type="none"/>
            </a:ln>
            <a:effectLst>
              <a:outerShdw blurRad="50800" dist="38100" dir="60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8A62BDA5-51A8-45B7-A131-5642286EBD56}"/>
              </a:ext>
            </a:extLst>
          </p:cNvPr>
          <p:cNvSpPr/>
          <p:nvPr/>
        </p:nvSpPr>
        <p:spPr>
          <a:xfrm>
            <a:off x="2482666" y="3079516"/>
            <a:ext cx="223457" cy="2335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38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3000" fill="hold"/>
                                        <p:tgtEl>
                                          <p:spTgt spid="27"/>
                                        </p:tgtEl>
                                        <p:attrNameLst>
                                          <p:attrName>r</p:attrName>
                                        </p:attrNameLst>
                                      </p:cBhvr>
                                    </p:animRot>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707886"/>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Recognise clockwise and anticlockwise turns and right angles as quarter turns.</a:t>
            </a:r>
          </a:p>
        </p:txBody>
      </p:sp>
      <p:sp>
        <p:nvSpPr>
          <p:cNvPr id="5" name="Speech Bubble: Rectangle with Corners Rounded 10">
            <a:extLst>
              <a:ext uri="{FF2B5EF4-FFF2-40B4-BE49-F238E27FC236}">
                <a16:creationId xmlns:a16="http://schemas.microsoft.com/office/drawing/2014/main" id="{A5209EEE-E1BD-4F2F-8E5D-A043EDA11F92}"/>
              </a:ext>
            </a:extLst>
          </p:cNvPr>
          <p:cNvSpPr/>
          <p:nvPr/>
        </p:nvSpPr>
        <p:spPr>
          <a:xfrm>
            <a:off x="2616045" y="3467100"/>
            <a:ext cx="3169035" cy="1463258"/>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sz="2000" b="1" dirty="0">
                <a:solidFill>
                  <a:srgbClr val="253746"/>
                </a:solidFill>
                <a:latin typeface="Myriad Pro Light" panose="020B0603030403020204" pitchFamily="34" charset="0"/>
              </a:rPr>
              <a:t>  Stand and face 12 and follow the instructions…</a:t>
            </a:r>
          </a:p>
        </p:txBody>
      </p:sp>
      <p:sp>
        <p:nvSpPr>
          <p:cNvPr id="6" name="Speech Bubble: Rectangle with Corners Rounded 10">
            <a:extLst>
              <a:ext uri="{FF2B5EF4-FFF2-40B4-BE49-F238E27FC236}">
                <a16:creationId xmlns:a16="http://schemas.microsoft.com/office/drawing/2014/main" id="{C268CD3D-D163-46C6-9AC4-5F4BD7505D13}"/>
              </a:ext>
            </a:extLst>
          </p:cNvPr>
          <p:cNvSpPr/>
          <p:nvPr/>
        </p:nvSpPr>
        <p:spPr>
          <a:xfrm>
            <a:off x="2494999" y="1666772"/>
            <a:ext cx="3290081" cy="1422803"/>
          </a:xfrm>
          <a:prstGeom prst="flowChartTerminator">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Place numbers 12, 3, 6 and 9 on opposite walls to represent the quarter hours. </a:t>
            </a:r>
          </a:p>
        </p:txBody>
      </p:sp>
      <p:sp>
        <p:nvSpPr>
          <p:cNvPr id="3" name="TextBox 2"/>
          <p:cNvSpPr txBox="1"/>
          <p:nvPr/>
        </p:nvSpPr>
        <p:spPr>
          <a:xfrm>
            <a:off x="3989017" y="846530"/>
            <a:ext cx="601447" cy="58477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rtlCol="0">
            <a:spAutoFit/>
          </a:bodyPr>
          <a:lstStyle/>
          <a:p>
            <a:r>
              <a:rPr lang="en-GB" sz="3200" dirty="0"/>
              <a:t>12</a:t>
            </a:r>
          </a:p>
        </p:txBody>
      </p:sp>
      <p:sp>
        <p:nvSpPr>
          <p:cNvPr id="8" name="TextBox 7"/>
          <p:cNvSpPr txBox="1"/>
          <p:nvPr/>
        </p:nvSpPr>
        <p:spPr>
          <a:xfrm>
            <a:off x="7034586" y="3136612"/>
            <a:ext cx="393056" cy="58477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rtlCol="0">
            <a:spAutoFit/>
          </a:bodyPr>
          <a:lstStyle/>
          <a:p>
            <a:pPr algn="r"/>
            <a:r>
              <a:rPr lang="en-GB" sz="3200" dirty="0"/>
              <a:t>3</a:t>
            </a:r>
          </a:p>
        </p:txBody>
      </p:sp>
      <p:sp>
        <p:nvSpPr>
          <p:cNvPr id="9" name="TextBox 8"/>
          <p:cNvSpPr txBox="1"/>
          <p:nvPr/>
        </p:nvSpPr>
        <p:spPr>
          <a:xfrm>
            <a:off x="3943512" y="5275655"/>
            <a:ext cx="393056" cy="58477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rtlCol="0">
            <a:spAutoFit/>
          </a:bodyPr>
          <a:lstStyle/>
          <a:p>
            <a:r>
              <a:rPr lang="en-GB" sz="3200" dirty="0"/>
              <a:t>6</a:t>
            </a:r>
          </a:p>
        </p:txBody>
      </p:sp>
      <p:sp>
        <p:nvSpPr>
          <p:cNvPr id="11" name="TextBox 10"/>
          <p:cNvSpPr txBox="1"/>
          <p:nvPr/>
        </p:nvSpPr>
        <p:spPr>
          <a:xfrm>
            <a:off x="973483" y="3136612"/>
            <a:ext cx="393056" cy="584775"/>
          </a:xfrm>
          <a:prstGeom prst="rect">
            <a:avLst/>
          </a:prstGeom>
          <a:solidFill>
            <a:schemeClr val="bg1"/>
          </a:solidFill>
          <a:ln w="15875">
            <a:solidFill>
              <a:schemeClr val="tx1"/>
            </a:solidFill>
          </a:ln>
          <a:effectLst>
            <a:outerShdw blurRad="50800" dist="38100" dir="6000000" algn="t" rotWithShape="0">
              <a:prstClr val="black">
                <a:alpha val="40000"/>
              </a:prstClr>
            </a:outerShdw>
          </a:effectLst>
        </p:spPr>
        <p:txBody>
          <a:bodyPr wrap="none" rtlCol="0">
            <a:spAutoFit/>
          </a:bodyPr>
          <a:lstStyle/>
          <a:p>
            <a:r>
              <a:rPr lang="en-GB" sz="3200" dirty="0"/>
              <a:t>9</a:t>
            </a:r>
          </a:p>
        </p:txBody>
      </p:sp>
    </p:spTree>
    <p:extLst>
      <p:ext uri="{BB962C8B-B14F-4D97-AF65-F5344CB8AC3E}">
        <p14:creationId xmlns:p14="http://schemas.microsoft.com/office/powerpoint/2010/main" val="1041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8" grpId="0" animBg="1"/>
      <p:bldP spid="9" grpId="0" animBg="1"/>
      <p:bldP spid="11"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3491</TotalTime>
  <Words>1432</Words>
  <Application>Microsoft Office PowerPoint</Application>
  <PresentationFormat>On-screen Show (4:3)</PresentationFormat>
  <Paragraphs>153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232</cp:revision>
  <dcterms:created xsi:type="dcterms:W3CDTF">2018-09-13T11:08:58Z</dcterms:created>
  <dcterms:modified xsi:type="dcterms:W3CDTF">2024-12-10T18:57:44Z</dcterms:modified>
</cp:coreProperties>
</file>