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87" r:id="rId2"/>
    <p:sldId id="286" r:id="rId3"/>
    <p:sldId id="293" r:id="rId4"/>
    <p:sldId id="296" r:id="rId5"/>
    <p:sldId id="311" r:id="rId6"/>
    <p:sldId id="307" r:id="rId7"/>
    <p:sldId id="312" r:id="rId8"/>
    <p:sldId id="306" r:id="rId9"/>
    <p:sldId id="314" r:id="rId10"/>
    <p:sldId id="298" r:id="rId11"/>
    <p:sldId id="315" r:id="rId12"/>
    <p:sldId id="31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746"/>
    <a:srgbClr val="004A76"/>
    <a:srgbClr val="F6B350"/>
    <a:srgbClr val="3F9DA7"/>
    <a:srgbClr val="6EBFC8"/>
    <a:srgbClr val="AED2BC"/>
    <a:srgbClr val="87BB9B"/>
    <a:srgbClr val="F7E3FD"/>
    <a:srgbClr val="6C3FAF"/>
    <a:srgbClr val="5632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84218" autoAdjust="0"/>
  </p:normalViewPr>
  <p:slideViewPr>
    <p:cSldViewPr snapToGrid="0">
      <p:cViewPr varScale="1">
        <p:scale>
          <a:sx n="56" d="100"/>
          <a:sy n="56" d="100"/>
        </p:scale>
        <p:origin x="1676" y="44"/>
      </p:cViewPr>
      <p:guideLst>
        <p:guide orient="horz" pos="2160"/>
        <p:guide pos="2880"/>
      </p:guideLst>
    </p:cSldViewPr>
  </p:slideViewPr>
  <p:notesTextViewPr>
    <p:cViewPr>
      <p:scale>
        <a:sx n="100" d="100"/>
        <a:sy n="100" d="100"/>
      </p:scale>
      <p:origin x="0" y="0"/>
    </p:cViewPr>
  </p:notesTextViewPr>
  <p:notesViewPr>
    <p:cSldViewPr snapToGrid="0">
      <p:cViewPr>
        <p:scale>
          <a:sx n="80" d="100"/>
          <a:sy n="80" d="100"/>
        </p:scale>
        <p:origin x="2256" y="-7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CC001-2C7A-4C2A-8B06-705CA02DC7C6}" type="datetimeFigureOut">
              <a:rPr lang="en-GB" smtClean="0"/>
              <a:t>19/10/2024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73E03-7F6C-40B1-9C82-92C8804404E5}" type="slidenum">
              <a:rPr lang="en-GB" smtClean="0"/>
              <a:t>‹#›</a:t>
            </a:fld>
            <a:endParaRPr lang="en-GB" dirty="0"/>
          </a:p>
        </p:txBody>
      </p:sp>
    </p:spTree>
    <p:extLst>
      <p:ext uri="{BB962C8B-B14F-4D97-AF65-F5344CB8AC3E}">
        <p14:creationId xmlns:p14="http://schemas.microsoft.com/office/powerpoint/2010/main" val="18627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200" b="1" i="0" u="none" strike="noStrike" kern="1200" cap="none" spc="0" normalizeH="0" baseline="0" noProof="0" dirty="0">
                <a:ln>
                  <a:noFill/>
                </a:ln>
                <a:solidFill>
                  <a:srgbClr val="253746"/>
                </a:solidFill>
                <a:effectLst/>
                <a:uLnTx/>
                <a:uFillTx/>
                <a:latin typeface="+mn-lt"/>
                <a:ea typeface="+mn-ea"/>
                <a:cs typeface="+mn-cs"/>
              </a:rPr>
              <a:t>Before teaching, be aware that</a:t>
            </a:r>
            <a:r>
              <a:rPr kumimoji="0" lang="en-GB" sz="1200" b="0" i="0" u="none" strike="noStrike" kern="1200" cap="none" spc="0" normalizeH="0" baseline="0" noProof="0" dirty="0">
                <a:ln>
                  <a:noFill/>
                </a:ln>
                <a:solidFill>
                  <a:srgbClr val="253746"/>
                </a:solidFill>
                <a:effectLst/>
                <a:uLnTx/>
                <a:uFillTx/>
                <a:latin typeface="+mn-lt"/>
                <a:ea typeface="+mn-ea"/>
                <a:cs typeface="+mn-cs"/>
              </a:rPr>
              <a:t>:</a:t>
            </a:r>
          </a:p>
          <a:p>
            <a:pPr marL="231775" marR="0" lvl="0" indent="-2317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253746"/>
                </a:solidFill>
                <a:effectLst/>
                <a:uLnTx/>
                <a:uFillTx/>
                <a:latin typeface="+mn-lt"/>
                <a:ea typeface="+mn-ea"/>
                <a:cs typeface="+mn-cs"/>
              </a:rPr>
              <a:t>On </a:t>
            </a:r>
            <a:r>
              <a:rPr kumimoji="0" lang="en-GB" sz="1200" b="1" i="0" u="none" strike="noStrike" kern="1200" cap="none" spc="0" normalizeH="0" baseline="0" noProof="0" dirty="0">
                <a:ln>
                  <a:noFill/>
                </a:ln>
                <a:solidFill>
                  <a:srgbClr val="253746"/>
                </a:solidFill>
                <a:effectLst/>
                <a:uLnTx/>
                <a:uFillTx/>
                <a:latin typeface="+mn-lt"/>
                <a:ea typeface="+mn-ea"/>
                <a:cs typeface="+mn-cs"/>
              </a:rPr>
              <a:t>Day 1</a:t>
            </a:r>
            <a:r>
              <a:rPr kumimoji="0" lang="en-GB" sz="1200" b="0" i="0" u="none" strike="noStrike" kern="1200" cap="none" spc="0" normalizeH="0" baseline="0" noProof="0" dirty="0">
                <a:ln>
                  <a:noFill/>
                </a:ln>
                <a:solidFill>
                  <a:srgbClr val="253746"/>
                </a:solidFill>
                <a:effectLst/>
                <a:uLnTx/>
                <a:uFillTx/>
                <a:latin typeface="+mn-lt"/>
                <a:ea typeface="+mn-ea"/>
                <a:cs typeface="+mn-cs"/>
              </a:rPr>
              <a:t> you can also use Number grid  ITP to model the patterns.</a:t>
            </a:r>
          </a:p>
        </p:txBody>
      </p:sp>
      <p:sp>
        <p:nvSpPr>
          <p:cNvPr id="4" name="Slide Number Placeholder 3"/>
          <p:cNvSpPr>
            <a:spLocks noGrp="1"/>
          </p:cNvSpPr>
          <p:nvPr>
            <p:ph type="sldNum" sz="quarter" idx="10"/>
          </p:nvPr>
        </p:nvSpPr>
        <p:spPr/>
        <p:txBody>
          <a:bodyPr/>
          <a:lstStyle/>
          <a:p>
            <a:fld id="{33873E03-7F6C-40B1-9C82-92C8804404E5}" type="slidenum">
              <a:rPr lang="en-GB" smtClean="0"/>
              <a:t>1</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Simmering skills – to use this starter, drag this slide to the start of Day 2</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rgbClr val="253746"/>
                </a:solidFill>
              </a:rPr>
              <a:t>Throw a soft ball to a child and say 10! They throw the ball to another child and say 20! That child throws to another child and says 30! Continue until you reach at least 100. Repeat, starting with a different child each time, ensuring all children have at least two turns.</a:t>
            </a:r>
          </a:p>
        </p:txBody>
      </p:sp>
      <p:sp>
        <p:nvSpPr>
          <p:cNvPr id="4" name="Slide Number Placeholder 3"/>
          <p:cNvSpPr>
            <a:spLocks noGrp="1"/>
          </p:cNvSpPr>
          <p:nvPr>
            <p:ph type="sldNum" sz="quarter" idx="10"/>
          </p:nvPr>
        </p:nvSpPr>
        <p:spPr/>
        <p:txBody>
          <a:bodyPr/>
          <a:lstStyle/>
          <a:p>
            <a:fld id="{33873E03-7F6C-40B1-9C82-92C8804404E5}" type="slidenum">
              <a:rPr lang="en-GB" smtClean="0"/>
              <a:t>2</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srgbClr val="253746"/>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3</a:t>
            </a:fld>
            <a:endParaRPr lang="en-GB" dirty="0"/>
          </a:p>
        </p:txBody>
      </p:sp>
    </p:spTree>
    <p:extLst>
      <p:ext uri="{BB962C8B-B14F-4D97-AF65-F5344CB8AC3E}">
        <p14:creationId xmlns:p14="http://schemas.microsoft.com/office/powerpoint/2010/main" val="3226720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4</a:t>
            </a:fld>
            <a:endParaRPr lang="en-GB" dirty="0"/>
          </a:p>
        </p:txBody>
      </p:sp>
    </p:spTree>
    <p:extLst>
      <p:ext uri="{BB962C8B-B14F-4D97-AF65-F5344CB8AC3E}">
        <p14:creationId xmlns:p14="http://schemas.microsoft.com/office/powerpoint/2010/main" val="3646874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5</a:t>
            </a:fld>
            <a:endParaRPr lang="en-GB" dirty="0"/>
          </a:p>
        </p:txBody>
      </p:sp>
    </p:spTree>
    <p:extLst>
      <p:ext uri="{BB962C8B-B14F-4D97-AF65-F5344CB8AC3E}">
        <p14:creationId xmlns:p14="http://schemas.microsoft.com/office/powerpoint/2010/main" val="3646874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6</a:t>
            </a:fld>
            <a:endParaRPr lang="en-GB" dirty="0"/>
          </a:p>
        </p:txBody>
      </p:sp>
    </p:spTree>
    <p:extLst>
      <p:ext uri="{BB962C8B-B14F-4D97-AF65-F5344CB8AC3E}">
        <p14:creationId xmlns:p14="http://schemas.microsoft.com/office/powerpoint/2010/main" val="3646874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7</a:t>
            </a:fld>
            <a:endParaRPr lang="en-GB" dirty="0"/>
          </a:p>
        </p:txBody>
      </p:sp>
    </p:spTree>
    <p:extLst>
      <p:ext uri="{BB962C8B-B14F-4D97-AF65-F5344CB8AC3E}">
        <p14:creationId xmlns:p14="http://schemas.microsoft.com/office/powerpoint/2010/main" val="3646874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Children </a:t>
            </a:r>
            <a:r>
              <a:rPr kumimoji="0" lang="en-GB" sz="1200" b="1" i="0" u="none" strike="noStrike" kern="1200" cap="none" spc="0" normalizeH="0" baseline="0" noProof="0" dirty="0">
                <a:ln>
                  <a:noFill/>
                </a:ln>
                <a:solidFill>
                  <a:prstClr val="black"/>
                </a:solidFill>
                <a:effectLst/>
                <a:uLnTx/>
                <a:uFillTx/>
                <a:latin typeface="+mn-lt"/>
                <a:ea typeface="+mn-ea"/>
                <a:cs typeface="+mn-cs"/>
              </a:rPr>
              <a:t>can now go on to do differentiated GROUP ACTIVITIES. You can find Hamilton’s group activities in this unit’s TEACHING AND GROUP ACTIVITIES download.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WT/ARE/GD: Collecting 10ps and 2ps and beginning to record using multiplication sign.</a:t>
            </a:r>
            <a:endParaRPr kumimoji="0" lang="en-GB"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8</a:t>
            </a:fld>
            <a:endParaRPr lang="en-GB" dirty="0"/>
          </a:p>
        </p:txBody>
      </p:sp>
    </p:spTree>
    <p:extLst>
      <p:ext uri="{BB962C8B-B14F-4D97-AF65-F5344CB8AC3E}">
        <p14:creationId xmlns:p14="http://schemas.microsoft.com/office/powerpoint/2010/main" val="3804904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The Practice Sheet on this slide is suitable for most children.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Differentiated PRACTICE WORKSHEETS are available on Hamilton’s website in this unit’s PROCEDURAL FLUENCY box.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WT:  Counting in 10s and 2s Sheet 1a an 1b.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ARE: Counting in 10s and 2s Sheet 2 - allow to draw the coins needed.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GD:  Counting in 10s and 2s Sheet 2 - write as in the guided activity (4 x 10p = 40p).</a:t>
            </a:r>
          </a:p>
        </p:txBody>
      </p:sp>
      <p:sp>
        <p:nvSpPr>
          <p:cNvPr id="4" name="Slide Number Placeholder 3"/>
          <p:cNvSpPr>
            <a:spLocks noGrp="1"/>
          </p:cNvSpPr>
          <p:nvPr>
            <p:ph type="sldNum" sz="quarter" idx="10"/>
          </p:nvPr>
        </p:nvSpPr>
        <p:spPr/>
        <p:txBody>
          <a:bodyPr/>
          <a:lstStyle/>
          <a:p>
            <a:fld id="{33873E03-7F6C-40B1-9C82-92C8804404E5}" type="slidenum">
              <a:rPr lang="en-GB" smtClean="0"/>
              <a:t>10</a:t>
            </a:fld>
            <a:endParaRPr lang="en-GB" dirty="0"/>
          </a:p>
        </p:txBody>
      </p:sp>
    </p:spTree>
    <p:extLst>
      <p:ext uri="{BB962C8B-B14F-4D97-AF65-F5344CB8AC3E}">
        <p14:creationId xmlns:p14="http://schemas.microsoft.com/office/powerpoint/2010/main" val="252652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amilton-trust.org.uk/maths/year-2-math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161875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221162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077515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B96D1F-83BC-4887-89A5-175B6E6C68B9}"/>
              </a:ext>
            </a:extLst>
          </p:cNvPr>
          <p:cNvSpPr/>
          <p:nvPr userDrawn="1"/>
        </p:nvSpPr>
        <p:spPr>
          <a:xfrm>
            <a:off x="-53107" y="6221405"/>
            <a:ext cx="9197108" cy="657069"/>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b="1" dirty="0"/>
          </a:p>
        </p:txBody>
      </p:sp>
      <p:sp>
        <p:nvSpPr>
          <p:cNvPr id="3" name="Subtitle 2">
            <a:extLst>
              <a:ext uri="{FF2B5EF4-FFF2-40B4-BE49-F238E27FC236}">
                <a16:creationId xmlns:a16="http://schemas.microsoft.com/office/drawing/2014/main" id="{7413BC91-F6D0-4DC8-B0B8-6E7E7FAB663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17" name="Slide Number Placeholder 16">
            <a:extLst>
              <a:ext uri="{FF2B5EF4-FFF2-40B4-BE49-F238E27FC236}">
                <a16:creationId xmlns:a16="http://schemas.microsoft.com/office/drawing/2014/main" id="{5D9A2E24-96C9-44BE-881E-97F4ADE1902D}"/>
              </a:ext>
            </a:extLst>
          </p:cNvPr>
          <p:cNvSpPr>
            <a:spLocks noGrp="1"/>
          </p:cNvSpPr>
          <p:nvPr>
            <p:ph type="sldNum" sz="quarter" idx="12"/>
          </p:nvPr>
        </p:nvSpPr>
        <p:spPr>
          <a:xfrm>
            <a:off x="4185487" y="6367375"/>
            <a:ext cx="719921" cy="365125"/>
          </a:xfrm>
        </p:spPr>
        <p:txBody>
          <a:bodyPr/>
          <a:lstStyle>
            <a:lvl1pPr algn="ctr">
              <a:defRPr sz="1300" b="0">
                <a:solidFill>
                  <a:srgbClr val="EA7600"/>
                </a:solidFill>
                <a:latin typeface="+mn-lt"/>
              </a:defRPr>
            </a:lvl1pPr>
          </a:lstStyle>
          <a:p>
            <a:fld id="{BA0EE811-478C-4958-8104-2A70B5A19611}" type="slidenum">
              <a:rPr lang="en-GB" smtClean="0"/>
              <a:pPr/>
              <a:t>‹#›</a:t>
            </a:fld>
            <a:endParaRPr lang="en-GB" dirty="0"/>
          </a:p>
        </p:txBody>
      </p:sp>
      <p:sp>
        <p:nvSpPr>
          <p:cNvPr id="2" name="Rectangle 1">
            <a:extLst>
              <a:ext uri="{FF2B5EF4-FFF2-40B4-BE49-F238E27FC236}">
                <a16:creationId xmlns:a16="http://schemas.microsoft.com/office/drawing/2014/main" id="{D89D1CB2-11BF-434A-9AE8-BEAF97E774D6}"/>
              </a:ext>
            </a:extLst>
          </p:cNvPr>
          <p:cNvSpPr/>
          <p:nvPr userDrawn="1"/>
        </p:nvSpPr>
        <p:spPr>
          <a:xfrm>
            <a:off x="810409" y="6380189"/>
            <a:ext cx="2271837" cy="292388"/>
          </a:xfrm>
          <a:prstGeom prst="rect">
            <a:avLst/>
          </a:prstGeom>
        </p:spPr>
        <p:txBody>
          <a:bodyPr wrap="square">
            <a:spAutoFit/>
          </a:bodyPr>
          <a:lstStyle/>
          <a:p>
            <a:pPr algn="l"/>
            <a:r>
              <a:rPr lang="en-GB" sz="1300" b="0" dirty="0">
                <a:solidFill>
                  <a:srgbClr val="EA7600"/>
                </a:solidFill>
              </a:rPr>
              <a:t>©</a:t>
            </a:r>
            <a:r>
              <a:rPr lang="en-GB" sz="1200" b="0" dirty="0">
                <a:solidFill>
                  <a:srgbClr val="EA7600"/>
                </a:solidFill>
              </a:rPr>
              <a:t>  </a:t>
            </a:r>
            <a:r>
              <a:rPr lang="en-GB" sz="1300" b="0" u="none" dirty="0">
                <a:solidFill>
                  <a:srgbClr val="EA7600"/>
                </a:solidFill>
                <a:hlinkClick r:id="rId2"/>
              </a:rPr>
              <a:t>hamilton-trust.org.uk</a:t>
            </a:r>
            <a:endParaRPr lang="en-GB" sz="1300" b="0" u="none" dirty="0">
              <a:solidFill>
                <a:srgbClr val="EA7600"/>
              </a:solidFill>
            </a:endParaRPr>
          </a:p>
        </p:txBody>
      </p:sp>
      <p:pic>
        <p:nvPicPr>
          <p:cNvPr id="9" name="Picture 8">
            <a:extLst>
              <a:ext uri="{FF2B5EF4-FFF2-40B4-BE49-F238E27FC236}">
                <a16:creationId xmlns:a16="http://schemas.microsoft.com/office/drawing/2014/main" id="{251EBB7B-6C39-48C7-850C-99BEC78CA16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5058" y="6091747"/>
            <a:ext cx="775846" cy="721945"/>
          </a:xfrm>
          <a:prstGeom prst="rect">
            <a:avLst/>
          </a:prstGeom>
        </p:spPr>
      </p:pic>
      <p:sp>
        <p:nvSpPr>
          <p:cNvPr id="16" name="Footer Placeholder 15">
            <a:extLst>
              <a:ext uri="{FF2B5EF4-FFF2-40B4-BE49-F238E27FC236}">
                <a16:creationId xmlns:a16="http://schemas.microsoft.com/office/drawing/2014/main" id="{7E7D638D-B41C-46A9-87E5-34C770A46C82}"/>
              </a:ext>
            </a:extLst>
          </p:cNvPr>
          <p:cNvSpPr>
            <a:spLocks noGrp="1"/>
          </p:cNvSpPr>
          <p:nvPr>
            <p:ph type="ftr" sz="quarter" idx="11"/>
          </p:nvPr>
        </p:nvSpPr>
        <p:spPr>
          <a:xfrm>
            <a:off x="5943602" y="6367376"/>
            <a:ext cx="3086100" cy="365125"/>
          </a:xfrm>
        </p:spPr>
        <p:txBody>
          <a:bodyPr/>
          <a:lstStyle>
            <a:lvl1pPr>
              <a:defRPr sz="1300" b="0">
                <a:solidFill>
                  <a:srgbClr val="EA7600"/>
                </a:solidFill>
                <a:latin typeface="+mn-lt"/>
              </a:defRPr>
            </a:lvl1pPr>
          </a:lstStyle>
          <a:p>
            <a:pPr algn="r"/>
            <a:r>
              <a:rPr lang="en-GB" dirty="0"/>
              <a:t>Year 2</a:t>
            </a:r>
          </a:p>
        </p:txBody>
      </p:sp>
    </p:spTree>
    <p:extLst>
      <p:ext uri="{BB962C8B-B14F-4D97-AF65-F5344CB8AC3E}">
        <p14:creationId xmlns:p14="http://schemas.microsoft.com/office/powerpoint/2010/main" val="129187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76318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39177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68677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r>
              <a:rPr lang="en-GB" dirty="0"/>
              <a:t>Year 2</a:t>
            </a:r>
          </a:p>
        </p:txBody>
      </p:sp>
      <p:sp>
        <p:nvSpPr>
          <p:cNvPr id="9" name="Slide Number Placeholder 8"/>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88246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r>
              <a:rPr lang="en-GB" dirty="0"/>
              <a:t>Year 2</a:t>
            </a:r>
          </a:p>
        </p:txBody>
      </p:sp>
      <p:sp>
        <p:nvSpPr>
          <p:cNvPr id="5" name="Slide Number Placeholder 4"/>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766172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r>
              <a:rPr lang="en-GB" dirty="0"/>
              <a:t>Year 2</a:t>
            </a:r>
          </a:p>
        </p:txBody>
      </p:sp>
      <p:sp>
        <p:nvSpPr>
          <p:cNvPr id="4" name="Slide Number Placeholder 3"/>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84803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68664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11171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9000">
              <a:schemeClr val="bg1">
                <a:lumMod val="95000"/>
              </a:schemeClr>
            </a:gs>
            <a:gs pos="0">
              <a:schemeClr val="accent1">
                <a:lumMod val="40000"/>
                <a:lumOff val="60000"/>
              </a:schemeClr>
            </a:gs>
            <a:gs pos="100000">
              <a:schemeClr val="bg1">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Year 2</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EE811-478C-4958-8104-2A70B5A19611}" type="slidenum">
              <a:rPr lang="en-GB" smtClean="0"/>
              <a:t>‹#›</a:t>
            </a:fld>
            <a:endParaRPr lang="en-GB" dirty="0"/>
          </a:p>
        </p:txBody>
      </p:sp>
    </p:spTree>
    <p:extLst>
      <p:ext uri="{BB962C8B-B14F-4D97-AF65-F5344CB8AC3E}">
        <p14:creationId xmlns:p14="http://schemas.microsoft.com/office/powerpoint/2010/main" val="4128276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4" y="1743331"/>
            <a:ext cx="8130503" cy="2500685"/>
          </a:xfrm>
          <a:prstGeom prst="rect">
            <a:avLst/>
          </a:prstGeom>
          <a:noFill/>
        </p:spPr>
        <p:txBody>
          <a:bodyPr wrap="square" rtlCol="0">
            <a:spAutoFit/>
          </a:bodyPr>
          <a:lstStyle/>
          <a:p>
            <a:pPr algn="ctr">
              <a:spcAft>
                <a:spcPts val="450"/>
              </a:spcAft>
              <a:buClr>
                <a:schemeClr val="accent2"/>
              </a:buClr>
            </a:pPr>
            <a:r>
              <a:rPr lang="en-US" sz="2400" b="1" dirty="0">
                <a:solidFill>
                  <a:srgbClr val="253746"/>
                </a:solidFill>
              </a:rPr>
              <a:t>Objectives</a:t>
            </a:r>
            <a:endParaRPr lang="en-GB" sz="2400" b="1" dirty="0">
              <a:solidFill>
                <a:srgbClr val="253746"/>
              </a:solidFill>
            </a:endParaRP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Count in 10s and 2s.                                                                                             Recognise and describe patterns.</a:t>
            </a:r>
          </a:p>
          <a:p>
            <a:pPr>
              <a:buClr>
                <a:srgbClr val="EA7600"/>
              </a:buClr>
              <a:buSzPct val="120000"/>
            </a:pPr>
            <a:r>
              <a:rPr lang="en-GB" sz="2000" b="1" dirty="0">
                <a:solidFill>
                  <a:srgbClr val="253746"/>
                </a:solidFill>
              </a:rPr>
              <a:t>Day 2</a:t>
            </a:r>
          </a:p>
          <a:p>
            <a:pPr>
              <a:spcAft>
                <a:spcPts val="1000"/>
              </a:spcAft>
              <a:buClr>
                <a:srgbClr val="EA7600"/>
              </a:buClr>
              <a:buSzPct val="120000"/>
            </a:pPr>
            <a:r>
              <a:rPr lang="en-GB" sz="2000" b="1" dirty="0">
                <a:solidFill>
                  <a:schemeClr val="accent5">
                    <a:lumMod val="75000"/>
                  </a:schemeClr>
                </a:solidFill>
              </a:rPr>
              <a:t>Count in 10s.                                                                                                                      Begin to understand multiplication as repeated addition.</a:t>
            </a:r>
          </a:p>
        </p:txBody>
      </p:sp>
      <p:sp>
        <p:nvSpPr>
          <p:cNvPr id="15" name="TextBox 14">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2966993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10</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6591" t="8058" r="6818" b="34412"/>
          <a:stretch/>
        </p:blipFill>
        <p:spPr>
          <a:xfrm>
            <a:off x="450233" y="216131"/>
            <a:ext cx="8205394" cy="3855027"/>
          </a:xfrm>
          <a:prstGeom prst="rect">
            <a:avLst/>
          </a:prstGeom>
          <a:ln w="15875">
            <a:solidFill>
              <a:schemeClr val="tx1"/>
            </a:solidFill>
          </a:ln>
          <a:effectLst>
            <a:outerShdw blurRad="50800" dist="38100" dir="5400000" algn="t" rotWithShape="0">
              <a:prstClr val="black">
                <a:alpha val="40000"/>
              </a:prstClr>
            </a:outerShdw>
          </a:effectLst>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7955" t="66130" r="8069" b="11111"/>
          <a:stretch/>
        </p:blipFill>
        <p:spPr>
          <a:xfrm>
            <a:off x="110460" y="4353791"/>
            <a:ext cx="8295786" cy="1589809"/>
          </a:xfrm>
          <a:prstGeom prst="rect">
            <a:avLst/>
          </a:prstGeom>
          <a:effectLst>
            <a:outerShdw blurRad="50800" dist="38100" dir="5400000" algn="t" rotWithShape="0">
              <a:prstClr val="black">
                <a:alpha val="40000"/>
              </a:prstClr>
            </a:outerShdw>
          </a:effectLst>
        </p:spPr>
      </p:pic>
      <p:grpSp>
        <p:nvGrpSpPr>
          <p:cNvPr id="6" name="Group 5"/>
          <p:cNvGrpSpPr/>
          <p:nvPr/>
        </p:nvGrpSpPr>
        <p:grpSpPr>
          <a:xfrm>
            <a:off x="6941987" y="4234174"/>
            <a:ext cx="1713640" cy="1160976"/>
            <a:chOff x="1834709" y="4015907"/>
            <a:chExt cx="1606379" cy="952832"/>
          </a:xfrm>
        </p:grpSpPr>
        <p:sp>
          <p:nvSpPr>
            <p:cNvPr id="7" name="Rounded Rectangle 6"/>
            <p:cNvSpPr/>
            <p:nvPr/>
          </p:nvSpPr>
          <p:spPr>
            <a:xfrm>
              <a:off x="1834709" y="4015907"/>
              <a:ext cx="1606379" cy="495328"/>
            </a:xfrm>
            <a:prstGeom prst="roundRect">
              <a:avLst>
                <a:gd name="adj" fmla="val 4247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Challenge</a:t>
              </a:r>
              <a:endParaRPr lang="en-GB" sz="2400" b="1" dirty="0">
                <a:solidFill>
                  <a:schemeClr val="tx1"/>
                </a:solidFill>
              </a:endParaRPr>
            </a:p>
          </p:txBody>
        </p:sp>
        <p:pic>
          <p:nvPicPr>
            <p:cNvPr id="8" name="Picture 2" descr="Related image"/>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rot="1944755">
              <a:off x="2150897" y="4363258"/>
              <a:ext cx="388517" cy="605481"/>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E8B4C9F0-4D88-4C3F-AA00-E1387AB88E9C}"/>
              </a:ext>
            </a:extLst>
          </p:cNvPr>
          <p:cNvSpPr txBox="1"/>
          <p:nvPr/>
        </p:nvSpPr>
        <p:spPr>
          <a:xfrm>
            <a:off x="450233" y="53115"/>
            <a:ext cx="2170323" cy="661012"/>
          </a:xfrm>
          <a:prstGeom prst="rect">
            <a:avLst/>
          </a:prstGeom>
          <a:solidFill>
            <a:srgbClr val="92D050"/>
          </a:solidFill>
        </p:spPr>
        <p:txBody>
          <a:bodyPr wrap="square" rtlCol="0">
            <a:spAutoFit/>
          </a:bodyPr>
          <a:lstStyle/>
          <a:p>
            <a:r>
              <a:rPr lang="en-US" b="1" dirty="0"/>
              <a:t>Task 2 – Independent Work</a:t>
            </a:r>
          </a:p>
        </p:txBody>
      </p:sp>
    </p:spTree>
    <p:extLst>
      <p:ext uri="{BB962C8B-B14F-4D97-AF65-F5344CB8AC3E}">
        <p14:creationId xmlns:p14="http://schemas.microsoft.com/office/powerpoint/2010/main" val="168366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728F26-6F45-4BE2-9A93-FECD0CB18107}"/>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B586C8F2-6996-4967-9B17-E240EC2311CB}"/>
              </a:ext>
            </a:extLst>
          </p:cNvPr>
          <p:cNvSpPr>
            <a:spLocks noGrp="1"/>
          </p:cNvSpPr>
          <p:nvPr>
            <p:ph type="sldNum" sz="quarter" idx="12"/>
          </p:nvPr>
        </p:nvSpPr>
        <p:spPr/>
        <p:txBody>
          <a:bodyPr/>
          <a:lstStyle/>
          <a:p>
            <a:fld id="{BA0EE811-478C-4958-8104-2A70B5A19611}" type="slidenum">
              <a:rPr lang="en-GB" smtClean="0"/>
              <a:t>11</a:t>
            </a:fld>
            <a:endParaRPr lang="en-GB" dirty="0"/>
          </a:p>
        </p:txBody>
      </p:sp>
      <p:sp>
        <p:nvSpPr>
          <p:cNvPr id="4" name="Subtitle 1">
            <a:extLst>
              <a:ext uri="{FF2B5EF4-FFF2-40B4-BE49-F238E27FC236}">
                <a16:creationId xmlns:a16="http://schemas.microsoft.com/office/drawing/2014/main" id="{348547C6-536F-4A8C-9D1E-E9E363D7220F}"/>
              </a:ext>
            </a:extLst>
          </p:cNvPr>
          <p:cNvSpPr txBox="1">
            <a:spLocks/>
          </p:cNvSpPr>
          <p:nvPr/>
        </p:nvSpPr>
        <p:spPr>
          <a:xfrm>
            <a:off x="3566161" y="125499"/>
            <a:ext cx="2083624" cy="594591"/>
          </a:xfrm>
          <a:prstGeom prst="rect">
            <a:avLst/>
          </a:prstGeom>
          <a:solidFill>
            <a:srgbClr val="92D050"/>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Plenary </a:t>
            </a:r>
          </a:p>
        </p:txBody>
      </p:sp>
      <p:sp>
        <p:nvSpPr>
          <p:cNvPr id="5" name="Rectangle 4">
            <a:extLst>
              <a:ext uri="{FF2B5EF4-FFF2-40B4-BE49-F238E27FC236}">
                <a16:creationId xmlns:a16="http://schemas.microsoft.com/office/drawing/2014/main" id="{85EBDA55-72DA-491D-B5D0-2F5345CB9C4F}"/>
              </a:ext>
            </a:extLst>
          </p:cNvPr>
          <p:cNvSpPr/>
          <p:nvPr/>
        </p:nvSpPr>
        <p:spPr>
          <a:xfrm>
            <a:off x="869795" y="780585"/>
            <a:ext cx="7337503" cy="369332"/>
          </a:xfrm>
          <a:prstGeom prst="rect">
            <a:avLst/>
          </a:prstGeom>
          <a:solidFill>
            <a:srgbClr val="FFFF00"/>
          </a:solidFill>
        </p:spPr>
        <p:txBody>
          <a:bodyPr wrap="square">
            <a:spAutoFit/>
          </a:bodyPr>
          <a:lstStyle/>
          <a:p>
            <a:pPr algn="ctr">
              <a:spcAft>
                <a:spcPts val="0"/>
              </a:spcAft>
            </a:pPr>
            <a:r>
              <a:rPr lang="en-GB" dirty="0"/>
              <a:t>Solve Q3 and Q4 on page 90 and 91, Learners book</a:t>
            </a:r>
            <a:endParaRPr lang="en-GB" dirty="0">
              <a:latin typeface="Cambria" panose="02040503050406030204" pitchFamily="18" charset="0"/>
              <a:ea typeface="Times New Roman" panose="02020603050405020304" pitchFamily="18" charset="0"/>
              <a:cs typeface="Arial" panose="020B0604020202020204" pitchFamily="34" charset="0"/>
            </a:endParaRPr>
          </a:p>
        </p:txBody>
      </p:sp>
      <p:pic>
        <p:nvPicPr>
          <p:cNvPr id="6" name="Picture 5">
            <a:extLst>
              <a:ext uri="{FF2B5EF4-FFF2-40B4-BE49-F238E27FC236}">
                <a16:creationId xmlns:a16="http://schemas.microsoft.com/office/drawing/2014/main" id="{3AA06EE8-E7BA-47A5-A911-D9C47B6A6D2A}"/>
              </a:ext>
            </a:extLst>
          </p:cNvPr>
          <p:cNvPicPr>
            <a:picLocks noChangeAspect="1"/>
          </p:cNvPicPr>
          <p:nvPr/>
        </p:nvPicPr>
        <p:blipFill>
          <a:blip r:embed="rId2"/>
          <a:stretch>
            <a:fillRect/>
          </a:stretch>
        </p:blipFill>
        <p:spPr>
          <a:xfrm>
            <a:off x="2261753" y="1889355"/>
            <a:ext cx="4553585" cy="2219635"/>
          </a:xfrm>
          <a:prstGeom prst="rect">
            <a:avLst/>
          </a:prstGeom>
        </p:spPr>
      </p:pic>
      <p:pic>
        <p:nvPicPr>
          <p:cNvPr id="7" name="Picture 6">
            <a:extLst>
              <a:ext uri="{FF2B5EF4-FFF2-40B4-BE49-F238E27FC236}">
                <a16:creationId xmlns:a16="http://schemas.microsoft.com/office/drawing/2014/main" id="{D93C9148-EEDF-4F8D-B6C4-59AE3368E2AF}"/>
              </a:ext>
            </a:extLst>
          </p:cNvPr>
          <p:cNvPicPr>
            <a:picLocks noChangeAspect="1"/>
          </p:cNvPicPr>
          <p:nvPr/>
        </p:nvPicPr>
        <p:blipFill>
          <a:blip r:embed="rId3"/>
          <a:stretch>
            <a:fillRect/>
          </a:stretch>
        </p:blipFill>
        <p:spPr>
          <a:xfrm>
            <a:off x="2500023" y="4281173"/>
            <a:ext cx="4143953" cy="2257740"/>
          </a:xfrm>
          <a:prstGeom prst="rect">
            <a:avLst/>
          </a:prstGeom>
        </p:spPr>
      </p:pic>
    </p:spTree>
    <p:extLst>
      <p:ext uri="{BB962C8B-B14F-4D97-AF65-F5344CB8AC3E}">
        <p14:creationId xmlns:p14="http://schemas.microsoft.com/office/powerpoint/2010/main" val="3150725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AFD8EF8-67EB-46AC-8B92-A1F2FAB40A7D}"/>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4780AC0F-045F-46A8-AA7D-615A89A5D788}"/>
              </a:ext>
            </a:extLst>
          </p:cNvPr>
          <p:cNvSpPr>
            <a:spLocks noGrp="1"/>
          </p:cNvSpPr>
          <p:nvPr>
            <p:ph type="sldNum" sz="quarter" idx="12"/>
          </p:nvPr>
        </p:nvSpPr>
        <p:spPr/>
        <p:txBody>
          <a:bodyPr/>
          <a:lstStyle/>
          <a:p>
            <a:fld id="{BA0EE811-478C-4958-8104-2A70B5A19611}" type="slidenum">
              <a:rPr lang="en-GB" smtClean="0"/>
              <a:t>12</a:t>
            </a:fld>
            <a:endParaRPr lang="en-GB" dirty="0"/>
          </a:p>
        </p:txBody>
      </p:sp>
      <p:sp>
        <p:nvSpPr>
          <p:cNvPr id="4" name="Subtitle 1">
            <a:extLst>
              <a:ext uri="{FF2B5EF4-FFF2-40B4-BE49-F238E27FC236}">
                <a16:creationId xmlns:a16="http://schemas.microsoft.com/office/drawing/2014/main" id="{4D6E52C0-1CE5-41B3-B655-04033A4FADD7}"/>
              </a:ext>
            </a:extLst>
          </p:cNvPr>
          <p:cNvSpPr txBox="1">
            <a:spLocks/>
          </p:cNvSpPr>
          <p:nvPr/>
        </p:nvSpPr>
        <p:spPr>
          <a:xfrm>
            <a:off x="3433033" y="662709"/>
            <a:ext cx="2277934" cy="777471"/>
          </a:xfrm>
          <a:prstGeom prst="rect">
            <a:avLst/>
          </a:prstGeom>
          <a:solidFill>
            <a:srgbClr val="92D050"/>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Homework</a:t>
            </a:r>
          </a:p>
        </p:txBody>
      </p:sp>
      <p:pic>
        <p:nvPicPr>
          <p:cNvPr id="5" name="Picture 4">
            <a:extLst>
              <a:ext uri="{FF2B5EF4-FFF2-40B4-BE49-F238E27FC236}">
                <a16:creationId xmlns:a16="http://schemas.microsoft.com/office/drawing/2014/main" id="{DF5B98EF-13AB-4C91-AD82-14B6C8F55EA5}"/>
              </a:ext>
            </a:extLst>
          </p:cNvPr>
          <p:cNvPicPr>
            <a:picLocks noChangeAspect="1"/>
          </p:cNvPicPr>
          <p:nvPr/>
        </p:nvPicPr>
        <p:blipFill>
          <a:blip r:embed="rId2"/>
          <a:stretch>
            <a:fillRect/>
          </a:stretch>
        </p:blipFill>
        <p:spPr>
          <a:xfrm>
            <a:off x="1895101" y="2282885"/>
            <a:ext cx="5353797" cy="3686689"/>
          </a:xfrm>
          <a:prstGeom prst="rect">
            <a:avLst/>
          </a:prstGeom>
        </p:spPr>
      </p:pic>
      <p:sp>
        <p:nvSpPr>
          <p:cNvPr id="6" name="Rectangle 5">
            <a:extLst>
              <a:ext uri="{FF2B5EF4-FFF2-40B4-BE49-F238E27FC236}">
                <a16:creationId xmlns:a16="http://schemas.microsoft.com/office/drawing/2014/main" id="{9E646623-4B66-4381-A662-04187F49949E}"/>
              </a:ext>
            </a:extLst>
          </p:cNvPr>
          <p:cNvSpPr/>
          <p:nvPr/>
        </p:nvSpPr>
        <p:spPr>
          <a:xfrm>
            <a:off x="2514350" y="1642291"/>
            <a:ext cx="4115297" cy="369332"/>
          </a:xfrm>
          <a:prstGeom prst="rect">
            <a:avLst/>
          </a:prstGeom>
          <a:solidFill>
            <a:srgbClr val="FFFF00"/>
          </a:solidFill>
        </p:spPr>
        <p:txBody>
          <a:bodyPr wrap="square">
            <a:spAutoFit/>
          </a:bodyPr>
          <a:lstStyle/>
          <a:p>
            <a:pPr>
              <a:spcAft>
                <a:spcPts val="0"/>
              </a:spcAft>
            </a:pPr>
            <a:r>
              <a:rPr lang="en-GB" dirty="0"/>
              <a:t>Solve Q1 and Q2 on page 95, Workbook.</a:t>
            </a:r>
            <a:endParaRPr lang="en-GB" dirty="0">
              <a:latin typeface="Cambria" panose="020405030504060302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2977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2</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pic>
        <p:nvPicPr>
          <p:cNvPr id="3075" name="Picture 3" descr="N:\Documents\Website\Wagtail Website\User Manuel for HT\Elephant---Remember-this-FINAL.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228899" y="1424203"/>
            <a:ext cx="2633091" cy="167166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69677ED-5C54-4353-B94F-C526DD00205C}"/>
              </a:ext>
            </a:extLst>
          </p:cNvPr>
          <p:cNvSpPr txBox="1"/>
          <p:nvPr/>
        </p:nvSpPr>
        <p:spPr>
          <a:xfrm>
            <a:off x="480193" y="3527780"/>
            <a:ext cx="8130503" cy="833562"/>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a:t>
            </a:r>
          </a:p>
          <a:p>
            <a:pPr algn="ctr">
              <a:spcAft>
                <a:spcPts val="1000"/>
              </a:spcAft>
              <a:buClr>
                <a:srgbClr val="EA7600"/>
              </a:buClr>
              <a:buSzPct val="120000"/>
            </a:pPr>
            <a:r>
              <a:rPr lang="en-GB" sz="2000" b="1" dirty="0">
                <a:solidFill>
                  <a:srgbClr val="5B9BD5">
                    <a:lumMod val="75000"/>
                  </a:srgbClr>
                </a:solidFill>
              </a:rPr>
              <a:t>Count in 10s </a:t>
            </a:r>
            <a:endParaRPr lang="en-GB" sz="2000" b="1" dirty="0">
              <a:solidFill>
                <a:schemeClr val="accent5">
                  <a:lumMod val="75000"/>
                </a:schemeClr>
              </a:solidFill>
            </a:endParaRPr>
          </a:p>
        </p:txBody>
      </p:sp>
      <p:sp>
        <p:nvSpPr>
          <p:cNvPr id="8" name="TextBox 7">
            <a:extLst>
              <a:ext uri="{FF2B5EF4-FFF2-40B4-BE49-F238E27FC236}">
                <a16:creationId xmlns:a16="http://schemas.microsoft.com/office/drawing/2014/main" id="{711CF10C-294F-4C38-BE75-4EDA7613C3BF}"/>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49920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3</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4" y="1743331"/>
            <a:ext cx="8130503" cy="1449115"/>
          </a:xfrm>
          <a:prstGeom prst="rect">
            <a:avLst/>
          </a:prstGeom>
          <a:noFill/>
        </p:spPr>
        <p:txBody>
          <a:bodyPr wrap="square" rtlCol="0">
            <a:spAutoFit/>
          </a:bodyPr>
          <a:lstStyle/>
          <a:p>
            <a:pPr algn="ctr">
              <a:spcAft>
                <a:spcPts val="450"/>
              </a:spcAft>
              <a:buClr>
                <a:schemeClr val="accent2"/>
              </a:buClr>
            </a:pPr>
            <a:r>
              <a:rPr lang="en-US" sz="2400" b="1" dirty="0">
                <a:solidFill>
                  <a:srgbClr val="253746"/>
                </a:solidFill>
              </a:rPr>
              <a:t>Objectives</a:t>
            </a:r>
            <a:endParaRPr lang="en-GB" sz="2400" b="1" dirty="0">
              <a:solidFill>
                <a:srgbClr val="253746"/>
              </a:solidFill>
            </a:endParaRPr>
          </a:p>
          <a:p>
            <a:pPr>
              <a:buClr>
                <a:srgbClr val="EA7600"/>
              </a:buClr>
              <a:buSzPct val="120000"/>
            </a:pPr>
            <a:r>
              <a:rPr lang="en-GB" sz="2000" b="1" dirty="0">
                <a:solidFill>
                  <a:srgbClr val="253746"/>
                </a:solidFill>
              </a:rPr>
              <a:t>Day 2</a:t>
            </a:r>
          </a:p>
          <a:p>
            <a:pPr>
              <a:spcAft>
                <a:spcPts val="1000"/>
              </a:spcAft>
              <a:buClr>
                <a:srgbClr val="EA7600"/>
              </a:buClr>
              <a:buSzPct val="120000"/>
            </a:pPr>
            <a:r>
              <a:rPr lang="en-GB" sz="2000" b="1" dirty="0">
                <a:solidFill>
                  <a:schemeClr val="accent5">
                    <a:lumMod val="75000"/>
                  </a:schemeClr>
                </a:solidFill>
              </a:rPr>
              <a:t>Count in 10s.                                                                                                                      Begin to understand multiplication as repeated addition.</a:t>
            </a:r>
          </a:p>
        </p:txBody>
      </p:sp>
      <p:sp>
        <p:nvSpPr>
          <p:cNvPr id="15" name="TextBox 14">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314408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4</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2: </a:t>
            </a:r>
            <a:r>
              <a:rPr lang="en-GB" sz="2000" b="1" dirty="0">
                <a:solidFill>
                  <a:srgbClr val="5B9BD5">
                    <a:lumMod val="75000"/>
                  </a:srgbClr>
                </a:solidFill>
              </a:rPr>
              <a:t>Count in 10s; Begin to understand multiplication as repeated addition.</a:t>
            </a:r>
          </a:p>
        </p:txBody>
      </p:sp>
      <p:grpSp>
        <p:nvGrpSpPr>
          <p:cNvPr id="14" name="Group 13">
            <a:extLst>
              <a:ext uri="{FF2B5EF4-FFF2-40B4-BE49-F238E27FC236}">
                <a16:creationId xmlns:a16="http://schemas.microsoft.com/office/drawing/2014/main" id="{7BB30A5C-334A-4DE7-8017-2D88CC0A727C}"/>
              </a:ext>
            </a:extLst>
          </p:cNvPr>
          <p:cNvGrpSpPr/>
          <p:nvPr/>
        </p:nvGrpSpPr>
        <p:grpSpPr>
          <a:xfrm>
            <a:off x="6297875" y="1006823"/>
            <a:ext cx="2801678" cy="1680570"/>
            <a:chOff x="4298496" y="4063018"/>
            <a:chExt cx="2801678" cy="1680570"/>
          </a:xfrm>
        </p:grpSpPr>
        <p:sp>
          <p:nvSpPr>
            <p:cNvPr id="15"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680570"/>
            </a:xfrm>
            <a:prstGeom prst="cloudCallout">
              <a:avLst>
                <a:gd name="adj1" fmla="val -64501"/>
                <a:gd name="adj2" fmla="val -27858"/>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How much money is here? How can I find out? </a:t>
              </a:r>
            </a:p>
          </p:txBody>
        </p:sp>
        <p:pic>
          <p:nvPicPr>
            <p:cNvPr id="16" name="Picture 15">
              <a:extLst>
                <a:ext uri="{FF2B5EF4-FFF2-40B4-BE49-F238E27FC236}">
                  <a16:creationId xmlns:a16="http://schemas.microsoft.com/office/drawing/2014/main" id="{E6B10444-E519-49CD-A529-0F22C67FF3BC}"/>
                </a:ext>
              </a:extLst>
            </p:cNvPr>
            <p:cNvPicPr>
              <a:picLocks noChangeAspect="1"/>
            </p:cNvPicPr>
            <p:nvPr/>
          </p:nvPicPr>
          <p:blipFill rotWithShape="1">
            <a:blip r:embed="rId3"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520469" y="4220745"/>
              <a:ext cx="314133" cy="681468"/>
            </a:xfrm>
            <a:prstGeom prst="rect">
              <a:avLst/>
            </a:prstGeom>
          </p:spPr>
        </p:pic>
      </p:grpSp>
      <p:sp>
        <p:nvSpPr>
          <p:cNvPr id="17" name="Speech Bubble: Rectangle with Corners Rounded 10">
            <a:extLst>
              <a:ext uri="{FF2B5EF4-FFF2-40B4-BE49-F238E27FC236}">
                <a16:creationId xmlns:a16="http://schemas.microsoft.com/office/drawing/2014/main" id="{A5209EEE-E1BD-4F2F-8E5D-A043EDA11F92}"/>
              </a:ext>
            </a:extLst>
          </p:cNvPr>
          <p:cNvSpPr/>
          <p:nvPr/>
        </p:nvSpPr>
        <p:spPr>
          <a:xfrm>
            <a:off x="192907" y="1685600"/>
            <a:ext cx="4545907" cy="1067449"/>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We can count the coins in 10s!</a:t>
            </a:r>
          </a:p>
          <a:p>
            <a:pPr algn="ctr">
              <a:lnSpc>
                <a:spcPct val="114000"/>
              </a:lnSpc>
            </a:pPr>
            <a:r>
              <a:rPr lang="en-GB" b="1" dirty="0">
                <a:solidFill>
                  <a:srgbClr val="253746"/>
                </a:solidFill>
                <a:latin typeface="Myriad Pro Light" panose="020B0603030403020204" pitchFamily="34" charset="0"/>
              </a:rPr>
              <a:t>10, 20, 30, 40, 50, 60, </a:t>
            </a:r>
            <a:r>
              <a:rPr lang="en-GB" b="1" dirty="0">
                <a:solidFill>
                  <a:srgbClr val="FF0000"/>
                </a:solidFill>
                <a:latin typeface="Myriad Pro Light" panose="020B0603030403020204" pitchFamily="34" charset="0"/>
              </a:rPr>
              <a:t>70</a:t>
            </a:r>
          </a:p>
        </p:txBody>
      </p:sp>
      <p:sp>
        <p:nvSpPr>
          <p:cNvPr id="18" name="Speech Bubble: Rectangle with Corners Rounded 10">
            <a:extLst>
              <a:ext uri="{FF2B5EF4-FFF2-40B4-BE49-F238E27FC236}">
                <a16:creationId xmlns:a16="http://schemas.microsoft.com/office/drawing/2014/main" id="{A5209EEE-E1BD-4F2F-8E5D-A043EDA11F92}"/>
              </a:ext>
            </a:extLst>
          </p:cNvPr>
          <p:cNvSpPr/>
          <p:nvPr/>
        </p:nvSpPr>
        <p:spPr>
          <a:xfrm>
            <a:off x="4442175" y="2753049"/>
            <a:ext cx="4442845" cy="9998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10p + 10p + 10p + 10p + 10p + 10p + 10p </a:t>
            </a:r>
            <a:r>
              <a:rPr lang="en-GB" b="1" dirty="0">
                <a:solidFill>
                  <a:srgbClr val="FF0000"/>
                </a:solidFill>
                <a:latin typeface="Myriad Pro Light" panose="020B0603030403020204" pitchFamily="34" charset="0"/>
              </a:rPr>
              <a:t>= 70p</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19" name="Speech Bubble: Rectangle with Corners Rounded 10">
            <a:extLst>
              <a:ext uri="{FF2B5EF4-FFF2-40B4-BE49-F238E27FC236}">
                <a16:creationId xmlns:a16="http://schemas.microsoft.com/office/drawing/2014/main" id="{A5209EEE-E1BD-4F2F-8E5D-A043EDA11F92}"/>
              </a:ext>
            </a:extLst>
          </p:cNvPr>
          <p:cNvSpPr/>
          <p:nvPr/>
        </p:nvSpPr>
        <p:spPr>
          <a:xfrm>
            <a:off x="314325" y="2971638"/>
            <a:ext cx="4010025" cy="781211"/>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Or write a number sentence…</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20" name="Speech Bubble: Rectangle with Corners Rounded 10">
            <a:extLst>
              <a:ext uri="{FF2B5EF4-FFF2-40B4-BE49-F238E27FC236}">
                <a16:creationId xmlns:a16="http://schemas.microsoft.com/office/drawing/2014/main" id="{A5209EEE-E1BD-4F2F-8E5D-A043EDA11F92}"/>
              </a:ext>
            </a:extLst>
          </p:cNvPr>
          <p:cNvSpPr/>
          <p:nvPr/>
        </p:nvSpPr>
        <p:spPr>
          <a:xfrm>
            <a:off x="432150" y="3962239"/>
            <a:ext cx="4010025" cy="1057436"/>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A quicker way to write it is </a:t>
            </a:r>
            <a:r>
              <a:rPr lang="en-GB" b="1" dirty="0">
                <a:solidFill>
                  <a:srgbClr val="FF0000"/>
                </a:solidFill>
                <a:latin typeface="Myriad Pro Light" panose="020B0603030403020204" pitchFamily="34" charset="0"/>
              </a:rPr>
              <a:t>7 × 10p = 70p</a:t>
            </a:r>
          </a:p>
          <a:p>
            <a:pPr algn="ctr">
              <a:lnSpc>
                <a:spcPct val="114000"/>
              </a:lnSpc>
            </a:pPr>
            <a:endParaRPr lang="en-GB" b="1" dirty="0">
              <a:solidFill>
                <a:srgbClr val="253746"/>
              </a:solidFill>
              <a:latin typeface="Myriad Pro Light" panose="020B0603030403020204" pitchFamily="34" charset="0"/>
            </a:endParaRPr>
          </a:p>
        </p:txBody>
      </p:sp>
      <p:sp>
        <p:nvSpPr>
          <p:cNvPr id="21" name="Speech Bubble: Rectangle with Corners Rounded 10">
            <a:extLst>
              <a:ext uri="{FF2B5EF4-FFF2-40B4-BE49-F238E27FC236}">
                <a16:creationId xmlns:a16="http://schemas.microsoft.com/office/drawing/2014/main" id="{A5209EEE-E1BD-4F2F-8E5D-A043EDA11F92}"/>
              </a:ext>
            </a:extLst>
          </p:cNvPr>
          <p:cNvSpPr/>
          <p:nvPr/>
        </p:nvSpPr>
        <p:spPr>
          <a:xfrm>
            <a:off x="5124450" y="4078718"/>
            <a:ext cx="3101372" cy="1023633"/>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FF0000"/>
                </a:solidFill>
                <a:latin typeface="Myriad Pro Light" panose="020B0603030403020204" pitchFamily="34" charset="0"/>
              </a:rPr>
              <a:t>That’s 7 lots of 10p, or 7 times 10.</a:t>
            </a:r>
          </a:p>
          <a:p>
            <a:pPr algn="ctr">
              <a:lnSpc>
                <a:spcPct val="114000"/>
              </a:lnSpc>
            </a:pPr>
            <a:endParaRPr lang="en-GB" b="1" dirty="0">
              <a:solidFill>
                <a:srgbClr val="253746"/>
              </a:solidFill>
              <a:latin typeface="Myriad Pro Light" panose="020B0603030403020204" pitchFamily="34" charset="0"/>
            </a:endParaRPr>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9337" y="647346"/>
            <a:ext cx="800100" cy="752475"/>
          </a:xfrm>
          <a:prstGeom prst="rect">
            <a:avLst/>
          </a:prstGeom>
          <a:effectLst>
            <a:outerShdw blurRad="50800" dist="38100" dir="5400000" algn="t" rotWithShape="0">
              <a:prstClr val="black">
                <a:alpha val="40000"/>
              </a:prstClr>
            </a:outerShdw>
          </a:effectLst>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9100" y="647346"/>
            <a:ext cx="800100" cy="752475"/>
          </a:xfrm>
          <a:prstGeom prst="rect">
            <a:avLst/>
          </a:prstGeom>
          <a:effectLst>
            <a:outerShdw blurRad="50800" dist="38100" dir="5400000" algn="t" rotWithShape="0">
              <a:prstClr val="black">
                <a:alpha val="40000"/>
              </a:prstClr>
            </a:outerShdw>
          </a:effectLst>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63623" y="665621"/>
            <a:ext cx="800100" cy="752475"/>
          </a:xfrm>
          <a:prstGeom prst="rect">
            <a:avLst/>
          </a:prstGeom>
          <a:effectLst>
            <a:outerShdw blurRad="50800" dist="38100" dir="5400000" algn="t" rotWithShape="0">
              <a:prstClr val="black">
                <a:alpha val="40000"/>
              </a:prstClr>
            </a:outerShdw>
          </a:effectLst>
        </p:spPr>
      </p:pic>
      <p:pic>
        <p:nvPicPr>
          <p:cNvPr id="25" name="Picture 2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45410" y="698390"/>
            <a:ext cx="800100" cy="752475"/>
          </a:xfrm>
          <a:prstGeom prst="rect">
            <a:avLst/>
          </a:prstGeom>
          <a:effectLst>
            <a:outerShdw blurRad="50800" dist="38100" dir="5400000" algn="t" rotWithShape="0">
              <a:prstClr val="black">
                <a:alpha val="40000"/>
              </a:prstClr>
            </a:outerShdw>
          </a:effectLst>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24250" y="587033"/>
            <a:ext cx="800100" cy="752475"/>
          </a:xfrm>
          <a:prstGeom prst="rect">
            <a:avLst/>
          </a:prstGeom>
          <a:effectLst>
            <a:outerShdw blurRad="50800" dist="38100" dir="5400000" algn="t" rotWithShape="0">
              <a:prstClr val="black">
                <a:alpha val="40000"/>
              </a:prstClr>
            </a:outerShdw>
          </a:effectLst>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24350" y="605086"/>
            <a:ext cx="800100" cy="752475"/>
          </a:xfrm>
          <a:prstGeom prst="rect">
            <a:avLst/>
          </a:prstGeom>
          <a:effectLst>
            <a:outerShdw blurRad="50800" dist="38100" dir="5400000" algn="t" rotWithShape="0">
              <a:prstClr val="black">
                <a:alpha val="40000"/>
              </a:prstClr>
            </a:outerShdw>
          </a:effectLst>
        </p:spPr>
      </p:pic>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24450" y="600323"/>
            <a:ext cx="800100" cy="752475"/>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711580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500"/>
                                        <p:tgtEl>
                                          <p:spTgt spid="2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5</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2: </a:t>
            </a:r>
            <a:r>
              <a:rPr lang="en-GB" sz="2000" b="1" dirty="0">
                <a:solidFill>
                  <a:srgbClr val="5B9BD5">
                    <a:lumMod val="75000"/>
                  </a:srgbClr>
                </a:solidFill>
              </a:rPr>
              <a:t>Count in 10s; Begin to understand multiplication as repeated addition.</a:t>
            </a:r>
          </a:p>
        </p:txBody>
      </p:sp>
      <p:grpSp>
        <p:nvGrpSpPr>
          <p:cNvPr id="14" name="Group 13">
            <a:extLst>
              <a:ext uri="{FF2B5EF4-FFF2-40B4-BE49-F238E27FC236}">
                <a16:creationId xmlns:a16="http://schemas.microsoft.com/office/drawing/2014/main" id="{7BB30A5C-334A-4DE7-8017-2D88CC0A727C}"/>
              </a:ext>
            </a:extLst>
          </p:cNvPr>
          <p:cNvGrpSpPr/>
          <p:nvPr/>
        </p:nvGrpSpPr>
        <p:grpSpPr>
          <a:xfrm>
            <a:off x="6057899" y="1122694"/>
            <a:ext cx="3041653" cy="1848945"/>
            <a:chOff x="4058520" y="4036014"/>
            <a:chExt cx="3041653" cy="1848945"/>
          </a:xfrm>
        </p:grpSpPr>
        <p:sp>
          <p:nvSpPr>
            <p:cNvPr id="15" name="Speech Bubble: Rectangle with Corners Rounded 14">
              <a:extLst>
                <a:ext uri="{FF2B5EF4-FFF2-40B4-BE49-F238E27FC236}">
                  <a16:creationId xmlns:a16="http://schemas.microsoft.com/office/drawing/2014/main" id="{C5C595CE-B7F4-4D5E-A864-1E044BBD6CB2}"/>
                </a:ext>
              </a:extLst>
            </p:cNvPr>
            <p:cNvSpPr/>
            <p:nvPr/>
          </p:nvSpPr>
          <p:spPr>
            <a:xfrm>
              <a:off x="4058520" y="4036014"/>
              <a:ext cx="3041653" cy="1848945"/>
            </a:xfrm>
            <a:prstGeom prst="cloudCallout">
              <a:avLst>
                <a:gd name="adj1" fmla="val -64501"/>
                <a:gd name="adj2" fmla="val -27858"/>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How much money is here this time? How can I find out? </a:t>
              </a:r>
            </a:p>
          </p:txBody>
        </p:sp>
        <p:pic>
          <p:nvPicPr>
            <p:cNvPr id="16" name="Picture 15">
              <a:extLst>
                <a:ext uri="{FF2B5EF4-FFF2-40B4-BE49-F238E27FC236}">
                  <a16:creationId xmlns:a16="http://schemas.microsoft.com/office/drawing/2014/main" id="{E6B10444-E519-49CD-A529-0F22C67FF3BC}"/>
                </a:ext>
              </a:extLst>
            </p:cNvPr>
            <p:cNvPicPr>
              <a:picLocks noChangeAspect="1"/>
            </p:cNvPicPr>
            <p:nvPr/>
          </p:nvPicPr>
          <p:blipFill rotWithShape="1">
            <a:blip r:embed="rId3"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616880" y="4152430"/>
              <a:ext cx="298404" cy="647346"/>
            </a:xfrm>
            <a:prstGeom prst="rect">
              <a:avLst/>
            </a:prstGeom>
          </p:spPr>
        </p:pic>
      </p:grpSp>
      <p:sp>
        <p:nvSpPr>
          <p:cNvPr id="17" name="Speech Bubble: Rectangle with Corners Rounded 10">
            <a:extLst>
              <a:ext uri="{FF2B5EF4-FFF2-40B4-BE49-F238E27FC236}">
                <a16:creationId xmlns:a16="http://schemas.microsoft.com/office/drawing/2014/main" id="{A5209EEE-E1BD-4F2F-8E5D-A043EDA11F92}"/>
              </a:ext>
            </a:extLst>
          </p:cNvPr>
          <p:cNvSpPr/>
          <p:nvPr/>
        </p:nvSpPr>
        <p:spPr>
          <a:xfrm>
            <a:off x="192907" y="1562783"/>
            <a:ext cx="4625981" cy="1408855"/>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We can count the coins in 10s!</a:t>
            </a:r>
          </a:p>
          <a:p>
            <a:pPr algn="ctr">
              <a:lnSpc>
                <a:spcPct val="114000"/>
              </a:lnSpc>
            </a:pPr>
            <a:r>
              <a:rPr lang="en-GB" b="1" dirty="0">
                <a:solidFill>
                  <a:srgbClr val="253746"/>
                </a:solidFill>
                <a:latin typeface="Myriad Pro Light" panose="020B0603030403020204" pitchFamily="34" charset="0"/>
              </a:rPr>
              <a:t>10, 20, 30, 40, 50, 60, 70, </a:t>
            </a:r>
            <a:r>
              <a:rPr lang="en-GB" b="1" dirty="0">
                <a:solidFill>
                  <a:srgbClr val="FF0000"/>
                </a:solidFill>
                <a:latin typeface="Myriad Pro Light" panose="020B0603030403020204" pitchFamily="34" charset="0"/>
              </a:rPr>
              <a:t>80.</a:t>
            </a:r>
          </a:p>
        </p:txBody>
      </p:sp>
      <p:sp>
        <p:nvSpPr>
          <p:cNvPr id="18" name="Speech Bubble: Rectangle with Corners Rounded 10">
            <a:extLst>
              <a:ext uri="{FF2B5EF4-FFF2-40B4-BE49-F238E27FC236}">
                <a16:creationId xmlns:a16="http://schemas.microsoft.com/office/drawing/2014/main" id="{A5209EEE-E1BD-4F2F-8E5D-A043EDA11F92}"/>
              </a:ext>
            </a:extLst>
          </p:cNvPr>
          <p:cNvSpPr/>
          <p:nvPr/>
        </p:nvSpPr>
        <p:spPr>
          <a:xfrm>
            <a:off x="4531802" y="2971639"/>
            <a:ext cx="4442845" cy="9906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10p + 10p + 10p + 10p + 10p + 10p + 10p + 10p </a:t>
            </a:r>
            <a:r>
              <a:rPr lang="en-GB" b="1" dirty="0">
                <a:solidFill>
                  <a:srgbClr val="FF0000"/>
                </a:solidFill>
                <a:latin typeface="Myriad Pro Light" panose="020B0603030403020204" pitchFamily="34" charset="0"/>
              </a:rPr>
              <a:t>= 80p</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19" name="Speech Bubble: Rectangle with Corners Rounded 10">
            <a:extLst>
              <a:ext uri="{FF2B5EF4-FFF2-40B4-BE49-F238E27FC236}">
                <a16:creationId xmlns:a16="http://schemas.microsoft.com/office/drawing/2014/main" id="{A5209EEE-E1BD-4F2F-8E5D-A043EDA11F92}"/>
              </a:ext>
            </a:extLst>
          </p:cNvPr>
          <p:cNvSpPr/>
          <p:nvPr/>
        </p:nvSpPr>
        <p:spPr>
          <a:xfrm>
            <a:off x="314325" y="3053934"/>
            <a:ext cx="4010025" cy="781211"/>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Or write a number sentence…</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20" name="Speech Bubble: Rectangle with Corners Rounded 10">
            <a:extLst>
              <a:ext uri="{FF2B5EF4-FFF2-40B4-BE49-F238E27FC236}">
                <a16:creationId xmlns:a16="http://schemas.microsoft.com/office/drawing/2014/main" id="{A5209EEE-E1BD-4F2F-8E5D-A043EDA11F92}"/>
              </a:ext>
            </a:extLst>
          </p:cNvPr>
          <p:cNvSpPr/>
          <p:nvPr/>
        </p:nvSpPr>
        <p:spPr>
          <a:xfrm>
            <a:off x="432150" y="3962239"/>
            <a:ext cx="4010025" cy="1057436"/>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A quicker way to write it is </a:t>
            </a:r>
            <a:r>
              <a:rPr lang="en-GB" b="1" dirty="0">
                <a:solidFill>
                  <a:srgbClr val="FF0000"/>
                </a:solidFill>
                <a:latin typeface="Myriad Pro Light" panose="020B0603030403020204" pitchFamily="34" charset="0"/>
              </a:rPr>
              <a:t>8 × 10p = 80p</a:t>
            </a:r>
          </a:p>
          <a:p>
            <a:pPr algn="ctr">
              <a:lnSpc>
                <a:spcPct val="114000"/>
              </a:lnSpc>
            </a:pPr>
            <a:endParaRPr lang="en-GB" b="1" dirty="0">
              <a:solidFill>
                <a:srgbClr val="253746"/>
              </a:solidFill>
              <a:latin typeface="Myriad Pro Light" panose="020B0603030403020204" pitchFamily="34" charset="0"/>
            </a:endParaRPr>
          </a:p>
        </p:txBody>
      </p:sp>
      <p:sp>
        <p:nvSpPr>
          <p:cNvPr id="21" name="Speech Bubble: Rectangle with Corners Rounded 10">
            <a:extLst>
              <a:ext uri="{FF2B5EF4-FFF2-40B4-BE49-F238E27FC236}">
                <a16:creationId xmlns:a16="http://schemas.microsoft.com/office/drawing/2014/main" id="{A5209EEE-E1BD-4F2F-8E5D-A043EDA11F92}"/>
              </a:ext>
            </a:extLst>
          </p:cNvPr>
          <p:cNvSpPr/>
          <p:nvPr/>
        </p:nvSpPr>
        <p:spPr>
          <a:xfrm>
            <a:off x="5124451" y="4062170"/>
            <a:ext cx="2933700" cy="1049325"/>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FF0000"/>
                </a:solidFill>
                <a:latin typeface="Myriad Pro Light" panose="020B0603030403020204" pitchFamily="34" charset="0"/>
              </a:rPr>
              <a:t>That’s 8 lots of 10p, or 8 times 10.</a:t>
            </a:r>
          </a:p>
          <a:p>
            <a:pPr algn="ctr">
              <a:lnSpc>
                <a:spcPct val="114000"/>
              </a:lnSpc>
            </a:pPr>
            <a:endParaRPr lang="en-GB" b="1" dirty="0">
              <a:solidFill>
                <a:srgbClr val="253746"/>
              </a:solidFill>
              <a:latin typeface="Myriad Pro Light" panose="020B0603030403020204" pitchFamily="34" charset="0"/>
            </a:endParaRPr>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9337" y="647346"/>
            <a:ext cx="800100" cy="752475"/>
          </a:xfrm>
          <a:prstGeom prst="rect">
            <a:avLst/>
          </a:prstGeom>
          <a:effectLst>
            <a:outerShdw blurRad="50800" dist="38100" dir="5400000" algn="t" rotWithShape="0">
              <a:prstClr val="black">
                <a:alpha val="40000"/>
              </a:prstClr>
            </a:outerShdw>
          </a:effectLst>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9100" y="647346"/>
            <a:ext cx="800100" cy="752475"/>
          </a:xfrm>
          <a:prstGeom prst="rect">
            <a:avLst/>
          </a:prstGeom>
          <a:effectLst>
            <a:outerShdw blurRad="50800" dist="38100" dir="5400000" algn="t" rotWithShape="0">
              <a:prstClr val="black">
                <a:alpha val="40000"/>
              </a:prstClr>
            </a:outerShdw>
          </a:effectLst>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63623" y="665621"/>
            <a:ext cx="800100" cy="752475"/>
          </a:xfrm>
          <a:prstGeom prst="rect">
            <a:avLst/>
          </a:prstGeom>
          <a:effectLst>
            <a:outerShdw blurRad="50800" dist="38100" dir="5400000" algn="t" rotWithShape="0">
              <a:prstClr val="black">
                <a:alpha val="40000"/>
              </a:prstClr>
            </a:outerShdw>
          </a:effectLst>
        </p:spPr>
      </p:pic>
      <p:pic>
        <p:nvPicPr>
          <p:cNvPr id="25" name="Picture 2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45410" y="698390"/>
            <a:ext cx="800100" cy="752475"/>
          </a:xfrm>
          <a:prstGeom prst="rect">
            <a:avLst/>
          </a:prstGeom>
          <a:effectLst>
            <a:outerShdw blurRad="50800" dist="38100" dir="5400000" algn="t" rotWithShape="0">
              <a:prstClr val="black">
                <a:alpha val="40000"/>
              </a:prstClr>
            </a:outerShdw>
          </a:effectLst>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24250" y="587033"/>
            <a:ext cx="800100" cy="752475"/>
          </a:xfrm>
          <a:prstGeom prst="rect">
            <a:avLst/>
          </a:prstGeom>
          <a:effectLst>
            <a:outerShdw blurRad="50800" dist="38100" dir="5400000" algn="t" rotWithShape="0">
              <a:prstClr val="black">
                <a:alpha val="40000"/>
              </a:prstClr>
            </a:outerShdw>
          </a:effectLst>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24350" y="605086"/>
            <a:ext cx="800100" cy="752475"/>
          </a:xfrm>
          <a:prstGeom prst="rect">
            <a:avLst/>
          </a:prstGeom>
          <a:effectLst>
            <a:outerShdw blurRad="50800" dist="38100" dir="5400000" algn="t" rotWithShape="0">
              <a:prstClr val="black">
                <a:alpha val="40000"/>
              </a:prstClr>
            </a:outerShdw>
          </a:effectLst>
        </p:spPr>
      </p:pic>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24450" y="600323"/>
            <a:ext cx="800100" cy="752475"/>
          </a:xfrm>
          <a:prstGeom prst="rect">
            <a:avLst/>
          </a:prstGeom>
          <a:effectLst>
            <a:outerShdw blurRad="50800" dist="38100" dir="5400000" algn="t" rotWithShape="0">
              <a:prstClr val="black">
                <a:alpha val="40000"/>
              </a:prstClr>
            </a:outerShdw>
          </a:effectLst>
        </p:spPr>
      </p:pic>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53125" y="581521"/>
            <a:ext cx="800100" cy="752475"/>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67399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500"/>
                                        <p:tgtEl>
                                          <p:spTgt spid="2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500"/>
                                        <p:tgtEl>
                                          <p:spTgt spid="18"/>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fade">
                                      <p:cBhvr>
                                        <p:cTn id="60" dur="500"/>
                                        <p:tgtEl>
                                          <p:spTgt spid="2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6</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2: </a:t>
            </a:r>
            <a:r>
              <a:rPr lang="en-GB" sz="2000" b="1" dirty="0">
                <a:solidFill>
                  <a:srgbClr val="5B9BD5">
                    <a:lumMod val="75000"/>
                  </a:srgbClr>
                </a:solidFill>
              </a:rPr>
              <a:t>Count in 10s; Begin to understand multiplication as repeated addition.</a:t>
            </a:r>
          </a:p>
        </p:txBody>
      </p:sp>
      <p:grpSp>
        <p:nvGrpSpPr>
          <p:cNvPr id="14" name="Group 13">
            <a:extLst>
              <a:ext uri="{FF2B5EF4-FFF2-40B4-BE49-F238E27FC236}">
                <a16:creationId xmlns:a16="http://schemas.microsoft.com/office/drawing/2014/main" id="{7BB30A5C-334A-4DE7-8017-2D88CC0A727C}"/>
              </a:ext>
            </a:extLst>
          </p:cNvPr>
          <p:cNvGrpSpPr/>
          <p:nvPr/>
        </p:nvGrpSpPr>
        <p:grpSpPr>
          <a:xfrm>
            <a:off x="6297875" y="1006823"/>
            <a:ext cx="2801678" cy="1680570"/>
            <a:chOff x="4298496" y="4063018"/>
            <a:chExt cx="2801678" cy="1680570"/>
          </a:xfrm>
        </p:grpSpPr>
        <p:sp>
          <p:nvSpPr>
            <p:cNvPr id="15"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680570"/>
            </a:xfrm>
            <a:prstGeom prst="cloudCallout">
              <a:avLst>
                <a:gd name="adj1" fmla="val -64501"/>
                <a:gd name="adj2" fmla="val -27858"/>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How much money do I have now? How can I find out? </a:t>
              </a:r>
            </a:p>
          </p:txBody>
        </p:sp>
        <p:pic>
          <p:nvPicPr>
            <p:cNvPr id="16" name="Picture 15">
              <a:extLst>
                <a:ext uri="{FF2B5EF4-FFF2-40B4-BE49-F238E27FC236}">
                  <a16:creationId xmlns:a16="http://schemas.microsoft.com/office/drawing/2014/main" id="{E6B10444-E519-49CD-A529-0F22C67FF3BC}"/>
                </a:ext>
              </a:extLst>
            </p:cNvPr>
            <p:cNvPicPr>
              <a:picLocks noChangeAspect="1"/>
            </p:cNvPicPr>
            <p:nvPr/>
          </p:nvPicPr>
          <p:blipFill rotWithShape="1">
            <a:blip r:embed="rId3"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87950"/>
              <a:ext cx="391606" cy="849534"/>
            </a:xfrm>
            <a:prstGeom prst="rect">
              <a:avLst/>
            </a:prstGeom>
          </p:spPr>
        </p:pic>
      </p:grpSp>
      <p:sp>
        <p:nvSpPr>
          <p:cNvPr id="17" name="Speech Bubble: Rectangle with Corners Rounded 10">
            <a:extLst>
              <a:ext uri="{FF2B5EF4-FFF2-40B4-BE49-F238E27FC236}">
                <a16:creationId xmlns:a16="http://schemas.microsoft.com/office/drawing/2014/main" id="{A5209EEE-E1BD-4F2F-8E5D-A043EDA11F92}"/>
              </a:ext>
            </a:extLst>
          </p:cNvPr>
          <p:cNvSpPr/>
          <p:nvPr/>
        </p:nvSpPr>
        <p:spPr>
          <a:xfrm>
            <a:off x="192907" y="1656522"/>
            <a:ext cx="4321943" cy="1096527"/>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We can count the coins in 2s!</a:t>
            </a:r>
          </a:p>
          <a:p>
            <a:pPr algn="ctr">
              <a:lnSpc>
                <a:spcPct val="114000"/>
              </a:lnSpc>
            </a:pPr>
            <a:r>
              <a:rPr lang="en-GB" b="1" dirty="0">
                <a:solidFill>
                  <a:srgbClr val="253746"/>
                </a:solidFill>
                <a:latin typeface="Myriad Pro Light" panose="020B0603030403020204" pitchFamily="34" charset="0"/>
              </a:rPr>
              <a:t>2, 4, 6, 8, </a:t>
            </a:r>
            <a:r>
              <a:rPr lang="en-GB" b="1" dirty="0">
                <a:solidFill>
                  <a:srgbClr val="FF0000"/>
                </a:solidFill>
                <a:latin typeface="Myriad Pro Light" panose="020B0603030403020204" pitchFamily="34" charset="0"/>
              </a:rPr>
              <a:t>10</a:t>
            </a:r>
          </a:p>
        </p:txBody>
      </p:sp>
      <p:sp>
        <p:nvSpPr>
          <p:cNvPr id="18" name="Speech Bubble: Rectangle with Corners Rounded 10">
            <a:extLst>
              <a:ext uri="{FF2B5EF4-FFF2-40B4-BE49-F238E27FC236}">
                <a16:creationId xmlns:a16="http://schemas.microsoft.com/office/drawing/2014/main" id="{A5209EEE-E1BD-4F2F-8E5D-A043EDA11F92}"/>
              </a:ext>
            </a:extLst>
          </p:cNvPr>
          <p:cNvSpPr/>
          <p:nvPr/>
        </p:nvSpPr>
        <p:spPr>
          <a:xfrm>
            <a:off x="4442175" y="2889504"/>
            <a:ext cx="4442845" cy="749211"/>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2p + 2p + 2p + 2p + 2p </a:t>
            </a:r>
          </a:p>
          <a:p>
            <a:pPr algn="ctr">
              <a:lnSpc>
                <a:spcPct val="114000"/>
              </a:lnSpc>
            </a:pPr>
            <a:r>
              <a:rPr lang="en-GB" b="1" dirty="0">
                <a:solidFill>
                  <a:srgbClr val="FF0000"/>
                </a:solidFill>
                <a:latin typeface="Myriad Pro Light" panose="020B0603030403020204" pitchFamily="34" charset="0"/>
              </a:rPr>
              <a:t>= 10p</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19" name="Speech Bubble: Rectangle with Corners Rounded 10">
            <a:extLst>
              <a:ext uri="{FF2B5EF4-FFF2-40B4-BE49-F238E27FC236}">
                <a16:creationId xmlns:a16="http://schemas.microsoft.com/office/drawing/2014/main" id="{A5209EEE-E1BD-4F2F-8E5D-A043EDA11F92}"/>
              </a:ext>
            </a:extLst>
          </p:cNvPr>
          <p:cNvSpPr/>
          <p:nvPr/>
        </p:nvSpPr>
        <p:spPr>
          <a:xfrm>
            <a:off x="314325" y="2971638"/>
            <a:ext cx="4010025" cy="781211"/>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Or write a number sentence…</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20" name="Speech Bubble: Rectangle with Corners Rounded 10">
            <a:extLst>
              <a:ext uri="{FF2B5EF4-FFF2-40B4-BE49-F238E27FC236}">
                <a16:creationId xmlns:a16="http://schemas.microsoft.com/office/drawing/2014/main" id="{A5209EEE-E1BD-4F2F-8E5D-A043EDA11F92}"/>
              </a:ext>
            </a:extLst>
          </p:cNvPr>
          <p:cNvSpPr/>
          <p:nvPr/>
        </p:nvSpPr>
        <p:spPr>
          <a:xfrm>
            <a:off x="432150" y="3962239"/>
            <a:ext cx="4010025" cy="1057436"/>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A quicker way to write it is </a:t>
            </a:r>
            <a:r>
              <a:rPr lang="en-GB" b="1" dirty="0">
                <a:solidFill>
                  <a:srgbClr val="FF0000"/>
                </a:solidFill>
                <a:latin typeface="Myriad Pro Light" panose="020B0603030403020204" pitchFamily="34" charset="0"/>
              </a:rPr>
              <a:t>5 × 2p = 10p</a:t>
            </a:r>
          </a:p>
          <a:p>
            <a:pPr algn="ctr">
              <a:lnSpc>
                <a:spcPct val="114000"/>
              </a:lnSpc>
            </a:pPr>
            <a:endParaRPr lang="en-GB" b="1" dirty="0">
              <a:solidFill>
                <a:srgbClr val="253746"/>
              </a:solidFill>
              <a:latin typeface="Myriad Pro Light" panose="020B0603030403020204" pitchFamily="34" charset="0"/>
            </a:endParaRPr>
          </a:p>
        </p:txBody>
      </p:sp>
      <p:sp>
        <p:nvSpPr>
          <p:cNvPr id="21" name="Speech Bubble: Rectangle with Corners Rounded 10">
            <a:extLst>
              <a:ext uri="{FF2B5EF4-FFF2-40B4-BE49-F238E27FC236}">
                <a16:creationId xmlns:a16="http://schemas.microsoft.com/office/drawing/2014/main" id="{A5209EEE-E1BD-4F2F-8E5D-A043EDA11F92}"/>
              </a:ext>
            </a:extLst>
          </p:cNvPr>
          <p:cNvSpPr/>
          <p:nvPr/>
        </p:nvSpPr>
        <p:spPr>
          <a:xfrm>
            <a:off x="4738814" y="4105114"/>
            <a:ext cx="3849565" cy="771686"/>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FF0000"/>
                </a:solidFill>
                <a:latin typeface="Myriad Pro Light" panose="020B0603030403020204" pitchFamily="34" charset="0"/>
              </a:rPr>
              <a:t>That’s 5 lots of 2p, </a:t>
            </a:r>
          </a:p>
          <a:p>
            <a:pPr algn="ctr">
              <a:lnSpc>
                <a:spcPct val="114000"/>
              </a:lnSpc>
            </a:pPr>
            <a:r>
              <a:rPr lang="en-GB" b="1" dirty="0">
                <a:solidFill>
                  <a:srgbClr val="FF0000"/>
                </a:solidFill>
                <a:latin typeface="Myriad Pro Light" panose="020B0603030403020204" pitchFamily="34" charset="0"/>
              </a:rPr>
              <a:t>or 5 times 2.</a:t>
            </a:r>
          </a:p>
          <a:p>
            <a:pPr algn="ctr">
              <a:lnSpc>
                <a:spcPct val="114000"/>
              </a:lnSpc>
            </a:pPr>
            <a:endParaRPr lang="en-GB" b="1" dirty="0">
              <a:solidFill>
                <a:srgbClr val="253746"/>
              </a:solidFill>
              <a:latin typeface="Myriad Pro Light" panose="020B0603030403020204" pitchFamily="34" charset="0"/>
            </a:endParaRP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81" y="630585"/>
            <a:ext cx="800100" cy="752475"/>
          </a:xfrm>
          <a:prstGeom prst="rect">
            <a:avLst/>
          </a:prstGeom>
          <a:effectLst>
            <a:outerShdw blurRad="50800" dist="38100" dir="5400000" algn="t" rotWithShape="0">
              <a:prstClr val="black">
                <a:alpha val="40000"/>
              </a:prstClr>
            </a:outerShdw>
          </a:effectLst>
        </p:spPr>
      </p:pic>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6186" y="545452"/>
            <a:ext cx="800100" cy="752475"/>
          </a:xfrm>
          <a:prstGeom prst="rect">
            <a:avLst/>
          </a:prstGeom>
          <a:effectLst>
            <a:outerShdw blurRad="50800" dist="38100" dir="5400000" algn="t" rotWithShape="0">
              <a:prstClr val="black">
                <a:alpha val="40000"/>
              </a:prstClr>
            </a:outerShdw>
          </a:effectLst>
        </p:spPr>
      </p:pic>
      <p:pic>
        <p:nvPicPr>
          <p:cNvPr id="29" name="Picture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06286" y="538755"/>
            <a:ext cx="800100" cy="752475"/>
          </a:xfrm>
          <a:prstGeom prst="rect">
            <a:avLst/>
          </a:prstGeom>
          <a:effectLst>
            <a:outerShdw blurRad="50800" dist="38100" dir="5400000" algn="t" rotWithShape="0">
              <a:prstClr val="black">
                <a:alpha val="40000"/>
              </a:prstClr>
            </a:outerShdw>
          </a:effectLst>
        </p:spPr>
      </p:pic>
      <p:pic>
        <p:nvPicPr>
          <p:cNvPr id="30" name="Picture 2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00349" y="519042"/>
            <a:ext cx="800100" cy="752475"/>
          </a:xfrm>
          <a:prstGeom prst="rect">
            <a:avLst/>
          </a:prstGeom>
          <a:effectLst>
            <a:outerShdw blurRad="50800" dist="38100" dir="5400000" algn="t" rotWithShape="0">
              <a:prstClr val="black">
                <a:alpha val="40000"/>
              </a:prstClr>
            </a:outerShdw>
          </a:effectLst>
        </p:spPr>
      </p:pic>
      <p:pic>
        <p:nvPicPr>
          <p:cNvPr id="31" name="Picture 3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00054" y="479280"/>
            <a:ext cx="800100" cy="752475"/>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06395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7</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2: </a:t>
            </a:r>
            <a:r>
              <a:rPr lang="en-GB" sz="2000" b="1" dirty="0">
                <a:solidFill>
                  <a:srgbClr val="5B9BD5">
                    <a:lumMod val="75000"/>
                  </a:srgbClr>
                </a:solidFill>
              </a:rPr>
              <a:t>Count in 10s; Begin to understand multiplication as repeated addition.</a:t>
            </a:r>
          </a:p>
        </p:txBody>
      </p:sp>
      <p:grpSp>
        <p:nvGrpSpPr>
          <p:cNvPr id="14" name="Group 13">
            <a:extLst>
              <a:ext uri="{FF2B5EF4-FFF2-40B4-BE49-F238E27FC236}">
                <a16:creationId xmlns:a16="http://schemas.microsoft.com/office/drawing/2014/main" id="{7BB30A5C-334A-4DE7-8017-2D88CC0A727C}"/>
              </a:ext>
            </a:extLst>
          </p:cNvPr>
          <p:cNvGrpSpPr/>
          <p:nvPr/>
        </p:nvGrpSpPr>
        <p:grpSpPr>
          <a:xfrm>
            <a:off x="6297875" y="1006823"/>
            <a:ext cx="2801678" cy="1680570"/>
            <a:chOff x="4298496" y="4063018"/>
            <a:chExt cx="2801678" cy="1680570"/>
          </a:xfrm>
        </p:grpSpPr>
        <p:sp>
          <p:nvSpPr>
            <p:cNvPr id="15"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680570"/>
            </a:xfrm>
            <a:prstGeom prst="cloudCallout">
              <a:avLst>
                <a:gd name="adj1" fmla="val -64501"/>
                <a:gd name="adj2" fmla="val -27858"/>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How much money do I have now? How can I find out? </a:t>
              </a:r>
            </a:p>
          </p:txBody>
        </p:sp>
        <p:pic>
          <p:nvPicPr>
            <p:cNvPr id="16" name="Picture 15">
              <a:extLst>
                <a:ext uri="{FF2B5EF4-FFF2-40B4-BE49-F238E27FC236}">
                  <a16:creationId xmlns:a16="http://schemas.microsoft.com/office/drawing/2014/main" id="{E6B10444-E519-49CD-A529-0F22C67FF3BC}"/>
                </a:ext>
              </a:extLst>
            </p:cNvPr>
            <p:cNvPicPr>
              <a:picLocks noChangeAspect="1"/>
            </p:cNvPicPr>
            <p:nvPr/>
          </p:nvPicPr>
          <p:blipFill rotWithShape="1">
            <a:blip r:embed="rId3"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563781" y="4156553"/>
              <a:ext cx="321860" cy="698229"/>
            </a:xfrm>
            <a:prstGeom prst="rect">
              <a:avLst/>
            </a:prstGeom>
          </p:spPr>
        </p:pic>
      </p:grpSp>
      <p:sp>
        <p:nvSpPr>
          <p:cNvPr id="17" name="Speech Bubble: Rectangle with Corners Rounded 10">
            <a:extLst>
              <a:ext uri="{FF2B5EF4-FFF2-40B4-BE49-F238E27FC236}">
                <a16:creationId xmlns:a16="http://schemas.microsoft.com/office/drawing/2014/main" id="{A5209EEE-E1BD-4F2F-8E5D-A043EDA11F92}"/>
              </a:ext>
            </a:extLst>
          </p:cNvPr>
          <p:cNvSpPr/>
          <p:nvPr/>
        </p:nvSpPr>
        <p:spPr>
          <a:xfrm>
            <a:off x="192907" y="1685600"/>
            <a:ext cx="4321943" cy="1067449"/>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We can count the coins in 2s!</a:t>
            </a:r>
          </a:p>
          <a:p>
            <a:pPr algn="ctr">
              <a:lnSpc>
                <a:spcPct val="114000"/>
              </a:lnSpc>
            </a:pPr>
            <a:r>
              <a:rPr lang="en-GB" b="1" dirty="0">
                <a:solidFill>
                  <a:srgbClr val="253746"/>
                </a:solidFill>
                <a:latin typeface="Myriad Pro Light" panose="020B0603030403020204" pitchFamily="34" charset="0"/>
              </a:rPr>
              <a:t>2, 4, 6, 8, 10, 12, </a:t>
            </a:r>
            <a:r>
              <a:rPr lang="en-GB" b="1" dirty="0">
                <a:solidFill>
                  <a:srgbClr val="FF0000"/>
                </a:solidFill>
                <a:latin typeface="Myriad Pro Light" panose="020B0603030403020204" pitchFamily="34" charset="0"/>
              </a:rPr>
              <a:t>14.</a:t>
            </a:r>
          </a:p>
        </p:txBody>
      </p:sp>
      <p:sp>
        <p:nvSpPr>
          <p:cNvPr id="18" name="Speech Bubble: Rectangle with Corners Rounded 10">
            <a:extLst>
              <a:ext uri="{FF2B5EF4-FFF2-40B4-BE49-F238E27FC236}">
                <a16:creationId xmlns:a16="http://schemas.microsoft.com/office/drawing/2014/main" id="{A5209EEE-E1BD-4F2F-8E5D-A043EDA11F92}"/>
              </a:ext>
            </a:extLst>
          </p:cNvPr>
          <p:cNvSpPr/>
          <p:nvPr/>
        </p:nvSpPr>
        <p:spPr>
          <a:xfrm>
            <a:off x="4442175" y="2828924"/>
            <a:ext cx="4442845" cy="1020699"/>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2p + 2p + 2p + 2p + 2p + </a:t>
            </a:r>
          </a:p>
          <a:p>
            <a:pPr algn="ctr">
              <a:lnSpc>
                <a:spcPct val="114000"/>
              </a:lnSpc>
            </a:pPr>
            <a:r>
              <a:rPr lang="en-GB" b="1" dirty="0">
                <a:solidFill>
                  <a:srgbClr val="253746"/>
                </a:solidFill>
                <a:latin typeface="Myriad Pro Light" panose="020B0603030403020204" pitchFamily="34" charset="0"/>
              </a:rPr>
              <a:t>2p + 2p  </a:t>
            </a:r>
            <a:r>
              <a:rPr lang="en-GB" b="1" dirty="0">
                <a:solidFill>
                  <a:srgbClr val="FF0000"/>
                </a:solidFill>
                <a:latin typeface="Myriad Pro Light" panose="020B0603030403020204" pitchFamily="34" charset="0"/>
              </a:rPr>
              <a:t>= 14p</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19" name="Speech Bubble: Rectangle with Corners Rounded 10">
            <a:extLst>
              <a:ext uri="{FF2B5EF4-FFF2-40B4-BE49-F238E27FC236}">
                <a16:creationId xmlns:a16="http://schemas.microsoft.com/office/drawing/2014/main" id="{A5209EEE-E1BD-4F2F-8E5D-A043EDA11F92}"/>
              </a:ext>
            </a:extLst>
          </p:cNvPr>
          <p:cNvSpPr/>
          <p:nvPr/>
        </p:nvSpPr>
        <p:spPr>
          <a:xfrm>
            <a:off x="314325" y="2971638"/>
            <a:ext cx="4010025" cy="781211"/>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Or write a number sentence…</a:t>
            </a: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20" name="Speech Bubble: Rectangle with Corners Rounded 10">
            <a:extLst>
              <a:ext uri="{FF2B5EF4-FFF2-40B4-BE49-F238E27FC236}">
                <a16:creationId xmlns:a16="http://schemas.microsoft.com/office/drawing/2014/main" id="{A5209EEE-E1BD-4F2F-8E5D-A043EDA11F92}"/>
              </a:ext>
            </a:extLst>
          </p:cNvPr>
          <p:cNvSpPr/>
          <p:nvPr/>
        </p:nvSpPr>
        <p:spPr>
          <a:xfrm>
            <a:off x="432150" y="3962239"/>
            <a:ext cx="4010025" cy="1057436"/>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A quicker way to write it is </a:t>
            </a:r>
            <a:r>
              <a:rPr lang="en-GB" b="1" dirty="0">
                <a:solidFill>
                  <a:srgbClr val="FF0000"/>
                </a:solidFill>
                <a:latin typeface="Myriad Pro Light" panose="020B0603030403020204" pitchFamily="34" charset="0"/>
              </a:rPr>
              <a:t>7 × 2p = 14p</a:t>
            </a:r>
          </a:p>
          <a:p>
            <a:pPr algn="ctr">
              <a:lnSpc>
                <a:spcPct val="114000"/>
              </a:lnSpc>
            </a:pPr>
            <a:endParaRPr lang="en-GB" b="1" dirty="0">
              <a:solidFill>
                <a:srgbClr val="253746"/>
              </a:solidFill>
              <a:latin typeface="Myriad Pro Light" panose="020B0603030403020204" pitchFamily="34" charset="0"/>
            </a:endParaRPr>
          </a:p>
        </p:txBody>
      </p:sp>
      <p:sp>
        <p:nvSpPr>
          <p:cNvPr id="21" name="Speech Bubble: Rectangle with Corners Rounded 10">
            <a:extLst>
              <a:ext uri="{FF2B5EF4-FFF2-40B4-BE49-F238E27FC236}">
                <a16:creationId xmlns:a16="http://schemas.microsoft.com/office/drawing/2014/main" id="{A5209EEE-E1BD-4F2F-8E5D-A043EDA11F92}"/>
              </a:ext>
            </a:extLst>
          </p:cNvPr>
          <p:cNvSpPr/>
          <p:nvPr/>
        </p:nvSpPr>
        <p:spPr>
          <a:xfrm>
            <a:off x="4738814" y="4105114"/>
            <a:ext cx="3849565" cy="771686"/>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FF0000"/>
                </a:solidFill>
                <a:latin typeface="Myriad Pro Light" panose="020B0603030403020204" pitchFamily="34" charset="0"/>
              </a:rPr>
              <a:t>That’s 7 lots of 2p, </a:t>
            </a:r>
          </a:p>
          <a:p>
            <a:pPr algn="ctr">
              <a:lnSpc>
                <a:spcPct val="114000"/>
              </a:lnSpc>
            </a:pPr>
            <a:r>
              <a:rPr lang="en-GB" b="1" dirty="0">
                <a:solidFill>
                  <a:srgbClr val="FF0000"/>
                </a:solidFill>
                <a:latin typeface="Myriad Pro Light" panose="020B0603030403020204" pitchFamily="34" charset="0"/>
              </a:rPr>
              <a:t>or 7 times 2.</a:t>
            </a:r>
          </a:p>
          <a:p>
            <a:pPr algn="ctr">
              <a:lnSpc>
                <a:spcPct val="114000"/>
              </a:lnSpc>
            </a:pPr>
            <a:endParaRPr lang="en-GB" b="1" dirty="0">
              <a:solidFill>
                <a:srgbClr val="253746"/>
              </a:solidFill>
              <a:latin typeface="Myriad Pro Light" panose="020B0603030403020204" pitchFamily="34" charset="0"/>
            </a:endParaRP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81" y="630585"/>
            <a:ext cx="800100" cy="752475"/>
          </a:xfrm>
          <a:prstGeom prst="rect">
            <a:avLst/>
          </a:prstGeom>
          <a:effectLst>
            <a:outerShdw blurRad="50800" dist="38100" dir="5400000" algn="t" rotWithShape="0">
              <a:prstClr val="black">
                <a:alpha val="40000"/>
              </a:prstClr>
            </a:outerShdw>
          </a:effectLst>
        </p:spPr>
      </p:pic>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6186" y="545452"/>
            <a:ext cx="800100" cy="752475"/>
          </a:xfrm>
          <a:prstGeom prst="rect">
            <a:avLst/>
          </a:prstGeom>
          <a:effectLst>
            <a:outerShdw blurRad="50800" dist="38100" dir="5400000" algn="t" rotWithShape="0">
              <a:prstClr val="black">
                <a:alpha val="40000"/>
              </a:prstClr>
            </a:outerShdw>
          </a:effectLst>
        </p:spPr>
      </p:pic>
      <p:pic>
        <p:nvPicPr>
          <p:cNvPr id="29" name="Picture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06286" y="538755"/>
            <a:ext cx="800100" cy="752475"/>
          </a:xfrm>
          <a:prstGeom prst="rect">
            <a:avLst/>
          </a:prstGeom>
          <a:effectLst>
            <a:outerShdw blurRad="50800" dist="38100" dir="5400000" algn="t" rotWithShape="0">
              <a:prstClr val="black">
                <a:alpha val="40000"/>
              </a:prstClr>
            </a:outerShdw>
          </a:effectLst>
        </p:spPr>
      </p:pic>
      <p:pic>
        <p:nvPicPr>
          <p:cNvPr id="30" name="Picture 2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00349" y="519042"/>
            <a:ext cx="800100" cy="752475"/>
          </a:xfrm>
          <a:prstGeom prst="rect">
            <a:avLst/>
          </a:prstGeom>
          <a:effectLst>
            <a:outerShdw blurRad="50800" dist="38100" dir="5400000" algn="t" rotWithShape="0">
              <a:prstClr val="black">
                <a:alpha val="40000"/>
              </a:prstClr>
            </a:outerShdw>
          </a:effectLst>
        </p:spPr>
      </p:pic>
      <p:pic>
        <p:nvPicPr>
          <p:cNvPr id="31" name="Picture 3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4750" y="519042"/>
            <a:ext cx="800100" cy="752475"/>
          </a:xfrm>
          <a:prstGeom prst="rect">
            <a:avLst/>
          </a:prstGeom>
          <a:effectLst>
            <a:outerShdw blurRad="50800" dist="38100" dir="5400000" algn="t" rotWithShape="0">
              <a:prstClr val="black">
                <a:alpha val="40000"/>
              </a:prstClr>
            </a:outerShdw>
          </a:effectLst>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83448" y="487640"/>
            <a:ext cx="800100" cy="752475"/>
          </a:xfrm>
          <a:prstGeom prst="rect">
            <a:avLst/>
          </a:prstGeom>
          <a:effectLst>
            <a:outerShdw blurRad="50800" dist="38100" dir="5400000" algn="t" rotWithShape="0">
              <a:prstClr val="black">
                <a:alpha val="40000"/>
              </a:prstClr>
            </a:outerShdw>
          </a:effectLst>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97849" y="487640"/>
            <a:ext cx="800100" cy="752475"/>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33257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8</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5" name="TextBox 4">
            <a:extLst>
              <a:ext uri="{FF2B5EF4-FFF2-40B4-BE49-F238E27FC236}">
                <a16:creationId xmlns:a16="http://schemas.microsoft.com/office/drawing/2014/main" id="{9D08AEB2-F660-4723-8716-3A7345767DA2}"/>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2: </a:t>
            </a:r>
            <a:r>
              <a:rPr lang="en-GB" sz="2000" b="1" dirty="0">
                <a:solidFill>
                  <a:srgbClr val="5B9BD5">
                    <a:lumMod val="75000"/>
                  </a:srgbClr>
                </a:solidFill>
              </a:rPr>
              <a:t>Count in 10s; Begin to understand multiplication as repeated addition.</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21024" t="13039" r="20909" b="12076"/>
          <a:stretch/>
        </p:blipFill>
        <p:spPr>
          <a:xfrm>
            <a:off x="475573" y="685059"/>
            <a:ext cx="1953302" cy="1781289"/>
          </a:xfrm>
          <a:prstGeom prst="rect">
            <a:avLst/>
          </a:prstGeom>
          <a:effectLst>
            <a:outerShdw blurRad="50800" dist="38100" dir="5400000" algn="t" rotWithShape="0">
              <a:prstClr val="black">
                <a:alpha val="40000"/>
              </a:prstClr>
            </a:outerShdw>
          </a:effectLst>
        </p:spPr>
      </p:pic>
      <p:sp>
        <p:nvSpPr>
          <p:cNvPr id="6" name="Speech Bubble: Rectangle with Corners Rounded 10">
            <a:extLst>
              <a:ext uri="{FF2B5EF4-FFF2-40B4-BE49-F238E27FC236}">
                <a16:creationId xmlns:a16="http://schemas.microsoft.com/office/drawing/2014/main" id="{C268CD3D-D163-46C6-9AC4-5F4BD7505D13}"/>
              </a:ext>
            </a:extLst>
          </p:cNvPr>
          <p:cNvSpPr/>
          <p:nvPr/>
        </p:nvSpPr>
        <p:spPr>
          <a:xfrm>
            <a:off x="2938407" y="717997"/>
            <a:ext cx="4014843" cy="1602047"/>
          </a:xfrm>
          <a:prstGeom prst="flowChartTerminator">
            <a:avLst/>
          </a:prstGeom>
          <a:blipFill dpi="0" rotWithShape="1">
            <a:blip r:embed="rId4">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dirty="0">
                <a:solidFill>
                  <a:srgbClr val="253746"/>
                </a:solidFill>
              </a:rPr>
              <a:t> </a:t>
            </a:r>
            <a:r>
              <a:rPr lang="en-GB" b="1" dirty="0">
                <a:solidFill>
                  <a:srgbClr val="253746"/>
                </a:solidFill>
              </a:rPr>
              <a:t>At the rescue centre they give each cage of rabbits </a:t>
            </a:r>
            <a:r>
              <a:rPr lang="en-GB" b="1" dirty="0">
                <a:solidFill>
                  <a:srgbClr val="FF0000"/>
                </a:solidFill>
              </a:rPr>
              <a:t>10 dandelion leaves. </a:t>
            </a:r>
            <a:r>
              <a:rPr lang="en-GB" b="1" dirty="0">
                <a:solidFill>
                  <a:srgbClr val="253746"/>
                </a:solidFill>
              </a:rPr>
              <a:t>If there are </a:t>
            </a:r>
            <a:r>
              <a:rPr lang="en-GB" b="1" dirty="0">
                <a:solidFill>
                  <a:srgbClr val="FF0000"/>
                </a:solidFill>
              </a:rPr>
              <a:t>5 cages, </a:t>
            </a:r>
            <a:r>
              <a:rPr lang="en-GB" b="1" dirty="0">
                <a:solidFill>
                  <a:srgbClr val="253746"/>
                </a:solidFill>
              </a:rPr>
              <a:t>how many dandelion leaves will they need? </a:t>
            </a:r>
          </a:p>
        </p:txBody>
      </p:sp>
      <p:sp>
        <p:nvSpPr>
          <p:cNvPr id="7" name="Speech Bubble: Rectangle with Corners Rounded 10">
            <a:extLst>
              <a:ext uri="{FF2B5EF4-FFF2-40B4-BE49-F238E27FC236}">
                <a16:creationId xmlns:a16="http://schemas.microsoft.com/office/drawing/2014/main" id="{A5209EEE-E1BD-4F2F-8E5D-A043EDA11F92}"/>
              </a:ext>
            </a:extLst>
          </p:cNvPr>
          <p:cNvSpPr/>
          <p:nvPr/>
        </p:nvSpPr>
        <p:spPr>
          <a:xfrm>
            <a:off x="475573" y="2743200"/>
            <a:ext cx="4635923" cy="1042416"/>
          </a:xfrm>
          <a:prstGeom prst="wedgeEllipseCallout">
            <a:avLst>
              <a:gd name="adj1" fmla="val -18402"/>
              <a:gd name="adj2" fmla="val -7439"/>
            </a:avLst>
          </a:prstGeom>
          <a:blipFill dpi="0" rotWithShape="1">
            <a:blip r:embed="rId5">
              <a:extLst>
                <a:ext uri="{BEBA8EAE-BF5A-486C-A8C5-ECC9F3942E4B}">
                  <a14:imgProps xmlns:a14="http://schemas.microsoft.com/office/drawing/2010/main">
                    <a14:imgLayer r:embed="rId6">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We can write this as:</a:t>
            </a:r>
          </a:p>
          <a:p>
            <a:pPr algn="ctr">
              <a:lnSpc>
                <a:spcPct val="114000"/>
              </a:lnSpc>
            </a:pPr>
            <a:r>
              <a:rPr lang="en-GB" b="1" dirty="0">
                <a:solidFill>
                  <a:srgbClr val="253746"/>
                </a:solidFill>
                <a:latin typeface="Myriad Pro Light" panose="020B0603030403020204" pitchFamily="34" charset="0"/>
              </a:rPr>
              <a:t> 10 + 10 + 10 + 10 + 10 = </a:t>
            </a:r>
            <a:endParaRPr lang="en-GB" b="1" dirty="0">
              <a:solidFill>
                <a:srgbClr val="FF0000"/>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8" name="Speech Bubble: Rectangle with Corners Rounded 10">
            <a:extLst>
              <a:ext uri="{FF2B5EF4-FFF2-40B4-BE49-F238E27FC236}">
                <a16:creationId xmlns:a16="http://schemas.microsoft.com/office/drawing/2014/main" id="{A5209EEE-E1BD-4F2F-8E5D-A043EDA11F92}"/>
              </a:ext>
            </a:extLst>
          </p:cNvPr>
          <p:cNvSpPr/>
          <p:nvPr/>
        </p:nvSpPr>
        <p:spPr>
          <a:xfrm>
            <a:off x="5337586" y="2743198"/>
            <a:ext cx="3231328" cy="790577"/>
          </a:xfrm>
          <a:prstGeom prst="wedgeEllipseCallout">
            <a:avLst>
              <a:gd name="adj1" fmla="val -18402"/>
              <a:gd name="adj2" fmla="val -7439"/>
            </a:avLst>
          </a:prstGeom>
          <a:blipFill dpi="0" rotWithShape="1">
            <a:blip r:embed="rId5">
              <a:extLst>
                <a:ext uri="{BEBA8EAE-BF5A-486C-A8C5-ECC9F3942E4B}">
                  <a14:imgProps xmlns:a14="http://schemas.microsoft.com/office/drawing/2010/main">
                    <a14:imgLayer r:embed="rId6">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r>
              <a:rPr lang="en-GB" b="1" dirty="0">
                <a:solidFill>
                  <a:srgbClr val="253746"/>
                </a:solidFill>
                <a:latin typeface="Myriad Pro Light" panose="020B0603030403020204" pitchFamily="34" charset="0"/>
              </a:rPr>
              <a:t>Or  as</a:t>
            </a:r>
          </a:p>
          <a:p>
            <a:pPr algn="ctr">
              <a:lnSpc>
                <a:spcPct val="114000"/>
              </a:lnSpc>
            </a:pPr>
            <a:r>
              <a:rPr lang="en-GB" b="1" dirty="0">
                <a:solidFill>
                  <a:srgbClr val="253746"/>
                </a:solidFill>
                <a:latin typeface="Myriad Pro Light" panose="020B0603030403020204" pitchFamily="34" charset="0"/>
              </a:rPr>
              <a:t>5 × 10 =</a:t>
            </a:r>
            <a:endParaRPr lang="en-GB" b="1" dirty="0">
              <a:solidFill>
                <a:srgbClr val="FF0000"/>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a:p>
            <a:pPr algn="ctr">
              <a:lnSpc>
                <a:spcPct val="114000"/>
              </a:lnSpc>
            </a:pPr>
            <a:endParaRPr lang="en-GB" b="1" dirty="0">
              <a:solidFill>
                <a:srgbClr val="253746"/>
              </a:solidFill>
              <a:latin typeface="Myriad Pro Light" panose="020B0603030403020204" pitchFamily="34" charset="0"/>
            </a:endParaRPr>
          </a:p>
        </p:txBody>
      </p:sp>
      <p:sp>
        <p:nvSpPr>
          <p:cNvPr id="9" name="Speech Bubble: Rectangle with Corners Rounded 10">
            <a:extLst>
              <a:ext uri="{FF2B5EF4-FFF2-40B4-BE49-F238E27FC236}">
                <a16:creationId xmlns:a16="http://schemas.microsoft.com/office/drawing/2014/main" id="{C268CD3D-D163-46C6-9AC4-5F4BD7505D13}"/>
              </a:ext>
            </a:extLst>
          </p:cNvPr>
          <p:cNvSpPr/>
          <p:nvPr/>
        </p:nvSpPr>
        <p:spPr>
          <a:xfrm>
            <a:off x="2035510" y="4062015"/>
            <a:ext cx="5095875" cy="1700919"/>
          </a:xfrm>
          <a:prstGeom prst="flowChartTerminator">
            <a:avLst/>
          </a:prstGeom>
          <a:blipFill dpi="0" rotWithShape="1">
            <a:blip r:embed="rId4">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  We can count in 10s to find the number needed, but try to </a:t>
            </a:r>
            <a:r>
              <a:rPr lang="en-GB" b="1" dirty="0">
                <a:solidFill>
                  <a:srgbClr val="C00000"/>
                </a:solidFill>
              </a:rPr>
              <a:t>remember</a:t>
            </a:r>
            <a:r>
              <a:rPr lang="en-GB" b="1" dirty="0">
                <a:solidFill>
                  <a:srgbClr val="253746"/>
                </a:solidFill>
              </a:rPr>
              <a:t> what five 10s are, just like we know what 6 add 4 is. This will be quicker than adding 10 lots of times!</a:t>
            </a:r>
          </a:p>
        </p:txBody>
      </p:sp>
    </p:spTree>
    <p:extLst>
      <p:ext uri="{BB962C8B-B14F-4D97-AF65-F5344CB8AC3E}">
        <p14:creationId xmlns:p14="http://schemas.microsoft.com/office/powerpoint/2010/main" val="382317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5CABEDE-128C-410D-90FD-FD797B9B2D2E}"/>
              </a:ext>
            </a:extLst>
          </p:cNvPr>
          <p:cNvSpPr>
            <a:spLocks noGrp="1"/>
          </p:cNvSpPr>
          <p:nvPr>
            <p:ph type="sldNum" sz="quarter" idx="12"/>
          </p:nvPr>
        </p:nvSpPr>
        <p:spPr/>
        <p:txBody>
          <a:bodyPr/>
          <a:lstStyle/>
          <a:p>
            <a:fld id="{BA0EE811-478C-4958-8104-2A70B5A19611}" type="slidenum">
              <a:rPr lang="en-GB" smtClean="0"/>
              <a:pPr/>
              <a:t>9</a:t>
            </a:fld>
            <a:endParaRPr lang="en-GB" dirty="0"/>
          </a:p>
        </p:txBody>
      </p:sp>
      <p:sp>
        <p:nvSpPr>
          <p:cNvPr id="4" name="Footer Placeholder 3">
            <a:extLst>
              <a:ext uri="{FF2B5EF4-FFF2-40B4-BE49-F238E27FC236}">
                <a16:creationId xmlns:a16="http://schemas.microsoft.com/office/drawing/2014/main" id="{BCF3D7C3-A50F-4980-B71A-3FA7527A9577}"/>
              </a:ext>
            </a:extLst>
          </p:cNvPr>
          <p:cNvSpPr>
            <a:spLocks noGrp="1"/>
          </p:cNvSpPr>
          <p:nvPr>
            <p:ph type="ftr" sz="quarter" idx="11"/>
          </p:nvPr>
        </p:nvSpPr>
        <p:spPr/>
        <p:txBody>
          <a:bodyPr/>
          <a:lstStyle/>
          <a:p>
            <a:pPr algn="r"/>
            <a:r>
              <a:rPr lang="en-GB"/>
              <a:t>Year 2</a:t>
            </a:r>
            <a:endParaRPr lang="en-GB" dirty="0"/>
          </a:p>
        </p:txBody>
      </p:sp>
      <p:sp>
        <p:nvSpPr>
          <p:cNvPr id="5" name="TextBox 4">
            <a:extLst>
              <a:ext uri="{FF2B5EF4-FFF2-40B4-BE49-F238E27FC236}">
                <a16:creationId xmlns:a16="http://schemas.microsoft.com/office/drawing/2014/main" id="{6C6D7FA8-A188-434F-8A1F-62434D1A1D39}"/>
              </a:ext>
            </a:extLst>
          </p:cNvPr>
          <p:cNvSpPr txBox="1"/>
          <p:nvPr/>
        </p:nvSpPr>
        <p:spPr>
          <a:xfrm>
            <a:off x="2579711" y="873773"/>
            <a:ext cx="3211551" cy="646331"/>
          </a:xfrm>
          <a:prstGeom prst="rect">
            <a:avLst/>
          </a:prstGeom>
          <a:solidFill>
            <a:schemeClr val="accent6"/>
          </a:solidFill>
        </p:spPr>
        <p:txBody>
          <a:bodyPr wrap="square" rtlCol="0">
            <a:spAutoFit/>
          </a:bodyPr>
          <a:lstStyle/>
          <a:p>
            <a:r>
              <a:rPr lang="en-US" b="1" dirty="0"/>
              <a:t>Task 1 – Pair/Group Work</a:t>
            </a:r>
          </a:p>
          <a:p>
            <a:endParaRPr lang="en-GB" dirty="0"/>
          </a:p>
        </p:txBody>
      </p:sp>
      <p:sp>
        <p:nvSpPr>
          <p:cNvPr id="6" name="TextBox 5">
            <a:extLst>
              <a:ext uri="{FF2B5EF4-FFF2-40B4-BE49-F238E27FC236}">
                <a16:creationId xmlns:a16="http://schemas.microsoft.com/office/drawing/2014/main" id="{C3CEE1C1-F5EE-44E5-9F7D-8718757CA38A}"/>
              </a:ext>
            </a:extLst>
          </p:cNvPr>
          <p:cNvSpPr txBox="1"/>
          <p:nvPr/>
        </p:nvSpPr>
        <p:spPr>
          <a:xfrm>
            <a:off x="1394460" y="1680124"/>
            <a:ext cx="6103620" cy="2769989"/>
          </a:xfrm>
          <a:prstGeom prst="rect">
            <a:avLst/>
          </a:prstGeom>
          <a:solidFill>
            <a:srgbClr val="FFFF00"/>
          </a:solidFill>
        </p:spPr>
        <p:txBody>
          <a:bodyPr wrap="square" rtlCol="0">
            <a:spAutoFit/>
          </a:bodyPr>
          <a:lstStyle/>
          <a:p>
            <a:pPr lvl="0" hangingPunct="0"/>
            <a:r>
              <a:rPr lang="en-GB" sz="2600" dirty="0"/>
              <a:t>Children each roll a 1–10 dice and take that number of 10p coins. </a:t>
            </a:r>
          </a:p>
          <a:p>
            <a:pPr lvl="0" hangingPunct="0"/>
            <a:r>
              <a:rPr lang="en-GB" sz="2600" dirty="0"/>
              <a:t>They count the total and write a sentence, e.g. </a:t>
            </a:r>
            <a:r>
              <a:rPr lang="en-GB" sz="2600" i="1" dirty="0"/>
              <a:t>7 lots of 10p = 70p</a:t>
            </a:r>
            <a:r>
              <a:rPr lang="en-GB" sz="2600" dirty="0"/>
              <a:t>. </a:t>
            </a:r>
          </a:p>
          <a:p>
            <a:pPr lvl="0" hangingPunct="0"/>
            <a:r>
              <a:rPr lang="en-GB" sz="2600" dirty="0"/>
              <a:t>Repeat the same activity with 2p coins.</a:t>
            </a:r>
          </a:p>
          <a:p>
            <a:pPr lvl="0"/>
            <a:r>
              <a:rPr lang="en-GB" sz="2600" dirty="0"/>
              <a:t>.</a:t>
            </a:r>
          </a:p>
          <a:p>
            <a:pPr lvl="0"/>
            <a:endParaRPr lang="en-GB" dirty="0"/>
          </a:p>
        </p:txBody>
      </p:sp>
    </p:spTree>
    <p:extLst>
      <p:ext uri="{BB962C8B-B14F-4D97-AF65-F5344CB8AC3E}">
        <p14:creationId xmlns:p14="http://schemas.microsoft.com/office/powerpoint/2010/main" val="8019618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EA7600"/>
      </a:hlink>
      <a:folHlink>
        <a:srgbClr val="EA7600"/>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3550</TotalTime>
  <Words>910</Words>
  <Application>Microsoft Office PowerPoint</Application>
  <PresentationFormat>On-screen Show (4:3)</PresentationFormat>
  <Paragraphs>142</Paragraphs>
  <Slides>12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Cambria</vt:lpstr>
      <vt:lpstr>Myriad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PC</dc:creator>
  <cp:lastModifiedBy>saba zubair</cp:lastModifiedBy>
  <cp:revision>242</cp:revision>
  <dcterms:created xsi:type="dcterms:W3CDTF">2018-09-13T11:08:58Z</dcterms:created>
  <dcterms:modified xsi:type="dcterms:W3CDTF">2024-10-19T12:42:05Z</dcterms:modified>
</cp:coreProperties>
</file>