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1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4660"/>
  </p:normalViewPr>
  <p:slideViewPr>
    <p:cSldViewPr showGuides="1">
      <p:cViewPr varScale="1">
        <p:scale>
          <a:sx n="65" d="100"/>
          <a:sy n="65" d="100"/>
        </p:scale>
        <p:origin x="124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2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8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45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42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30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31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55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4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40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97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8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05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32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54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3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49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8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76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4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8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20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44B7-8E3A-4FE1-8ADE-D7AEE644AEF1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0A7C-FC4C-46CC-8117-8EC8809C6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F3B4-789E-4AB3-9A49-4916EA5B45E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9CFB-4158-4A71-8BB1-EA589B6B640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6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PERMANENT MAGNET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515849" y="4126125"/>
            <a:ext cx="3936471" cy="7430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251520" y="548680"/>
            <a:ext cx="655272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– make your own!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 rot="19021633">
            <a:off x="5970083" y="1147324"/>
            <a:ext cx="3216391" cy="720080"/>
            <a:chOff x="2411760" y="2924944"/>
            <a:chExt cx="4320480" cy="864096"/>
          </a:xfrm>
        </p:grpSpPr>
        <p:sp>
          <p:nvSpPr>
            <p:cNvPr id="4" name="Rectangle 3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07904" y="4161274"/>
            <a:ext cx="21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28795"/>
            <a:ext cx="1972196" cy="112819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107504" y="1628800"/>
            <a:ext cx="1972196" cy="29999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How strong is it?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504" y="3059132"/>
            <a:ext cx="1972196" cy="29999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Getting stronger.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5805264"/>
            <a:ext cx="424847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magnet can be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magnetized</a:t>
            </a:r>
            <a:r>
              <a:rPr lang="en-GB" dirty="0" smtClean="0">
                <a:latin typeface="Comic Sans MS" panose="030F0702030302020204" pitchFamily="66" charset="0"/>
              </a:rPr>
              <a:t> more strongly by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stroking it </a:t>
            </a:r>
            <a:r>
              <a:rPr lang="en-GB" dirty="0" smtClean="0">
                <a:latin typeface="Comic Sans MS" panose="030F0702030302020204" pitchFamily="66" charset="0"/>
              </a:rPr>
              <a:t>with one end of a magnet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8264" y="4161274"/>
            <a:ext cx="432048" cy="719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</a:t>
            </a:r>
            <a:endParaRPr lang="en-GB" sz="4000" dirty="0"/>
          </a:p>
        </p:txBody>
      </p:sp>
      <p:sp>
        <p:nvSpPr>
          <p:cNvPr id="23" name="Curved Up Arrow 22"/>
          <p:cNvSpPr/>
          <p:nvPr/>
        </p:nvSpPr>
        <p:spPr>
          <a:xfrm rot="16995217">
            <a:off x="6857446" y="2546043"/>
            <a:ext cx="2393405" cy="8904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Left Arrow 24"/>
          <p:cNvSpPr/>
          <p:nvPr/>
        </p:nvSpPr>
        <p:spPr>
          <a:xfrm>
            <a:off x="4139952" y="1628800"/>
            <a:ext cx="1944216" cy="4920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rved Up Arrow 25"/>
          <p:cNvSpPr/>
          <p:nvPr/>
        </p:nvSpPr>
        <p:spPr>
          <a:xfrm rot="6374908">
            <a:off x="1976749" y="2397754"/>
            <a:ext cx="2393405" cy="8904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935731" y="3501008"/>
            <a:ext cx="3012533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3785951" y="2568848"/>
            <a:ext cx="21602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Wide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sweep</a:t>
            </a:r>
            <a:r>
              <a:rPr lang="en-GB" dirty="0" smtClean="0">
                <a:latin typeface="Comic Sans MS" panose="030F0702030302020204" pitchFamily="66" charset="0"/>
              </a:rPr>
              <a:t> away from the steel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55976" y="5013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Induced poles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3995936" y="4653136"/>
            <a:ext cx="792088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 flipV="1">
            <a:off x="6248564" y="4520808"/>
            <a:ext cx="699700" cy="5643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8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643344" y="2121375"/>
            <a:ext cx="3936471" cy="7430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251520" y="548680"/>
            <a:ext cx="655272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– make your own!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28795"/>
            <a:ext cx="1972196" cy="112819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107504" y="1628800"/>
            <a:ext cx="1972196" cy="29999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How strong is it?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504" y="3059132"/>
            <a:ext cx="1972196" cy="29999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Strongest!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8595" y="4653136"/>
            <a:ext cx="4248472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best way of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magnetizing </a:t>
            </a:r>
            <a:r>
              <a:rPr lang="en-GB" dirty="0" smtClean="0">
                <a:latin typeface="Comic Sans MS" panose="030F0702030302020204" pitchFamily="66" charset="0"/>
              </a:rPr>
              <a:t>is to place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steel bar </a:t>
            </a:r>
            <a:r>
              <a:rPr lang="en-GB" dirty="0" smtClean="0">
                <a:latin typeface="Comic Sans MS" panose="030F0702030302020204" pitchFamily="66" charset="0"/>
              </a:rPr>
              <a:t>in a long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coil of wire</a:t>
            </a:r>
            <a:r>
              <a:rPr lang="en-GB" dirty="0" smtClean="0">
                <a:latin typeface="Comic Sans MS" panose="030F0702030302020204" pitchFamily="66" charset="0"/>
              </a:rPr>
              <a:t> and pass a large,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direct (one way) current</a:t>
            </a:r>
            <a:r>
              <a:rPr lang="en-GB" dirty="0" smtClean="0">
                <a:latin typeface="Comic Sans MS" panose="030F0702030302020204" pitchFamily="66" charset="0"/>
              </a:rPr>
              <a:t> through the coil.  The coil has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effect </a:t>
            </a:r>
            <a:r>
              <a:rPr lang="en-GB" dirty="0" smtClean="0">
                <a:latin typeface="Comic Sans MS" panose="030F0702030302020204" pitchFamily="66" charset="0"/>
              </a:rPr>
              <a:t>which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magnetizes</a:t>
            </a:r>
            <a:r>
              <a:rPr lang="en-GB" dirty="0" smtClean="0">
                <a:latin typeface="Comic Sans MS" panose="030F0702030302020204" pitchFamily="66" charset="0"/>
              </a:rPr>
              <a:t> the steel.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3928" y="1988840"/>
            <a:ext cx="45719" cy="2172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7164288" y="1970777"/>
            <a:ext cx="45719" cy="2172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099187" y="1994789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278885" y="1994789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427984" y="1994788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572829" y="1994787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742305" y="1994789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4860032" y="1988840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004048" y="1988839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148064" y="1983897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292080" y="1973835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450013" y="1982701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588719" y="1973835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724128" y="1994789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868144" y="1983896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012160" y="1983895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156176" y="1994789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300192" y="1983894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444208" y="1995709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588224" y="1983893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758529" y="1983892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899766" y="1995709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020272" y="1995709"/>
            <a:ext cx="45719" cy="108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78885" y="3573016"/>
            <a:ext cx="105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Coil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12360" y="2308226"/>
            <a:ext cx="105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Steel 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endCxn id="30" idx="2"/>
          </p:cNvCxnSpPr>
          <p:nvPr/>
        </p:nvCxnSpPr>
        <p:spPr>
          <a:xfrm flipH="1" flipV="1">
            <a:off x="4122047" y="3081006"/>
            <a:ext cx="305937" cy="5640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3" idx="1"/>
          </p:cNvCxnSpPr>
          <p:nvPr/>
        </p:nvCxnSpPr>
        <p:spPr>
          <a:xfrm flipH="1">
            <a:off x="7452320" y="2492892"/>
            <a:ext cx="360040" cy="240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Up Arrow 53"/>
          <p:cNvSpPr/>
          <p:nvPr/>
        </p:nvSpPr>
        <p:spPr>
          <a:xfrm>
            <a:off x="3527884" y="3209129"/>
            <a:ext cx="324036" cy="934082"/>
          </a:xfrm>
          <a:prstGeom prst="up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own Arrow 54"/>
          <p:cNvSpPr/>
          <p:nvPr/>
        </p:nvSpPr>
        <p:spPr>
          <a:xfrm>
            <a:off x="7314939" y="3227192"/>
            <a:ext cx="288032" cy="934082"/>
          </a:xfrm>
          <a:prstGeom prst="down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– how do they work?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67744" y="3429000"/>
            <a:ext cx="3096344" cy="648072"/>
            <a:chOff x="2411760" y="2924944"/>
            <a:chExt cx="4320480" cy="864096"/>
          </a:xfrm>
        </p:grpSpPr>
        <p:sp>
          <p:nvSpPr>
            <p:cNvPr id="4" name="Rectangle 3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983" y="3709481"/>
            <a:ext cx="202380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Just what is happening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inside</a:t>
            </a:r>
            <a:r>
              <a:rPr lang="en-GB" dirty="0" smtClean="0">
                <a:latin typeface="Comic Sans MS" panose="030F0702030302020204" pitchFamily="66" charset="0"/>
              </a:rPr>
              <a:t> the magnet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make it magnetic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412776"/>
            <a:ext cx="1580728" cy="1651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7" name="Isosceles Triangle 16"/>
          <p:cNvSpPr/>
          <p:nvPr/>
        </p:nvSpPr>
        <p:spPr>
          <a:xfrm rot="18657564">
            <a:off x="1392676" y="1660460"/>
            <a:ext cx="1175313" cy="2684268"/>
          </a:xfrm>
          <a:prstGeom prst="triangle">
            <a:avLst/>
          </a:prstGeom>
          <a:solidFill>
            <a:srgbClr val="FFFF00">
              <a:alpha val="3803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– how do they work?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67744" y="3429000"/>
            <a:ext cx="3096344" cy="648072"/>
            <a:chOff x="2411760" y="2924944"/>
            <a:chExt cx="4320480" cy="864096"/>
          </a:xfrm>
        </p:grpSpPr>
        <p:sp>
          <p:nvSpPr>
            <p:cNvPr id="4" name="Rectangle 3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983" y="3709481"/>
            <a:ext cx="202380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Just what is happening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inside</a:t>
            </a:r>
            <a:r>
              <a:rPr lang="en-GB" dirty="0" smtClean="0">
                <a:latin typeface="Comic Sans MS" panose="030F0702030302020204" pitchFamily="66" charset="0"/>
              </a:rPr>
              <a:t> the magnet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make it magnetic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412776"/>
            <a:ext cx="1580728" cy="1651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7" name="Isosceles Triangle 16"/>
          <p:cNvSpPr/>
          <p:nvPr/>
        </p:nvSpPr>
        <p:spPr>
          <a:xfrm rot="18657564">
            <a:off x="1392676" y="1660460"/>
            <a:ext cx="1175313" cy="2684268"/>
          </a:xfrm>
          <a:prstGeom prst="triangle">
            <a:avLst/>
          </a:prstGeom>
          <a:solidFill>
            <a:srgbClr val="FFFF00">
              <a:alpha val="3803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652120" y="2132855"/>
            <a:ext cx="3240360" cy="3240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13938" y="1432675"/>
            <a:ext cx="374223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 need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look closely </a:t>
            </a:r>
            <a:r>
              <a:rPr lang="en-GB" dirty="0" smtClean="0">
                <a:latin typeface="Comic Sans MS" panose="030F0702030302020204" pitchFamily="66" charset="0"/>
              </a:rPr>
              <a:t>at what is happening to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particles (electrons)</a:t>
            </a:r>
            <a:r>
              <a:rPr lang="en-GB" dirty="0" smtClean="0">
                <a:latin typeface="Comic Sans MS" panose="030F0702030302020204" pitchFamily="66" charset="0"/>
              </a:rPr>
              <a:t> inside the magnet.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43808" y="3533745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ent Arrow 8"/>
          <p:cNvSpPr/>
          <p:nvPr/>
        </p:nvSpPr>
        <p:spPr>
          <a:xfrm>
            <a:off x="2843808" y="2492896"/>
            <a:ext cx="3024336" cy="1216585"/>
          </a:xfrm>
          <a:prstGeom prst="bentArrow">
            <a:avLst>
              <a:gd name="adj1" fmla="val 27374"/>
              <a:gd name="adj2" fmla="val 25000"/>
              <a:gd name="adj3" fmla="val 25000"/>
              <a:gd name="adj4" fmla="val 4375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3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– how do they work?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67744" y="3429000"/>
            <a:ext cx="3096344" cy="648072"/>
            <a:chOff x="2411760" y="2924944"/>
            <a:chExt cx="4320480" cy="864096"/>
          </a:xfrm>
        </p:grpSpPr>
        <p:sp>
          <p:nvSpPr>
            <p:cNvPr id="4" name="Rectangle 3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983" y="3709481"/>
            <a:ext cx="202380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Just what is happening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inside</a:t>
            </a:r>
            <a:r>
              <a:rPr lang="en-GB" dirty="0" smtClean="0">
                <a:latin typeface="Comic Sans MS" panose="030F0702030302020204" pitchFamily="66" charset="0"/>
              </a:rPr>
              <a:t> the magnet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make it magnetic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412776"/>
            <a:ext cx="1580728" cy="1651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7" name="Isosceles Triangle 16"/>
          <p:cNvSpPr/>
          <p:nvPr/>
        </p:nvSpPr>
        <p:spPr>
          <a:xfrm rot="18657564">
            <a:off x="1392676" y="1660460"/>
            <a:ext cx="1175313" cy="2684268"/>
          </a:xfrm>
          <a:prstGeom prst="triangle">
            <a:avLst/>
          </a:prstGeom>
          <a:solidFill>
            <a:srgbClr val="FFFF00">
              <a:alpha val="3803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652120" y="2132855"/>
            <a:ext cx="3240360" cy="3240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13938" y="1432675"/>
            <a:ext cx="374223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 need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look closely </a:t>
            </a:r>
            <a:r>
              <a:rPr lang="en-GB" dirty="0" smtClean="0">
                <a:latin typeface="Comic Sans MS" panose="030F0702030302020204" pitchFamily="66" charset="0"/>
              </a:rPr>
              <a:t>at what is happening to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particles (electrons)</a:t>
            </a:r>
            <a:r>
              <a:rPr lang="en-GB" dirty="0" smtClean="0">
                <a:latin typeface="Comic Sans MS" panose="030F0702030302020204" pitchFamily="66" charset="0"/>
              </a:rPr>
              <a:t> inside the magnet.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43808" y="3533745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ent Arrow 8"/>
          <p:cNvSpPr/>
          <p:nvPr/>
        </p:nvSpPr>
        <p:spPr>
          <a:xfrm>
            <a:off x="2843808" y="2492896"/>
            <a:ext cx="3024336" cy="1216585"/>
          </a:xfrm>
          <a:prstGeom prst="bentArrow">
            <a:avLst>
              <a:gd name="adj1" fmla="val 27374"/>
              <a:gd name="adj2" fmla="val 25000"/>
              <a:gd name="adj3" fmla="val 25000"/>
              <a:gd name="adj4" fmla="val 4375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444208" y="2852936"/>
            <a:ext cx="216024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796136" y="3614936"/>
            <a:ext cx="252028" cy="3427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32984" y="4177862"/>
            <a:ext cx="368424" cy="142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660232" y="3126720"/>
            <a:ext cx="420942" cy="2302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58608" y="3237660"/>
            <a:ext cx="368424" cy="1913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717196" y="3533745"/>
            <a:ext cx="471990" cy="1284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870703" y="4538734"/>
            <a:ext cx="315899" cy="1864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953191" y="3833607"/>
            <a:ext cx="189393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434808" y="3833607"/>
            <a:ext cx="292224" cy="703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142584" y="2728810"/>
            <a:ext cx="216024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619020" y="4373251"/>
            <a:ext cx="216024" cy="2586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094599" y="3585355"/>
            <a:ext cx="216024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300192" y="4626721"/>
            <a:ext cx="144016" cy="2424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619020" y="3002594"/>
            <a:ext cx="409364" cy="235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300192" y="3533745"/>
            <a:ext cx="69787" cy="3589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513903" y="3101188"/>
            <a:ext cx="162553" cy="4967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8028384" y="4077072"/>
            <a:ext cx="420942" cy="2302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7023103" y="2377760"/>
            <a:ext cx="42987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413938" y="4869160"/>
            <a:ext cx="338219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In an </a:t>
            </a:r>
            <a:r>
              <a:rPr lang="en-GB" b="1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unmagnetized</a:t>
            </a:r>
            <a:r>
              <a:rPr lang="en-GB" dirty="0" smtClean="0">
                <a:latin typeface="Comic Sans MS" panose="030F0702030302020204" pitchFamily="66" charset="0"/>
              </a:rPr>
              <a:t> material, the tiny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electrons</a:t>
            </a:r>
            <a:r>
              <a:rPr lang="en-GB" dirty="0" smtClean="0">
                <a:latin typeface="Comic Sans MS" panose="030F0702030302020204" pitchFamily="66" charset="0"/>
              </a:rPr>
              <a:t>, or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atomic magnets</a:t>
            </a:r>
            <a:r>
              <a:rPr lang="en-GB" dirty="0" smtClean="0">
                <a:latin typeface="Comic Sans MS" panose="030F0702030302020204" pitchFamily="66" charset="0"/>
              </a:rPr>
              <a:t> point in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random</a:t>
            </a:r>
            <a:r>
              <a:rPr lang="en-GB" dirty="0" smtClean="0">
                <a:latin typeface="Comic Sans MS" panose="030F0702030302020204" pitchFamily="66" charset="0"/>
              </a:rPr>
              <a:t> directions.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4899636" y="3833607"/>
            <a:ext cx="968508" cy="103555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899636" y="4725144"/>
            <a:ext cx="1400556" cy="14401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7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– how do they work?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67744" y="3429000"/>
            <a:ext cx="3096344" cy="648072"/>
            <a:chOff x="2411760" y="2924944"/>
            <a:chExt cx="4320480" cy="864096"/>
          </a:xfrm>
        </p:grpSpPr>
        <p:sp>
          <p:nvSpPr>
            <p:cNvPr id="4" name="Rectangle 3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983" y="3709481"/>
            <a:ext cx="202380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Just what is happening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inside</a:t>
            </a:r>
            <a:r>
              <a:rPr lang="en-GB" dirty="0" smtClean="0">
                <a:latin typeface="Comic Sans MS" panose="030F0702030302020204" pitchFamily="66" charset="0"/>
              </a:rPr>
              <a:t> the magnet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make it magnetic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412776"/>
            <a:ext cx="1580728" cy="1651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7" name="Isosceles Triangle 16"/>
          <p:cNvSpPr/>
          <p:nvPr/>
        </p:nvSpPr>
        <p:spPr>
          <a:xfrm rot="18657564">
            <a:off x="1392676" y="1660460"/>
            <a:ext cx="1175313" cy="2684268"/>
          </a:xfrm>
          <a:prstGeom prst="triangle">
            <a:avLst/>
          </a:prstGeom>
          <a:solidFill>
            <a:srgbClr val="FFFF00">
              <a:alpha val="3803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652120" y="2132855"/>
            <a:ext cx="3240360" cy="3240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13938" y="1432675"/>
            <a:ext cx="374223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 need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look closely </a:t>
            </a:r>
            <a:r>
              <a:rPr lang="en-GB" dirty="0" smtClean="0">
                <a:latin typeface="Comic Sans MS" panose="030F0702030302020204" pitchFamily="66" charset="0"/>
              </a:rPr>
              <a:t>at what is happening to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particles (electrons)</a:t>
            </a:r>
            <a:r>
              <a:rPr lang="en-GB" dirty="0" smtClean="0">
                <a:latin typeface="Comic Sans MS" panose="030F0702030302020204" pitchFamily="66" charset="0"/>
              </a:rPr>
              <a:t> inside the magnet.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43808" y="3533745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ent Arrow 8"/>
          <p:cNvSpPr/>
          <p:nvPr/>
        </p:nvSpPr>
        <p:spPr>
          <a:xfrm>
            <a:off x="2843808" y="2492896"/>
            <a:ext cx="3024336" cy="1216585"/>
          </a:xfrm>
          <a:prstGeom prst="bentArrow">
            <a:avLst>
              <a:gd name="adj1" fmla="val 27374"/>
              <a:gd name="adj2" fmla="val 25000"/>
              <a:gd name="adj3" fmla="val 25000"/>
              <a:gd name="adj4" fmla="val 4375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012160" y="342900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821016" y="2690472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524328" y="270892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812487" y="3426775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524328" y="343239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244408" y="3426775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012160" y="414908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826932" y="4149882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164560" y="270892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221695" y="414908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509636" y="4148278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308431" y="4879587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078960" y="4858733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76369" y="486916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13938" y="4869160"/>
            <a:ext cx="338219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When the material becomes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magnetized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more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more</a:t>
            </a:r>
            <a:r>
              <a:rPr lang="en-GB" dirty="0" smtClean="0">
                <a:latin typeface="Comic Sans MS" panose="030F0702030302020204" pitchFamily="66" charset="0"/>
              </a:rPr>
              <a:t> of the tiny atomic magnets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line up </a:t>
            </a:r>
            <a:r>
              <a:rPr lang="en-GB" dirty="0" smtClean="0">
                <a:latin typeface="Comic Sans MS" panose="030F0702030302020204" pitchFamily="66" charset="0"/>
              </a:rPr>
              <a:t>with each other. They act as one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BIG </a:t>
            </a:r>
            <a:r>
              <a:rPr lang="en-GB" dirty="0" smtClean="0">
                <a:latin typeface="Comic Sans MS" panose="030F0702030302020204" pitchFamily="66" charset="0"/>
              </a:rPr>
              <a:t>magnet.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899636" y="3432390"/>
            <a:ext cx="1364552" cy="142634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899636" y="4149882"/>
            <a:ext cx="1364552" cy="70885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9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– how do they work?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67744" y="3429000"/>
            <a:ext cx="3096344" cy="648072"/>
            <a:chOff x="2411760" y="2924944"/>
            <a:chExt cx="4320480" cy="864096"/>
          </a:xfrm>
        </p:grpSpPr>
        <p:sp>
          <p:nvSpPr>
            <p:cNvPr id="4" name="Rectangle 3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983" y="3709481"/>
            <a:ext cx="202380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Just what is happening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inside</a:t>
            </a:r>
            <a:r>
              <a:rPr lang="en-GB" dirty="0" smtClean="0">
                <a:latin typeface="Comic Sans MS" panose="030F0702030302020204" pitchFamily="66" charset="0"/>
              </a:rPr>
              <a:t> the magnet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make it magnetic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412776"/>
            <a:ext cx="1580728" cy="1651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7" name="Isosceles Triangle 16"/>
          <p:cNvSpPr/>
          <p:nvPr/>
        </p:nvSpPr>
        <p:spPr>
          <a:xfrm rot="18657564">
            <a:off x="1392676" y="1660460"/>
            <a:ext cx="1175313" cy="2684268"/>
          </a:xfrm>
          <a:prstGeom prst="triangle">
            <a:avLst/>
          </a:prstGeom>
          <a:solidFill>
            <a:srgbClr val="FFFF00">
              <a:alpha val="3803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652120" y="2132855"/>
            <a:ext cx="3240360" cy="3240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13938" y="1432675"/>
            <a:ext cx="374223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 need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look closely </a:t>
            </a:r>
            <a:r>
              <a:rPr lang="en-GB" dirty="0" smtClean="0">
                <a:latin typeface="Comic Sans MS" panose="030F0702030302020204" pitchFamily="66" charset="0"/>
              </a:rPr>
              <a:t>at what is happening to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particles (electrons)</a:t>
            </a:r>
            <a:r>
              <a:rPr lang="en-GB" dirty="0" smtClean="0">
                <a:latin typeface="Comic Sans MS" panose="030F0702030302020204" pitchFamily="66" charset="0"/>
              </a:rPr>
              <a:t> inside the magnet.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43808" y="3533745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ent Arrow 8"/>
          <p:cNvSpPr/>
          <p:nvPr/>
        </p:nvSpPr>
        <p:spPr>
          <a:xfrm>
            <a:off x="2843808" y="2492896"/>
            <a:ext cx="3024336" cy="1216585"/>
          </a:xfrm>
          <a:prstGeom prst="bentArrow">
            <a:avLst>
              <a:gd name="adj1" fmla="val 27374"/>
              <a:gd name="adj2" fmla="val 25000"/>
              <a:gd name="adj3" fmla="val 25000"/>
              <a:gd name="adj4" fmla="val 4375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444208" y="2852936"/>
            <a:ext cx="216024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796136" y="3614936"/>
            <a:ext cx="252028" cy="3427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32984" y="4177862"/>
            <a:ext cx="368424" cy="142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660232" y="3126720"/>
            <a:ext cx="420942" cy="2302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58608" y="3237660"/>
            <a:ext cx="368424" cy="1913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717196" y="3533745"/>
            <a:ext cx="471990" cy="1284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870703" y="4538734"/>
            <a:ext cx="315899" cy="1864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953191" y="3833607"/>
            <a:ext cx="189393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434808" y="3833607"/>
            <a:ext cx="292224" cy="703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142584" y="2728810"/>
            <a:ext cx="216024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619020" y="4373251"/>
            <a:ext cx="216024" cy="2586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094599" y="3585355"/>
            <a:ext cx="216024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300192" y="4626721"/>
            <a:ext cx="144016" cy="2424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619020" y="3002594"/>
            <a:ext cx="409364" cy="235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300192" y="3533745"/>
            <a:ext cx="69787" cy="3589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513903" y="3101188"/>
            <a:ext cx="162553" cy="4967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8028384" y="4077072"/>
            <a:ext cx="420942" cy="2302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7023103" y="2377760"/>
            <a:ext cx="42987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95736" y="4869160"/>
            <a:ext cx="385242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If a magnet is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hit</a:t>
            </a:r>
            <a:r>
              <a:rPr lang="en-GB" dirty="0" smtClean="0">
                <a:latin typeface="Comic Sans MS" panose="030F0702030302020204" pitchFamily="66" charset="0"/>
              </a:rPr>
              <a:t> with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hammer</a:t>
            </a:r>
            <a:r>
              <a:rPr lang="en-GB" dirty="0" smtClean="0">
                <a:latin typeface="Comic Sans MS" panose="030F0702030302020204" pitchFamily="66" charset="0"/>
              </a:rPr>
              <a:t>, the tiny atomic magnets get thrown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out of line </a:t>
            </a:r>
            <a:r>
              <a:rPr lang="en-GB" dirty="0" smtClean="0">
                <a:latin typeface="Comic Sans MS" panose="030F0702030302020204" pitchFamily="66" charset="0"/>
              </a:rPr>
              <a:t>again, so the material becomes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demagnetised.</a:t>
            </a:r>
            <a:endParaRPr lang="en-GB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372201" y="1432674"/>
            <a:ext cx="2222978" cy="1809182"/>
          </a:xfrm>
          <a:prstGeom prst="downArrow">
            <a:avLst>
              <a:gd name="adj1" fmla="val 50000"/>
              <a:gd name="adj2" fmla="val 48154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– how do they work?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67744" y="3429000"/>
            <a:ext cx="3096344" cy="648072"/>
            <a:chOff x="2411760" y="2924944"/>
            <a:chExt cx="4320480" cy="864096"/>
          </a:xfrm>
        </p:grpSpPr>
        <p:sp>
          <p:nvSpPr>
            <p:cNvPr id="4" name="Rectangle 3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983" y="3709481"/>
            <a:ext cx="202380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Just what is happening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inside</a:t>
            </a:r>
            <a:r>
              <a:rPr lang="en-GB" dirty="0" smtClean="0">
                <a:latin typeface="Comic Sans MS" panose="030F0702030302020204" pitchFamily="66" charset="0"/>
              </a:rPr>
              <a:t> the magnet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make it magnetic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412776"/>
            <a:ext cx="1580728" cy="1651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7" name="Isosceles Triangle 16"/>
          <p:cNvSpPr/>
          <p:nvPr/>
        </p:nvSpPr>
        <p:spPr>
          <a:xfrm rot="18657564">
            <a:off x="1392676" y="1660460"/>
            <a:ext cx="1175313" cy="2684268"/>
          </a:xfrm>
          <a:prstGeom prst="triangle">
            <a:avLst/>
          </a:prstGeom>
          <a:solidFill>
            <a:srgbClr val="FFFF00">
              <a:alpha val="3803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652120" y="2132855"/>
            <a:ext cx="3240360" cy="3240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13938" y="1432675"/>
            <a:ext cx="374223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 need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look closely </a:t>
            </a:r>
            <a:r>
              <a:rPr lang="en-GB" dirty="0" smtClean="0">
                <a:latin typeface="Comic Sans MS" panose="030F0702030302020204" pitchFamily="66" charset="0"/>
              </a:rPr>
              <a:t>at what is happening to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particles (electrons)</a:t>
            </a:r>
            <a:r>
              <a:rPr lang="en-GB" dirty="0" smtClean="0">
                <a:latin typeface="Comic Sans MS" panose="030F0702030302020204" pitchFamily="66" charset="0"/>
              </a:rPr>
              <a:t> inside the magnet.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43808" y="3533745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ent Arrow 8"/>
          <p:cNvSpPr/>
          <p:nvPr/>
        </p:nvSpPr>
        <p:spPr>
          <a:xfrm>
            <a:off x="2843808" y="2492896"/>
            <a:ext cx="3024336" cy="1216585"/>
          </a:xfrm>
          <a:prstGeom prst="bentArrow">
            <a:avLst>
              <a:gd name="adj1" fmla="val 27374"/>
              <a:gd name="adj2" fmla="val 25000"/>
              <a:gd name="adj3" fmla="val 25000"/>
              <a:gd name="adj4" fmla="val 4375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444208" y="2852936"/>
            <a:ext cx="216024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796136" y="3614936"/>
            <a:ext cx="252028" cy="3427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32984" y="4177862"/>
            <a:ext cx="368424" cy="142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660232" y="3126720"/>
            <a:ext cx="420942" cy="2302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58608" y="3237660"/>
            <a:ext cx="368424" cy="1913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717196" y="3533745"/>
            <a:ext cx="471990" cy="1284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870703" y="4538734"/>
            <a:ext cx="315899" cy="1864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953191" y="3833607"/>
            <a:ext cx="189393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434808" y="3833607"/>
            <a:ext cx="292224" cy="703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142584" y="2728810"/>
            <a:ext cx="216024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619020" y="4373251"/>
            <a:ext cx="216024" cy="2586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094599" y="3585355"/>
            <a:ext cx="216024" cy="248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300192" y="4626721"/>
            <a:ext cx="144016" cy="2424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619020" y="3002594"/>
            <a:ext cx="409364" cy="235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300192" y="3533745"/>
            <a:ext cx="69787" cy="3589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513903" y="3101188"/>
            <a:ext cx="162553" cy="4967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8028384" y="4077072"/>
            <a:ext cx="420942" cy="2302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7023103" y="2377760"/>
            <a:ext cx="42987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95736" y="4869160"/>
            <a:ext cx="385242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If a magnet is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hit</a:t>
            </a:r>
            <a:r>
              <a:rPr lang="en-GB" dirty="0" smtClean="0">
                <a:latin typeface="Comic Sans MS" panose="030F0702030302020204" pitchFamily="66" charset="0"/>
              </a:rPr>
              <a:t> with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hammer</a:t>
            </a:r>
            <a:r>
              <a:rPr lang="en-GB" dirty="0" smtClean="0">
                <a:latin typeface="Comic Sans MS" panose="030F0702030302020204" pitchFamily="66" charset="0"/>
              </a:rPr>
              <a:t>, the tiny atomic magnets get thrown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out of line </a:t>
            </a:r>
            <a:r>
              <a:rPr lang="en-GB" dirty="0" smtClean="0">
                <a:latin typeface="Comic Sans MS" panose="030F0702030302020204" pitchFamily="66" charset="0"/>
              </a:rPr>
              <a:t>again, so the material becomes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demagnetised.</a:t>
            </a:r>
            <a:endParaRPr lang="en-GB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372201" y="1432674"/>
            <a:ext cx="2222978" cy="1809182"/>
          </a:xfrm>
          <a:prstGeom prst="downArrow">
            <a:avLst>
              <a:gd name="adj1" fmla="val 50000"/>
              <a:gd name="adj2" fmla="val 48154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124800" y="5517232"/>
            <a:ext cx="271777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 magnet will also become demagnetized if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heated</a:t>
            </a:r>
            <a:r>
              <a:rPr lang="en-GB" dirty="0" smtClean="0">
                <a:latin typeface="Comic Sans MS" panose="030F0702030302020204" pitchFamily="66" charset="0"/>
              </a:rPr>
              <a:t> to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 temperature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and non-magnetic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5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and non-magnetic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4320480" cy="16312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material </a:t>
            </a:r>
            <a:r>
              <a:rPr lang="en-GB" sz="2000" dirty="0" smtClean="0">
                <a:latin typeface="Comic Sans MS" panose="030F0702030302020204" pitchFamily="66" charset="0"/>
              </a:rPr>
              <a:t>– can be magnetized, and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attracted </a:t>
            </a:r>
            <a:r>
              <a:rPr lang="en-GB" sz="2000" dirty="0" smtClean="0">
                <a:latin typeface="Comic Sans MS" panose="030F0702030302020204" pitchFamily="66" charset="0"/>
              </a:rPr>
              <a:t>to magnets. 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Strongly</a:t>
            </a:r>
            <a:r>
              <a:rPr lang="en-GB" sz="2000" dirty="0" smtClean="0">
                <a:latin typeface="Comic Sans MS" panose="030F0702030302020204" pitchFamily="66" charset="0"/>
              </a:rPr>
              <a:t> magnetic materials contain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iron</a:t>
            </a:r>
            <a:r>
              <a:rPr lang="en-GB" sz="2000" dirty="0" smtClean="0">
                <a:latin typeface="Comic Sans MS" panose="030F0702030302020204" pitchFamily="66" charset="0"/>
              </a:rPr>
              <a:t>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nickel</a:t>
            </a:r>
            <a:r>
              <a:rPr lang="en-GB" sz="2000" dirty="0" smtClean="0">
                <a:latin typeface="Comic Sans MS" panose="030F0702030302020204" pitchFamily="66" charset="0"/>
              </a:rPr>
              <a:t> or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cobalt</a:t>
            </a:r>
            <a:r>
              <a:rPr lang="en-GB" sz="2000" dirty="0" smtClean="0">
                <a:latin typeface="Comic Sans MS" panose="030F0702030302020204" pitchFamily="66" charset="0"/>
              </a:rPr>
              <a:t> (</a:t>
            </a:r>
            <a:r>
              <a:rPr lang="en-GB" sz="2000" dirty="0" err="1" smtClean="0">
                <a:latin typeface="Comic Sans MS" panose="030F0702030302020204" pitchFamily="66" charset="0"/>
              </a:rPr>
              <a:t>eg</a:t>
            </a:r>
            <a:r>
              <a:rPr lang="en-GB" sz="2000" dirty="0" smtClean="0">
                <a:latin typeface="Comic Sans MS" panose="030F0702030302020204" pitchFamily="66" charset="0"/>
              </a:rPr>
              <a:t>.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Steel</a:t>
            </a:r>
            <a:r>
              <a:rPr lang="en-GB" sz="2000" dirty="0" smtClean="0">
                <a:latin typeface="Comic Sans MS" panose="030F0702030302020204" pitchFamily="66" charset="0"/>
              </a:rPr>
              <a:t> is mainly </a:t>
            </a:r>
            <a:r>
              <a:rPr lang="en-GB" sz="2000" smtClean="0">
                <a:latin typeface="Comic Sans MS" panose="030F0702030302020204" pitchFamily="66" charset="0"/>
              </a:rPr>
              <a:t>iron).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5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31342"/>
              </p:ext>
            </p:extLst>
          </p:nvPr>
        </p:nvGraphicFramePr>
        <p:xfrm>
          <a:off x="1043608" y="1484784"/>
          <a:ext cx="7128792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248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•Describe the forces between magnets, and between magnets and magnetic materials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Give an account of induced magnetism • Distinguish between magnetic and non-magnetic materials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methods of magnetisation, to include stroking with a magnet, use of </a:t>
                      </a:r>
                      <a:r>
                        <a:rPr lang="en-GB" sz="1400" dirty="0" err="1" smtClean="0">
                          <a:latin typeface="Comic Sans MS" panose="030F0702030302020204" pitchFamily="66" charset="0"/>
                        </a:rPr>
                        <a:t>d.c.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in a coil and hammering in a magnetic field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Draw the pattern of magnetic field lines around a bar magnet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an experiment to identify the pattern of magnetic field lines, including the direction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the magnetic properties of soft iron and steel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the design and use of permanent magnets and electromagnets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Explain that magnetic forces are due to interactions between magnetic fields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Describe methods of demagnetisation, to include hammering, heating and use of </a:t>
                      </a:r>
                      <a:r>
                        <a:rPr lang="en-GB" sz="1300" b="0" dirty="0" err="1" smtClean="0">
                          <a:latin typeface="Comic Sans MS" panose="030F0702030302020204" pitchFamily="66" charset="0"/>
                        </a:rPr>
                        <a:t>a.c</a:t>
                      </a: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. in a coil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and non-magnetic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4320480" cy="16312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material </a:t>
            </a:r>
            <a:r>
              <a:rPr lang="en-GB" sz="2000" dirty="0" smtClean="0">
                <a:latin typeface="Comic Sans MS" panose="030F0702030302020204" pitchFamily="66" charset="0"/>
              </a:rPr>
              <a:t>– can be magnetized, and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attracted </a:t>
            </a:r>
            <a:r>
              <a:rPr lang="en-GB" sz="2000" dirty="0" smtClean="0">
                <a:latin typeface="Comic Sans MS" panose="030F0702030302020204" pitchFamily="66" charset="0"/>
              </a:rPr>
              <a:t>to magnets. 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Strongly</a:t>
            </a:r>
            <a:r>
              <a:rPr lang="en-GB" sz="2000" dirty="0" smtClean="0">
                <a:latin typeface="Comic Sans MS" panose="030F0702030302020204" pitchFamily="66" charset="0"/>
              </a:rPr>
              <a:t> magnetic materials contain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iron</a:t>
            </a:r>
            <a:r>
              <a:rPr lang="en-GB" sz="2000" dirty="0" smtClean="0">
                <a:latin typeface="Comic Sans MS" panose="030F0702030302020204" pitchFamily="66" charset="0"/>
              </a:rPr>
              <a:t>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nickel</a:t>
            </a:r>
            <a:r>
              <a:rPr lang="en-GB" sz="2000" dirty="0" smtClean="0">
                <a:latin typeface="Comic Sans MS" panose="030F0702030302020204" pitchFamily="66" charset="0"/>
              </a:rPr>
              <a:t> or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cobalt</a:t>
            </a:r>
            <a:r>
              <a:rPr lang="en-GB" sz="2000" dirty="0" smtClean="0">
                <a:latin typeface="Comic Sans MS" panose="030F0702030302020204" pitchFamily="66" charset="0"/>
              </a:rPr>
              <a:t> (</a:t>
            </a:r>
            <a:r>
              <a:rPr lang="en-GB" sz="2000" dirty="0" err="1" smtClean="0">
                <a:latin typeface="Comic Sans MS" panose="030F0702030302020204" pitchFamily="66" charset="0"/>
              </a:rPr>
              <a:t>eg</a:t>
            </a:r>
            <a:r>
              <a:rPr lang="en-GB" sz="2000" dirty="0" smtClean="0">
                <a:latin typeface="Comic Sans MS" panose="030F0702030302020204" pitchFamily="66" charset="0"/>
              </a:rPr>
              <a:t>.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Steel</a:t>
            </a:r>
            <a:r>
              <a:rPr lang="en-GB" sz="2000" dirty="0" smtClean="0">
                <a:latin typeface="Comic Sans MS" panose="030F0702030302020204" pitchFamily="66" charset="0"/>
              </a:rPr>
              <a:t> is mainly </a:t>
            </a:r>
            <a:r>
              <a:rPr lang="en-GB" sz="2000" smtClean="0">
                <a:latin typeface="Comic Sans MS" panose="030F0702030302020204" pitchFamily="66" charset="0"/>
              </a:rPr>
              <a:t>iron).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785060"/>
            <a:ext cx="288032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r>
              <a:rPr lang="en-GB" sz="32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erromagnets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987824" y="3188008"/>
            <a:ext cx="288032" cy="597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520" y="4869160"/>
            <a:ext cx="2664296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Hard magnetic </a:t>
            </a:r>
            <a:r>
              <a:rPr lang="en-GB" sz="1600" dirty="0" smtClean="0">
                <a:latin typeface="Comic Sans MS" panose="030F0702030302020204" pitchFamily="66" charset="0"/>
              </a:rPr>
              <a:t>materials, </a:t>
            </a:r>
            <a:r>
              <a:rPr lang="en-GB" sz="1600" dirty="0" err="1" smtClean="0">
                <a:latin typeface="Comic Sans MS" panose="030F0702030302020204" pitchFamily="66" charset="0"/>
              </a:rPr>
              <a:t>eg</a:t>
            </a:r>
            <a:r>
              <a:rPr lang="en-GB" sz="1600" dirty="0" smtClean="0">
                <a:latin typeface="Comic Sans MS" panose="030F0702030302020204" pitchFamily="66" charset="0"/>
              </a:rPr>
              <a:t>. Steel, alloys (</a:t>
            </a:r>
            <a:r>
              <a:rPr lang="en-GB" sz="1600" dirty="0" err="1" smtClean="0">
                <a:latin typeface="Comic Sans MS" panose="030F0702030302020204" pitchFamily="66" charset="0"/>
              </a:rPr>
              <a:t>Alcomax</a:t>
            </a:r>
            <a:r>
              <a:rPr lang="en-GB" sz="1600" dirty="0" smtClean="0">
                <a:latin typeface="Comic Sans MS" panose="030F0702030302020204" pitchFamily="66" charset="0"/>
              </a:rPr>
              <a:t>, </a:t>
            </a:r>
            <a:r>
              <a:rPr lang="en-GB" sz="1600" dirty="0" err="1" smtClean="0">
                <a:latin typeface="Comic Sans MS" panose="030F0702030302020204" pitchFamily="66" charset="0"/>
              </a:rPr>
              <a:t>Magnadur</a:t>
            </a:r>
            <a:r>
              <a:rPr lang="en-GB" sz="1600" dirty="0" smtClean="0">
                <a:latin typeface="Comic Sans MS" panose="030F0702030302020204" pitchFamily="66" charset="0"/>
              </a:rPr>
              <a:t>). 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Difficult to magnetise</a:t>
            </a:r>
            <a:r>
              <a:rPr lang="en-GB" sz="1600" dirty="0" smtClean="0">
                <a:latin typeface="Comic Sans MS" panose="030F0702030302020204" pitchFamily="66" charset="0"/>
              </a:rPr>
              <a:t>, but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 not lose</a:t>
            </a:r>
            <a:r>
              <a:rPr lang="en-GB" sz="1600" dirty="0" smtClean="0">
                <a:latin typeface="Comic Sans MS" panose="030F0702030302020204" pitchFamily="66" charset="0"/>
              </a:rPr>
              <a:t> their magnetism.  Used for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permanent magnets.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655204" y="4369835"/>
            <a:ext cx="288032" cy="499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98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and non-magnetic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4320480" cy="16312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material </a:t>
            </a:r>
            <a:r>
              <a:rPr lang="en-GB" sz="2000" dirty="0" smtClean="0">
                <a:latin typeface="Comic Sans MS" panose="030F0702030302020204" pitchFamily="66" charset="0"/>
              </a:rPr>
              <a:t>– can be magnetized, and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attracted </a:t>
            </a:r>
            <a:r>
              <a:rPr lang="en-GB" sz="2000" dirty="0" smtClean="0">
                <a:latin typeface="Comic Sans MS" panose="030F0702030302020204" pitchFamily="66" charset="0"/>
              </a:rPr>
              <a:t>to magnets. 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Strongly</a:t>
            </a:r>
            <a:r>
              <a:rPr lang="en-GB" sz="2000" dirty="0" smtClean="0">
                <a:latin typeface="Comic Sans MS" panose="030F0702030302020204" pitchFamily="66" charset="0"/>
              </a:rPr>
              <a:t> magnetic materials contain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iron</a:t>
            </a:r>
            <a:r>
              <a:rPr lang="en-GB" sz="2000" dirty="0" smtClean="0">
                <a:latin typeface="Comic Sans MS" panose="030F0702030302020204" pitchFamily="66" charset="0"/>
              </a:rPr>
              <a:t>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nickel</a:t>
            </a:r>
            <a:r>
              <a:rPr lang="en-GB" sz="2000" dirty="0" smtClean="0">
                <a:latin typeface="Comic Sans MS" panose="030F0702030302020204" pitchFamily="66" charset="0"/>
              </a:rPr>
              <a:t> or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cobalt</a:t>
            </a:r>
            <a:r>
              <a:rPr lang="en-GB" sz="2000" dirty="0" smtClean="0">
                <a:latin typeface="Comic Sans MS" panose="030F0702030302020204" pitchFamily="66" charset="0"/>
              </a:rPr>
              <a:t> (</a:t>
            </a:r>
            <a:r>
              <a:rPr lang="en-GB" sz="2000" dirty="0" err="1" smtClean="0">
                <a:latin typeface="Comic Sans MS" panose="030F0702030302020204" pitchFamily="66" charset="0"/>
              </a:rPr>
              <a:t>eg</a:t>
            </a:r>
            <a:r>
              <a:rPr lang="en-GB" sz="2000" dirty="0" smtClean="0">
                <a:latin typeface="Comic Sans MS" panose="030F0702030302020204" pitchFamily="66" charset="0"/>
              </a:rPr>
              <a:t>.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Steel</a:t>
            </a:r>
            <a:r>
              <a:rPr lang="en-GB" sz="2000" dirty="0" smtClean="0">
                <a:latin typeface="Comic Sans MS" panose="030F0702030302020204" pitchFamily="66" charset="0"/>
              </a:rPr>
              <a:t> is mainly </a:t>
            </a:r>
            <a:r>
              <a:rPr lang="en-GB" sz="2000" smtClean="0">
                <a:latin typeface="Comic Sans MS" panose="030F0702030302020204" pitchFamily="66" charset="0"/>
              </a:rPr>
              <a:t>iron).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785060"/>
            <a:ext cx="288032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r>
              <a:rPr lang="en-GB" sz="32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erromagnets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987824" y="3188008"/>
            <a:ext cx="288032" cy="597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520" y="4869160"/>
            <a:ext cx="2664296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Hard magnetic </a:t>
            </a:r>
            <a:r>
              <a:rPr lang="en-GB" sz="1600" dirty="0" smtClean="0">
                <a:latin typeface="Comic Sans MS" panose="030F0702030302020204" pitchFamily="66" charset="0"/>
              </a:rPr>
              <a:t>materials, </a:t>
            </a:r>
            <a:r>
              <a:rPr lang="en-GB" sz="1600" dirty="0" err="1" smtClean="0">
                <a:latin typeface="Comic Sans MS" panose="030F0702030302020204" pitchFamily="66" charset="0"/>
              </a:rPr>
              <a:t>eg</a:t>
            </a:r>
            <a:r>
              <a:rPr lang="en-GB" sz="1600" dirty="0" smtClean="0">
                <a:latin typeface="Comic Sans MS" panose="030F0702030302020204" pitchFamily="66" charset="0"/>
              </a:rPr>
              <a:t>. Steel, alloys (</a:t>
            </a:r>
            <a:r>
              <a:rPr lang="en-GB" sz="1600" dirty="0" err="1" smtClean="0">
                <a:latin typeface="Comic Sans MS" panose="030F0702030302020204" pitchFamily="66" charset="0"/>
              </a:rPr>
              <a:t>Alcomax</a:t>
            </a:r>
            <a:r>
              <a:rPr lang="en-GB" sz="1600" dirty="0" smtClean="0">
                <a:latin typeface="Comic Sans MS" panose="030F0702030302020204" pitchFamily="66" charset="0"/>
              </a:rPr>
              <a:t>, </a:t>
            </a:r>
            <a:r>
              <a:rPr lang="en-GB" sz="1600" dirty="0" err="1" smtClean="0">
                <a:latin typeface="Comic Sans MS" panose="030F0702030302020204" pitchFamily="66" charset="0"/>
              </a:rPr>
              <a:t>Magnadur</a:t>
            </a:r>
            <a:r>
              <a:rPr lang="en-GB" sz="1600" dirty="0" smtClean="0">
                <a:latin typeface="Comic Sans MS" panose="030F0702030302020204" pitchFamily="66" charset="0"/>
              </a:rPr>
              <a:t>). 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Difficult to magnetise</a:t>
            </a:r>
            <a:r>
              <a:rPr lang="en-GB" sz="1600" dirty="0" smtClean="0">
                <a:latin typeface="Comic Sans MS" panose="030F0702030302020204" pitchFamily="66" charset="0"/>
              </a:rPr>
              <a:t>, but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 not lose</a:t>
            </a:r>
            <a:r>
              <a:rPr lang="en-GB" sz="1600" dirty="0" smtClean="0">
                <a:latin typeface="Comic Sans MS" panose="030F0702030302020204" pitchFamily="66" charset="0"/>
              </a:rPr>
              <a:t> their magnetism.  Used for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permanent magnets.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655204" y="4369835"/>
            <a:ext cx="288032" cy="499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290563" y="4874735"/>
            <a:ext cx="2664296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Soft magnetic </a:t>
            </a:r>
            <a:r>
              <a:rPr lang="en-GB" sz="1600" dirty="0" smtClean="0">
                <a:latin typeface="Comic Sans MS" panose="030F0702030302020204" pitchFamily="66" charset="0"/>
              </a:rPr>
              <a:t>materials, </a:t>
            </a:r>
            <a:r>
              <a:rPr lang="en-GB" sz="1600" dirty="0" err="1" smtClean="0">
                <a:latin typeface="Comic Sans MS" panose="030F0702030302020204" pitchFamily="66" charset="0"/>
              </a:rPr>
              <a:t>eg</a:t>
            </a:r>
            <a:r>
              <a:rPr lang="en-GB" sz="1600" dirty="0" smtClean="0">
                <a:latin typeface="Comic Sans MS" panose="030F0702030302020204" pitchFamily="66" charset="0"/>
              </a:rPr>
              <a:t>. Iron, </a:t>
            </a:r>
            <a:r>
              <a:rPr lang="en-GB" sz="1600" dirty="0" err="1" smtClean="0">
                <a:latin typeface="Comic Sans MS" panose="030F0702030302020204" pitchFamily="66" charset="0"/>
              </a:rPr>
              <a:t>Mumetal</a:t>
            </a:r>
            <a:r>
              <a:rPr lang="en-GB" sz="1600" dirty="0" smtClean="0">
                <a:latin typeface="Comic Sans MS" panose="030F0702030302020204" pitchFamily="66" charset="0"/>
              </a:rPr>
              <a:t>.  Relatively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easy to magnetise</a:t>
            </a:r>
            <a:r>
              <a:rPr lang="en-GB" sz="1600" dirty="0" smtClean="0">
                <a:latin typeface="Comic Sans MS" panose="030F0702030302020204" pitchFamily="66" charset="0"/>
              </a:rPr>
              <a:t>, but magnetism is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temporary</a:t>
            </a:r>
            <a:r>
              <a:rPr lang="en-GB" sz="1600" dirty="0" smtClean="0">
                <a:latin typeface="Comic Sans MS" panose="030F0702030302020204" pitchFamily="66" charset="0"/>
              </a:rPr>
              <a:t>.  Used in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electromagnets</a:t>
            </a:r>
            <a:r>
              <a:rPr lang="en-GB" sz="1600" dirty="0" smtClean="0">
                <a:latin typeface="Comic Sans MS" panose="030F0702030302020204" pitchFamily="66" charset="0"/>
              </a:rPr>
              <a:t> and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transformers</a:t>
            </a:r>
            <a:r>
              <a:rPr lang="en-GB" sz="1600" dirty="0" smtClean="0">
                <a:latin typeface="Comic Sans MS" panose="030F0702030302020204" pitchFamily="66" charset="0"/>
              </a:rPr>
              <a:t>.  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22745" y="4369834"/>
            <a:ext cx="288032" cy="499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6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7848872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Magnetic and non-magnetic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4320480" cy="16312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material </a:t>
            </a:r>
            <a:r>
              <a:rPr lang="en-GB" sz="2000" dirty="0" smtClean="0">
                <a:latin typeface="Comic Sans MS" panose="030F0702030302020204" pitchFamily="66" charset="0"/>
              </a:rPr>
              <a:t>– can be magnetized, and is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attracted </a:t>
            </a:r>
            <a:r>
              <a:rPr lang="en-GB" sz="2000" dirty="0" smtClean="0">
                <a:latin typeface="Comic Sans MS" panose="030F0702030302020204" pitchFamily="66" charset="0"/>
              </a:rPr>
              <a:t>to magnets. 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Strongly</a:t>
            </a:r>
            <a:r>
              <a:rPr lang="en-GB" sz="2000" dirty="0" smtClean="0">
                <a:latin typeface="Comic Sans MS" panose="030F0702030302020204" pitchFamily="66" charset="0"/>
              </a:rPr>
              <a:t> magnetic materials contain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iron</a:t>
            </a:r>
            <a:r>
              <a:rPr lang="en-GB" sz="2000" dirty="0" smtClean="0">
                <a:latin typeface="Comic Sans MS" panose="030F0702030302020204" pitchFamily="66" charset="0"/>
              </a:rPr>
              <a:t>,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nickel</a:t>
            </a:r>
            <a:r>
              <a:rPr lang="en-GB" sz="2000" dirty="0" smtClean="0">
                <a:latin typeface="Comic Sans MS" panose="030F0702030302020204" pitchFamily="66" charset="0"/>
              </a:rPr>
              <a:t> or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cobalt</a:t>
            </a:r>
            <a:r>
              <a:rPr lang="en-GB" sz="2000" dirty="0" smtClean="0">
                <a:latin typeface="Comic Sans MS" panose="030F0702030302020204" pitchFamily="66" charset="0"/>
              </a:rPr>
              <a:t> (</a:t>
            </a:r>
            <a:r>
              <a:rPr lang="en-GB" sz="2000" dirty="0" err="1" smtClean="0">
                <a:latin typeface="Comic Sans MS" panose="030F0702030302020204" pitchFamily="66" charset="0"/>
              </a:rPr>
              <a:t>eg</a:t>
            </a:r>
            <a:r>
              <a:rPr lang="en-GB" sz="2000" dirty="0" smtClean="0">
                <a:latin typeface="Comic Sans MS" panose="030F0702030302020204" pitchFamily="66" charset="0"/>
              </a:rPr>
              <a:t>.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Steel</a:t>
            </a:r>
            <a:r>
              <a:rPr lang="en-GB" sz="2000" dirty="0" smtClean="0">
                <a:latin typeface="Comic Sans MS" panose="030F0702030302020204" pitchFamily="66" charset="0"/>
              </a:rPr>
              <a:t> is mainly </a:t>
            </a:r>
            <a:r>
              <a:rPr lang="en-GB" sz="2000" smtClean="0">
                <a:latin typeface="Comic Sans MS" panose="030F0702030302020204" pitchFamily="66" charset="0"/>
              </a:rPr>
              <a:t>iron).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785060"/>
            <a:ext cx="288032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r>
              <a:rPr lang="en-GB" sz="32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erromagnets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987824" y="3188008"/>
            <a:ext cx="288032" cy="597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520" y="4869160"/>
            <a:ext cx="2664296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Hard magnetic </a:t>
            </a:r>
            <a:r>
              <a:rPr lang="en-GB" sz="1600" dirty="0" smtClean="0">
                <a:latin typeface="Comic Sans MS" panose="030F0702030302020204" pitchFamily="66" charset="0"/>
              </a:rPr>
              <a:t>materials, </a:t>
            </a:r>
            <a:r>
              <a:rPr lang="en-GB" sz="1600" dirty="0" err="1" smtClean="0">
                <a:latin typeface="Comic Sans MS" panose="030F0702030302020204" pitchFamily="66" charset="0"/>
              </a:rPr>
              <a:t>eg</a:t>
            </a:r>
            <a:r>
              <a:rPr lang="en-GB" sz="1600" dirty="0" smtClean="0">
                <a:latin typeface="Comic Sans MS" panose="030F0702030302020204" pitchFamily="66" charset="0"/>
              </a:rPr>
              <a:t>. Steel, alloys (</a:t>
            </a:r>
            <a:r>
              <a:rPr lang="en-GB" sz="1600" dirty="0" err="1" smtClean="0">
                <a:latin typeface="Comic Sans MS" panose="030F0702030302020204" pitchFamily="66" charset="0"/>
              </a:rPr>
              <a:t>Alcomax</a:t>
            </a:r>
            <a:r>
              <a:rPr lang="en-GB" sz="1600" dirty="0" smtClean="0">
                <a:latin typeface="Comic Sans MS" panose="030F0702030302020204" pitchFamily="66" charset="0"/>
              </a:rPr>
              <a:t>, </a:t>
            </a:r>
            <a:r>
              <a:rPr lang="en-GB" sz="1600" dirty="0" err="1" smtClean="0">
                <a:latin typeface="Comic Sans MS" panose="030F0702030302020204" pitchFamily="66" charset="0"/>
              </a:rPr>
              <a:t>Magnadur</a:t>
            </a:r>
            <a:r>
              <a:rPr lang="en-GB" sz="1600" dirty="0" smtClean="0">
                <a:latin typeface="Comic Sans MS" panose="030F0702030302020204" pitchFamily="66" charset="0"/>
              </a:rPr>
              <a:t>). 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Difficult to magnetise</a:t>
            </a:r>
            <a:r>
              <a:rPr lang="en-GB" sz="1600" dirty="0" smtClean="0">
                <a:latin typeface="Comic Sans MS" panose="030F0702030302020204" pitchFamily="66" charset="0"/>
              </a:rPr>
              <a:t>, but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 not lose</a:t>
            </a:r>
            <a:r>
              <a:rPr lang="en-GB" sz="1600" dirty="0" smtClean="0">
                <a:latin typeface="Comic Sans MS" panose="030F0702030302020204" pitchFamily="66" charset="0"/>
              </a:rPr>
              <a:t> their magnetism.  Used for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permanent magnets.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655204" y="4369835"/>
            <a:ext cx="288032" cy="499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290563" y="4874735"/>
            <a:ext cx="2664296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Soft magnetic </a:t>
            </a:r>
            <a:r>
              <a:rPr lang="en-GB" sz="1600" dirty="0" smtClean="0">
                <a:latin typeface="Comic Sans MS" panose="030F0702030302020204" pitchFamily="66" charset="0"/>
              </a:rPr>
              <a:t>materials, </a:t>
            </a:r>
            <a:r>
              <a:rPr lang="en-GB" sz="1600" dirty="0" err="1" smtClean="0">
                <a:latin typeface="Comic Sans MS" panose="030F0702030302020204" pitchFamily="66" charset="0"/>
              </a:rPr>
              <a:t>eg</a:t>
            </a:r>
            <a:r>
              <a:rPr lang="en-GB" sz="1600" dirty="0" smtClean="0">
                <a:latin typeface="Comic Sans MS" panose="030F0702030302020204" pitchFamily="66" charset="0"/>
              </a:rPr>
              <a:t>. Iron, </a:t>
            </a:r>
            <a:r>
              <a:rPr lang="en-GB" sz="1600" dirty="0" err="1" smtClean="0">
                <a:latin typeface="Comic Sans MS" panose="030F0702030302020204" pitchFamily="66" charset="0"/>
              </a:rPr>
              <a:t>Mumetal</a:t>
            </a:r>
            <a:r>
              <a:rPr lang="en-GB" sz="1600" dirty="0" smtClean="0">
                <a:latin typeface="Comic Sans MS" panose="030F0702030302020204" pitchFamily="66" charset="0"/>
              </a:rPr>
              <a:t>.  Relatively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easy to magnetise</a:t>
            </a:r>
            <a:r>
              <a:rPr lang="en-GB" sz="1600" dirty="0" smtClean="0">
                <a:latin typeface="Comic Sans MS" panose="030F0702030302020204" pitchFamily="66" charset="0"/>
              </a:rPr>
              <a:t>, but magnetism is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temporary</a:t>
            </a:r>
            <a:r>
              <a:rPr lang="en-GB" sz="1600" dirty="0" smtClean="0">
                <a:latin typeface="Comic Sans MS" panose="030F0702030302020204" pitchFamily="66" charset="0"/>
              </a:rPr>
              <a:t>.  Used in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electromagnets</a:t>
            </a:r>
            <a:r>
              <a:rPr lang="en-GB" sz="1600" dirty="0" smtClean="0">
                <a:latin typeface="Comic Sans MS" panose="030F0702030302020204" pitchFamily="66" charset="0"/>
              </a:rPr>
              <a:t> and </a:t>
            </a:r>
            <a:r>
              <a:rPr lang="en-GB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transformers</a:t>
            </a:r>
            <a:r>
              <a:rPr lang="en-GB" sz="1600" dirty="0" smtClean="0">
                <a:latin typeface="Comic Sans MS" panose="030F0702030302020204" pitchFamily="66" charset="0"/>
              </a:rPr>
              <a:t>.  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22745" y="4369834"/>
            <a:ext cx="288032" cy="499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652120" y="2996952"/>
            <a:ext cx="3240360" cy="162254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Non-magnetic materials.  Metals (brass, copper, zinc, tin and aluminium);  non-metals.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65233"/>
              </p:ext>
            </p:extLst>
          </p:nvPr>
        </p:nvGraphicFramePr>
        <p:xfrm>
          <a:off x="1043608" y="1484784"/>
          <a:ext cx="7128792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248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•Describe the forces between magnets, and between magnets and magnetic materials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Give an account of induced magnetism • Distinguish between magnetic and non-magnetic materials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methods of magnetisation, to include stroking with a magnet, use of </a:t>
                      </a:r>
                      <a:r>
                        <a:rPr lang="en-GB" sz="1400" dirty="0" err="1" smtClean="0">
                          <a:latin typeface="Comic Sans MS" panose="030F0702030302020204" pitchFamily="66" charset="0"/>
                        </a:rPr>
                        <a:t>d.c.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in a coil and hammering in a magnetic field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Draw the pattern of magnetic field lines around a bar magnet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an experiment to identify the pattern of magnetic field lines, including the direction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the magnetic properties of soft iron and steel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the design and use of permanent magnets and electromagnets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Explain that magnetic forces are due to interactions between magnetic fields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• Describe methods of demagnetisation, to include hammering, heating and use of </a:t>
                      </a:r>
                      <a:r>
                        <a:rPr lang="en-GB" sz="1300" b="0" dirty="0" err="1" smtClean="0">
                          <a:latin typeface="Comic Sans MS" panose="030F0702030302020204" pitchFamily="66" charset="0"/>
                        </a:rPr>
                        <a:t>a.c</a:t>
                      </a: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. in a coil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3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Simple phenomena of magnetism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11760" y="2924944"/>
            <a:ext cx="4320480" cy="864096"/>
            <a:chOff x="2411760" y="2924944"/>
            <a:chExt cx="4320480" cy="864096"/>
          </a:xfrm>
        </p:grpSpPr>
        <p:sp>
          <p:nvSpPr>
            <p:cNvPr id="3" name="Rectangle 2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51520" y="1340768"/>
            <a:ext cx="2160240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Properties 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132856"/>
            <a:ext cx="2016224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Have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fields </a:t>
            </a:r>
            <a:r>
              <a:rPr lang="en-GB" sz="2000" dirty="0" smtClean="0">
                <a:latin typeface="Comic Sans MS" panose="030F0702030302020204" pitchFamily="66" charset="0"/>
              </a:rPr>
              <a:t>around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236296" y="404664"/>
            <a:ext cx="1621036" cy="2197100"/>
            <a:chOff x="7236296" y="404664"/>
            <a:chExt cx="1621036" cy="21971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692696"/>
              <a:ext cx="1621036" cy="162103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36296" y="404664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Attracted?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236296" y="2313732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.. or not?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8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11760" y="2924944"/>
            <a:ext cx="4320480" cy="864096"/>
            <a:chOff x="2411760" y="2924944"/>
            <a:chExt cx="4320480" cy="864096"/>
          </a:xfrm>
        </p:grpSpPr>
        <p:sp>
          <p:nvSpPr>
            <p:cNvPr id="3" name="Rectangle 2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51520" y="1340768"/>
            <a:ext cx="2160240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Properties 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132856"/>
            <a:ext cx="2016224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Have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fields </a:t>
            </a:r>
            <a:r>
              <a:rPr lang="en-GB" sz="2000" dirty="0" smtClean="0">
                <a:latin typeface="Comic Sans MS" panose="030F0702030302020204" pitchFamily="66" charset="0"/>
              </a:rPr>
              <a:t>around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556792"/>
            <a:ext cx="367240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Have two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opposite poles </a:t>
            </a:r>
            <a:r>
              <a:rPr lang="en-GB" dirty="0" smtClean="0">
                <a:latin typeface="Comic Sans MS" panose="030F0702030302020204" pitchFamily="66" charset="0"/>
              </a:rPr>
              <a:t>(N &amp; S) –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repel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endCxn id="6" idx="0"/>
          </p:cNvCxnSpPr>
          <p:nvPr/>
        </p:nvCxnSpPr>
        <p:spPr>
          <a:xfrm flipH="1">
            <a:off x="2723761" y="2480122"/>
            <a:ext cx="552095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00160" y="2480122"/>
            <a:ext cx="384008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7236296" y="404664"/>
            <a:ext cx="1621036" cy="2197100"/>
            <a:chOff x="7236296" y="404664"/>
            <a:chExt cx="1621036" cy="219710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692696"/>
              <a:ext cx="1621036" cy="162103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21" name="Rectangle 20"/>
            <p:cNvSpPr/>
            <p:nvPr/>
          </p:nvSpPr>
          <p:spPr>
            <a:xfrm>
              <a:off x="7236296" y="404664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Attracted?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236296" y="2313732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.. </a:t>
              </a:r>
              <a:r>
                <a:rPr lang="en-GB" dirty="0">
                  <a:solidFill>
                    <a:srgbClr val="FF0000"/>
                  </a:solidFill>
                </a:rPr>
                <a:t>m</a:t>
              </a:r>
              <a:r>
                <a:rPr lang="en-GB" dirty="0" smtClean="0">
                  <a:solidFill>
                    <a:srgbClr val="FF0000"/>
                  </a:solidFill>
                </a:rPr>
                <a:t>ay be?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93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11760" y="2924944"/>
            <a:ext cx="4320480" cy="864096"/>
            <a:chOff x="2411760" y="2924944"/>
            <a:chExt cx="4320480" cy="864096"/>
          </a:xfrm>
        </p:grpSpPr>
        <p:sp>
          <p:nvSpPr>
            <p:cNvPr id="3" name="Rectangle 2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51520" y="1340768"/>
            <a:ext cx="2160240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Properties 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132856"/>
            <a:ext cx="2016224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Have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fields </a:t>
            </a:r>
            <a:r>
              <a:rPr lang="en-GB" sz="2000" dirty="0" smtClean="0">
                <a:latin typeface="Comic Sans MS" panose="030F0702030302020204" pitchFamily="66" charset="0"/>
              </a:rPr>
              <a:t>around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556792"/>
            <a:ext cx="367240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Have two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opposite poles </a:t>
            </a:r>
            <a:r>
              <a:rPr lang="en-GB" dirty="0" smtClean="0">
                <a:latin typeface="Comic Sans MS" panose="030F0702030302020204" pitchFamily="66" charset="0"/>
              </a:rPr>
              <a:t>(N &amp; S) –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repel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endCxn id="6" idx="0"/>
          </p:cNvCxnSpPr>
          <p:nvPr/>
        </p:nvCxnSpPr>
        <p:spPr>
          <a:xfrm flipH="1">
            <a:off x="2723761" y="2480122"/>
            <a:ext cx="552095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00160" y="2480122"/>
            <a:ext cx="384008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20272" y="3148519"/>
            <a:ext cx="2016224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Exert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little</a:t>
            </a:r>
            <a:r>
              <a:rPr lang="en-GB" sz="2000" dirty="0" smtClean="0">
                <a:latin typeface="Comic Sans MS" panose="030F0702030302020204" pitchFamily="66" charset="0"/>
              </a:rPr>
              <a:t> or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force </a:t>
            </a:r>
            <a:r>
              <a:rPr lang="en-GB" sz="2000" dirty="0" smtClean="0">
                <a:latin typeface="Comic Sans MS" panose="030F0702030302020204" pitchFamily="66" charset="0"/>
              </a:rPr>
              <a:t>on a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non-magnetic</a:t>
            </a:r>
            <a:r>
              <a:rPr lang="en-GB" sz="2000" dirty="0" smtClean="0">
                <a:latin typeface="Comic Sans MS" panose="030F0702030302020204" pitchFamily="66" charset="0"/>
              </a:rPr>
              <a:t> material.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236296" y="404664"/>
            <a:ext cx="1621036" cy="2197100"/>
            <a:chOff x="7236296" y="404664"/>
            <a:chExt cx="1621036" cy="219710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692696"/>
              <a:ext cx="1621036" cy="162103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17" name="Rectangle 16"/>
            <p:cNvSpPr/>
            <p:nvPr/>
          </p:nvSpPr>
          <p:spPr>
            <a:xfrm>
              <a:off x="7236296" y="404664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Attracted?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36296" y="2313732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.. possibly?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24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11760" y="2924944"/>
            <a:ext cx="4320480" cy="864096"/>
            <a:chOff x="2411760" y="2924944"/>
            <a:chExt cx="4320480" cy="864096"/>
          </a:xfrm>
        </p:grpSpPr>
        <p:sp>
          <p:nvSpPr>
            <p:cNvPr id="3" name="Rectangle 2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51520" y="1340768"/>
            <a:ext cx="2160240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Properties 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132856"/>
            <a:ext cx="2016224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Have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fields </a:t>
            </a:r>
            <a:r>
              <a:rPr lang="en-GB" sz="2000" dirty="0" smtClean="0">
                <a:latin typeface="Comic Sans MS" panose="030F0702030302020204" pitchFamily="66" charset="0"/>
              </a:rPr>
              <a:t>around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556792"/>
            <a:ext cx="367240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Have two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opposite poles </a:t>
            </a:r>
            <a:r>
              <a:rPr lang="en-GB" dirty="0" smtClean="0">
                <a:latin typeface="Comic Sans MS" panose="030F0702030302020204" pitchFamily="66" charset="0"/>
              </a:rPr>
              <a:t>(N &amp; S) –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repel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endCxn id="6" idx="0"/>
          </p:cNvCxnSpPr>
          <p:nvPr/>
        </p:nvCxnSpPr>
        <p:spPr>
          <a:xfrm flipH="1">
            <a:off x="2723761" y="2480122"/>
            <a:ext cx="552095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00160" y="2480122"/>
            <a:ext cx="384008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20272" y="3148519"/>
            <a:ext cx="2016224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Exert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little</a:t>
            </a:r>
            <a:r>
              <a:rPr lang="en-GB" sz="2000" dirty="0" smtClean="0">
                <a:latin typeface="Comic Sans MS" panose="030F0702030302020204" pitchFamily="66" charset="0"/>
              </a:rPr>
              <a:t> or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force </a:t>
            </a:r>
            <a:r>
              <a:rPr lang="en-GB" sz="2000" dirty="0" smtClean="0">
                <a:latin typeface="Comic Sans MS" panose="030F0702030302020204" pitchFamily="66" charset="0"/>
              </a:rPr>
              <a:t>on a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non-magnetic</a:t>
            </a:r>
            <a:r>
              <a:rPr lang="en-GB" sz="2000" dirty="0" smtClean="0">
                <a:latin typeface="Comic Sans MS" panose="030F0702030302020204" pitchFamily="66" charset="0"/>
              </a:rPr>
              <a:t> material.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18" y="4149080"/>
            <a:ext cx="252028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</a:t>
            </a:r>
            <a:r>
              <a:rPr lang="en-GB" sz="2000" dirty="0" smtClean="0">
                <a:latin typeface="Comic Sans MS" panose="030F0702030302020204" pitchFamily="66" charset="0"/>
              </a:rPr>
              <a:t> magnetic materials by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inducing magnetism </a:t>
            </a:r>
            <a:r>
              <a:rPr lang="en-GB" sz="2000" dirty="0" smtClean="0">
                <a:latin typeface="Comic Sans MS" panose="030F0702030302020204" pitchFamily="66" charset="0"/>
              </a:rPr>
              <a:t>in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4149080"/>
            <a:ext cx="1080120" cy="10801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139952" y="45811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N</a:t>
            </a:r>
            <a:endParaRPr lang="en-GB" sz="4000" dirty="0"/>
          </a:p>
        </p:txBody>
      </p:sp>
      <p:sp>
        <p:nvSpPr>
          <p:cNvPr id="17" name="Rectangle 16"/>
          <p:cNvSpPr/>
          <p:nvPr/>
        </p:nvSpPr>
        <p:spPr>
          <a:xfrm>
            <a:off x="2411760" y="5733256"/>
            <a:ext cx="216024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131840" y="5723772"/>
            <a:ext cx="216024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691680" y="60932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Iron 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60957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Steel  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7236296" y="404664"/>
            <a:ext cx="1621036" cy="2197100"/>
            <a:chOff x="7236296" y="404664"/>
            <a:chExt cx="1621036" cy="2197100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692696"/>
              <a:ext cx="1621036" cy="162103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23" name="Rectangle 22"/>
            <p:cNvSpPr/>
            <p:nvPr/>
          </p:nvSpPr>
          <p:spPr>
            <a:xfrm>
              <a:off x="7236296" y="404664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Attracted?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36296" y="2313732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.. hopefully?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60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11760" y="2924944"/>
            <a:ext cx="4320480" cy="864096"/>
            <a:chOff x="2411760" y="2924944"/>
            <a:chExt cx="4320480" cy="864096"/>
          </a:xfrm>
        </p:grpSpPr>
        <p:sp>
          <p:nvSpPr>
            <p:cNvPr id="3" name="Rectangle 2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51520" y="1340768"/>
            <a:ext cx="2160240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Properties 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132856"/>
            <a:ext cx="2016224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Have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fields </a:t>
            </a:r>
            <a:r>
              <a:rPr lang="en-GB" sz="2000" dirty="0" smtClean="0">
                <a:latin typeface="Comic Sans MS" panose="030F0702030302020204" pitchFamily="66" charset="0"/>
              </a:rPr>
              <a:t>around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556792"/>
            <a:ext cx="367240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Have two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opposite poles </a:t>
            </a:r>
            <a:r>
              <a:rPr lang="en-GB" dirty="0" smtClean="0">
                <a:latin typeface="Comic Sans MS" panose="030F0702030302020204" pitchFamily="66" charset="0"/>
              </a:rPr>
              <a:t>(N &amp; S) –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repel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endCxn id="6" idx="0"/>
          </p:cNvCxnSpPr>
          <p:nvPr/>
        </p:nvCxnSpPr>
        <p:spPr>
          <a:xfrm flipH="1">
            <a:off x="2723761" y="2480122"/>
            <a:ext cx="552095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00160" y="2480122"/>
            <a:ext cx="384008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20272" y="3148519"/>
            <a:ext cx="2016224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Exert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little</a:t>
            </a:r>
            <a:r>
              <a:rPr lang="en-GB" sz="2000" dirty="0" smtClean="0">
                <a:latin typeface="Comic Sans MS" panose="030F0702030302020204" pitchFamily="66" charset="0"/>
              </a:rPr>
              <a:t> or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force </a:t>
            </a:r>
            <a:r>
              <a:rPr lang="en-GB" sz="2000" dirty="0" smtClean="0">
                <a:latin typeface="Comic Sans MS" panose="030F0702030302020204" pitchFamily="66" charset="0"/>
              </a:rPr>
              <a:t>on a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non-magnetic</a:t>
            </a:r>
            <a:r>
              <a:rPr lang="en-GB" sz="2000" dirty="0" smtClean="0">
                <a:latin typeface="Comic Sans MS" panose="030F0702030302020204" pitchFamily="66" charset="0"/>
              </a:rPr>
              <a:t> material.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18" y="4149080"/>
            <a:ext cx="252028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</a:t>
            </a:r>
            <a:r>
              <a:rPr lang="en-GB" sz="2000" dirty="0" smtClean="0">
                <a:latin typeface="Comic Sans MS" panose="030F0702030302020204" pitchFamily="66" charset="0"/>
              </a:rPr>
              <a:t> magnetic materials by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inducing magnetism </a:t>
            </a:r>
            <a:r>
              <a:rPr lang="en-GB" sz="2000" dirty="0" smtClean="0">
                <a:latin typeface="Comic Sans MS" panose="030F0702030302020204" pitchFamily="66" charset="0"/>
              </a:rPr>
              <a:t>in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4149080"/>
            <a:ext cx="1080120" cy="10801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139952" y="45811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N</a:t>
            </a:r>
            <a:endParaRPr lang="en-GB" sz="4000" dirty="0"/>
          </a:p>
        </p:txBody>
      </p:sp>
      <p:sp>
        <p:nvSpPr>
          <p:cNvPr id="17" name="Rectangle 16"/>
          <p:cNvSpPr/>
          <p:nvPr/>
        </p:nvSpPr>
        <p:spPr>
          <a:xfrm>
            <a:off x="4099404" y="5245650"/>
            <a:ext cx="216024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2555776" y="6381328"/>
            <a:ext cx="417646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Poles </a:t>
            </a:r>
            <a:r>
              <a:rPr lang="en-GB" b="1" u="sng" dirty="0" smtClean="0">
                <a:solidFill>
                  <a:srgbClr val="FF0000"/>
                </a:solidFill>
              </a:rPr>
              <a:t>induced</a:t>
            </a:r>
            <a:r>
              <a:rPr lang="en-GB" dirty="0" smtClean="0"/>
              <a:t> in </a:t>
            </a:r>
            <a:r>
              <a:rPr lang="en-GB" b="1" u="sng" dirty="0" smtClean="0">
                <a:solidFill>
                  <a:srgbClr val="FF0000"/>
                </a:solidFill>
              </a:rPr>
              <a:t>both</a:t>
            </a:r>
            <a:r>
              <a:rPr lang="en-GB" dirty="0" smtClean="0"/>
              <a:t> iron and steel.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60957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099404" y="5289014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99404" y="590076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572000" y="5229200"/>
            <a:ext cx="216024" cy="1024562"/>
            <a:chOff x="4572000" y="5229200"/>
            <a:chExt cx="216024" cy="1024562"/>
          </a:xfrm>
        </p:grpSpPr>
        <p:sp>
          <p:nvSpPr>
            <p:cNvPr id="18" name="Rectangle 17"/>
            <p:cNvSpPr/>
            <p:nvPr/>
          </p:nvSpPr>
          <p:spPr>
            <a:xfrm>
              <a:off x="4572000" y="5229200"/>
              <a:ext cx="216024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5272137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2000" y="5915208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236296" y="404664"/>
            <a:ext cx="1621036" cy="2197100"/>
            <a:chOff x="7236296" y="404664"/>
            <a:chExt cx="1621036" cy="2197100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692696"/>
              <a:ext cx="1621036" cy="162103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28" name="Rectangle 27"/>
            <p:cNvSpPr/>
            <p:nvPr/>
          </p:nvSpPr>
          <p:spPr>
            <a:xfrm>
              <a:off x="7236296" y="404664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Attracted?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236296" y="2313732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.. </a:t>
              </a:r>
              <a:r>
                <a:rPr lang="en-GB" dirty="0" err="1" smtClean="0">
                  <a:solidFill>
                    <a:srgbClr val="FF0000"/>
                  </a:solidFill>
                </a:rPr>
                <a:t>mmmm</a:t>
              </a:r>
              <a:r>
                <a:rPr lang="en-GB" dirty="0" smtClean="0">
                  <a:solidFill>
                    <a:srgbClr val="FF0000"/>
                  </a:solidFill>
                </a:rPr>
                <a:t>?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90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288032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11760" y="2924944"/>
            <a:ext cx="4320480" cy="864096"/>
            <a:chOff x="2411760" y="2924944"/>
            <a:chExt cx="4320480" cy="864096"/>
          </a:xfrm>
        </p:grpSpPr>
        <p:sp>
          <p:nvSpPr>
            <p:cNvPr id="3" name="Rectangle 2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51520" y="1340768"/>
            <a:ext cx="2160240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Properties 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132856"/>
            <a:ext cx="2016224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Have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magnetic fields </a:t>
            </a:r>
            <a:r>
              <a:rPr lang="en-GB" sz="2000" dirty="0" smtClean="0">
                <a:latin typeface="Comic Sans MS" panose="030F0702030302020204" pitchFamily="66" charset="0"/>
              </a:rPr>
              <a:t>around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556792"/>
            <a:ext cx="367240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Have two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opposite poles </a:t>
            </a:r>
            <a:r>
              <a:rPr lang="en-GB" dirty="0" smtClean="0">
                <a:latin typeface="Comic Sans MS" panose="030F0702030302020204" pitchFamily="66" charset="0"/>
              </a:rPr>
              <a:t>(N &amp; S) –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repel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unlike</a:t>
            </a:r>
            <a:r>
              <a:rPr lang="en-GB" dirty="0" smtClean="0">
                <a:latin typeface="Comic Sans MS" panose="030F0702030302020204" pitchFamily="66" charset="0"/>
              </a:rPr>
              <a:t> poles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endCxn id="6" idx="0"/>
          </p:cNvCxnSpPr>
          <p:nvPr/>
        </p:nvCxnSpPr>
        <p:spPr>
          <a:xfrm flipH="1">
            <a:off x="2723761" y="2480122"/>
            <a:ext cx="552095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00160" y="2480122"/>
            <a:ext cx="384008" cy="58448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20272" y="3148519"/>
            <a:ext cx="2016224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Exert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little</a:t>
            </a:r>
            <a:r>
              <a:rPr lang="en-GB" sz="2000" dirty="0" smtClean="0">
                <a:latin typeface="Comic Sans MS" panose="030F0702030302020204" pitchFamily="66" charset="0"/>
              </a:rPr>
              <a:t> or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force </a:t>
            </a:r>
            <a:r>
              <a:rPr lang="en-GB" sz="2000" dirty="0" smtClean="0">
                <a:latin typeface="Comic Sans MS" panose="030F0702030302020204" pitchFamily="66" charset="0"/>
              </a:rPr>
              <a:t>on a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non-magnetic</a:t>
            </a:r>
            <a:r>
              <a:rPr lang="en-GB" sz="2000" dirty="0" smtClean="0">
                <a:latin typeface="Comic Sans MS" panose="030F0702030302020204" pitchFamily="66" charset="0"/>
              </a:rPr>
              <a:t> material.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18" y="4149080"/>
            <a:ext cx="2520281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Attract</a:t>
            </a:r>
            <a:r>
              <a:rPr lang="en-GB" sz="2000" dirty="0" smtClean="0">
                <a:latin typeface="Comic Sans MS" panose="030F0702030302020204" pitchFamily="66" charset="0"/>
              </a:rPr>
              <a:t> magnetic materials by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inducing magnetism </a:t>
            </a:r>
            <a:r>
              <a:rPr lang="en-GB" sz="2000" dirty="0" smtClean="0">
                <a:latin typeface="Comic Sans MS" panose="030F0702030302020204" pitchFamily="66" charset="0"/>
              </a:rPr>
              <a:t>in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4149080"/>
            <a:ext cx="1080120" cy="10801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139952" y="45811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N</a:t>
            </a:r>
            <a:endParaRPr lang="en-GB" sz="4000" dirty="0"/>
          </a:p>
        </p:txBody>
      </p:sp>
      <p:sp>
        <p:nvSpPr>
          <p:cNvPr id="17" name="Rectangle 16"/>
          <p:cNvSpPr/>
          <p:nvPr/>
        </p:nvSpPr>
        <p:spPr>
          <a:xfrm>
            <a:off x="5976156" y="5151979"/>
            <a:ext cx="216024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815916" y="5647810"/>
            <a:ext cx="208823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Iron </a:t>
            </a:r>
            <a:r>
              <a:rPr lang="en-GB" b="1" u="sng" dirty="0" smtClean="0">
                <a:solidFill>
                  <a:srgbClr val="FF0000"/>
                </a:solidFill>
              </a:rPr>
              <a:t>loses</a:t>
            </a:r>
            <a:r>
              <a:rPr lang="en-GB" dirty="0" smtClean="0"/>
              <a:t> magnetism – it was only a </a:t>
            </a:r>
            <a:r>
              <a:rPr lang="en-GB" b="1" u="sng" dirty="0" smtClean="0">
                <a:solidFill>
                  <a:srgbClr val="FF0000"/>
                </a:solidFill>
              </a:rPr>
              <a:t>temporary magnet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0" y="60957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7636477" y="4639698"/>
            <a:ext cx="216024" cy="1024562"/>
            <a:chOff x="4572000" y="5229200"/>
            <a:chExt cx="216024" cy="1024562"/>
          </a:xfrm>
        </p:grpSpPr>
        <p:sp>
          <p:nvSpPr>
            <p:cNvPr id="18" name="Rectangle 17"/>
            <p:cNvSpPr/>
            <p:nvPr/>
          </p:nvSpPr>
          <p:spPr>
            <a:xfrm>
              <a:off x="4572000" y="5229200"/>
              <a:ext cx="216024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5272137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2000" y="5915208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422330" y="5818769"/>
            <a:ext cx="254215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Steel </a:t>
            </a:r>
            <a:r>
              <a:rPr lang="en-GB" b="1" u="sng" dirty="0" smtClean="0">
                <a:solidFill>
                  <a:srgbClr val="FF0000"/>
                </a:solidFill>
              </a:rPr>
              <a:t>retains</a:t>
            </a:r>
            <a:r>
              <a:rPr lang="en-GB" dirty="0" smtClean="0"/>
              <a:t> magnetism – it became a </a:t>
            </a:r>
            <a:r>
              <a:rPr lang="en-GB" b="1" u="sng" dirty="0" smtClean="0">
                <a:solidFill>
                  <a:srgbClr val="FF0000"/>
                </a:solidFill>
              </a:rPr>
              <a:t>permanent magnet</a:t>
            </a:r>
            <a:endParaRPr lang="en-GB" b="1" u="sng" dirty="0">
              <a:solidFill>
                <a:srgbClr val="FF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236296" y="404664"/>
            <a:ext cx="1621036" cy="2197100"/>
            <a:chOff x="7236296" y="404664"/>
            <a:chExt cx="1621036" cy="2197100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692696"/>
              <a:ext cx="1621036" cy="162103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30" name="Rectangle 29"/>
            <p:cNvSpPr/>
            <p:nvPr/>
          </p:nvSpPr>
          <p:spPr>
            <a:xfrm>
              <a:off x="7236296" y="404664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Attracted?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236296" y="2313732"/>
              <a:ext cx="162103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YES!!!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8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6552728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Magnets – make your own!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435729" y="2060848"/>
            <a:ext cx="4320480" cy="864096"/>
            <a:chOff x="2411760" y="2924944"/>
            <a:chExt cx="4320480" cy="864096"/>
          </a:xfrm>
        </p:grpSpPr>
        <p:sp>
          <p:nvSpPr>
            <p:cNvPr id="4" name="Rectangle 3"/>
            <p:cNvSpPr/>
            <p:nvPr/>
          </p:nvSpPr>
          <p:spPr>
            <a:xfrm>
              <a:off x="2411760" y="2924944"/>
              <a:ext cx="4320480" cy="8640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11760" y="2924944"/>
              <a:ext cx="2160240" cy="8640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5729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N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84168" y="306460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35762" y="3101563"/>
            <a:ext cx="216024" cy="1024562"/>
            <a:chOff x="4572000" y="5229200"/>
            <a:chExt cx="216024" cy="1024562"/>
          </a:xfrm>
        </p:grpSpPr>
        <p:sp>
          <p:nvSpPr>
            <p:cNvPr id="9" name="Rectangle 8"/>
            <p:cNvSpPr/>
            <p:nvPr/>
          </p:nvSpPr>
          <p:spPr>
            <a:xfrm>
              <a:off x="4572000" y="5229200"/>
              <a:ext cx="216024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5272137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0" y="5915208"/>
              <a:ext cx="216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N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28795"/>
            <a:ext cx="1972196" cy="112819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107504" y="1628800"/>
            <a:ext cx="1972196" cy="29999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How strong is it?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504" y="3059132"/>
            <a:ext cx="1972196" cy="29999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Not very.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5729" y="4365104"/>
            <a:ext cx="424847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Placing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piece</a:t>
            </a:r>
            <a:r>
              <a:rPr lang="en-GB" dirty="0" smtClean="0">
                <a:latin typeface="Comic Sans MS" panose="030F0702030302020204" pitchFamily="66" charset="0"/>
              </a:rPr>
              <a:t> of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steel</a:t>
            </a:r>
            <a:r>
              <a:rPr lang="en-GB" dirty="0" smtClean="0">
                <a:latin typeface="Comic Sans MS" panose="030F0702030302020204" pitchFamily="66" charset="0"/>
              </a:rPr>
              <a:t> near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magnet</a:t>
            </a:r>
            <a:r>
              <a:rPr lang="en-GB" dirty="0" smtClean="0">
                <a:latin typeface="Comic Sans MS" panose="030F0702030302020204" pitchFamily="66" charset="0"/>
              </a:rPr>
              <a:t> makes it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permanently magnetised</a:t>
            </a:r>
            <a:r>
              <a:rPr lang="en-GB" dirty="0" smtClean="0">
                <a:latin typeface="Comic Sans MS" panose="030F0702030302020204" pitchFamily="66" charset="0"/>
              </a:rPr>
              <a:t>, but its magnetism is usually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weak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1338</Words>
  <Application>Microsoft Office PowerPoint</Application>
  <PresentationFormat>On-screen Show (4:3)</PresentationFormat>
  <Paragraphs>182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Comic Sans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Karren</cp:lastModifiedBy>
  <cp:revision>29</cp:revision>
  <dcterms:created xsi:type="dcterms:W3CDTF">2014-10-13T20:50:03Z</dcterms:created>
  <dcterms:modified xsi:type="dcterms:W3CDTF">2023-01-08T09:48:40Z</dcterms:modified>
</cp:coreProperties>
</file>