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1" r:id="rId25"/>
    <p:sldId id="26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 autoAdjust="0"/>
    <p:restoredTop sz="94660"/>
  </p:normalViewPr>
  <p:slideViewPr>
    <p:cSldViewPr showGuides="1">
      <p:cViewPr varScale="1">
        <p:scale>
          <a:sx n="65" d="100"/>
          <a:sy n="65" d="100"/>
        </p:scale>
        <p:origin x="1244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279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38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445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542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3046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4315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855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447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6405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7971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8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15053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3321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1543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32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99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487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876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78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40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984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20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44B7-8E3A-4FE1-8ADE-D7AEE644AEF1}" type="datetimeFigureOut">
              <a:rPr lang="en-GB" smtClean="0"/>
              <a:t>08/01/2023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C0A7C-FC4C-46CC-8117-8EC8809C65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97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DF3B4-789E-4AB3-9A49-4916EA5B45E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08/01/2023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09CFB-4158-4A71-8BB1-EA589B6B6403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265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7332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5733256"/>
            <a:ext cx="9144001" cy="1124744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PHYSICS – </a:t>
            </a:r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PERMANENT MAGNET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72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515849" y="4126125"/>
            <a:ext cx="3936471" cy="7430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251520" y="548680"/>
            <a:ext cx="655272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make your own!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 rot="19021633">
            <a:off x="5970083" y="1147324"/>
            <a:ext cx="3216391" cy="720080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3707904" y="4161274"/>
            <a:ext cx="216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/>
              <a:t>N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28795"/>
            <a:ext cx="1972196" cy="112819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107504" y="1628800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How strong is it?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504" y="3059132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Getting stronger.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9552" y="5805264"/>
            <a:ext cx="424847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magnet can be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magnetized</a:t>
            </a:r>
            <a:r>
              <a:rPr lang="en-GB" dirty="0" smtClean="0">
                <a:latin typeface="Comic Sans MS" panose="030F0702030302020204" pitchFamily="66" charset="0"/>
              </a:rPr>
              <a:t> more strongly by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stroking it </a:t>
            </a:r>
            <a:r>
              <a:rPr lang="en-GB" dirty="0" smtClean="0">
                <a:latin typeface="Comic Sans MS" panose="030F0702030302020204" pitchFamily="66" charset="0"/>
              </a:rPr>
              <a:t>with one end of a magnet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948264" y="4161274"/>
            <a:ext cx="432048" cy="7190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S</a:t>
            </a:r>
            <a:endParaRPr lang="en-GB" sz="4000" dirty="0"/>
          </a:p>
        </p:txBody>
      </p:sp>
      <p:sp>
        <p:nvSpPr>
          <p:cNvPr id="23" name="Curved Up Arrow 22"/>
          <p:cNvSpPr/>
          <p:nvPr/>
        </p:nvSpPr>
        <p:spPr>
          <a:xfrm rot="16995217">
            <a:off x="6857446" y="2546043"/>
            <a:ext cx="2393405" cy="8904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Left Arrow 24"/>
          <p:cNvSpPr/>
          <p:nvPr/>
        </p:nvSpPr>
        <p:spPr>
          <a:xfrm>
            <a:off x="4139952" y="1628800"/>
            <a:ext cx="1944216" cy="49202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Curved Up Arrow 25"/>
          <p:cNvSpPr/>
          <p:nvPr/>
        </p:nvSpPr>
        <p:spPr>
          <a:xfrm rot="6374908">
            <a:off x="1976749" y="2397754"/>
            <a:ext cx="2393405" cy="890442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7" name="Right Arrow 26"/>
          <p:cNvSpPr/>
          <p:nvPr/>
        </p:nvSpPr>
        <p:spPr>
          <a:xfrm>
            <a:off x="3935731" y="3501008"/>
            <a:ext cx="3012533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3785951" y="2568848"/>
            <a:ext cx="2160240" cy="6463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Wide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sweep</a:t>
            </a:r>
            <a:r>
              <a:rPr lang="en-GB" dirty="0" smtClean="0">
                <a:latin typeface="Comic Sans MS" panose="030F0702030302020204" pitchFamily="66" charset="0"/>
              </a:rPr>
              <a:t> away from the steel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355976" y="5013176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Induced poles</a:t>
            </a:r>
            <a:endParaRPr lang="en-GB" dirty="0"/>
          </a:p>
        </p:txBody>
      </p:sp>
      <p:cxnSp>
        <p:nvCxnSpPr>
          <p:cNvPr id="31" name="Straight Arrow Connector 30"/>
          <p:cNvCxnSpPr/>
          <p:nvPr/>
        </p:nvCxnSpPr>
        <p:spPr>
          <a:xfrm flipH="1" flipV="1">
            <a:off x="3995936" y="4653136"/>
            <a:ext cx="792088" cy="4320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18" idx="1"/>
          </p:cNvCxnSpPr>
          <p:nvPr/>
        </p:nvCxnSpPr>
        <p:spPr>
          <a:xfrm flipV="1">
            <a:off x="6248564" y="4520808"/>
            <a:ext cx="699700" cy="5643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88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3643344" y="2121375"/>
            <a:ext cx="3936471" cy="74303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251520" y="548680"/>
            <a:ext cx="655272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make your own!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28795"/>
            <a:ext cx="1972196" cy="112819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107504" y="1628800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How strong is it?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504" y="3059132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Strongest!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18595" y="4653136"/>
            <a:ext cx="4248472" cy="175432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The best way of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magnetizing </a:t>
            </a:r>
            <a:r>
              <a:rPr lang="en-GB" dirty="0" smtClean="0">
                <a:latin typeface="Comic Sans MS" panose="030F0702030302020204" pitchFamily="66" charset="0"/>
              </a:rPr>
              <a:t>is to place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 bar </a:t>
            </a:r>
            <a:r>
              <a:rPr lang="en-GB" dirty="0" smtClean="0">
                <a:latin typeface="Comic Sans MS" panose="030F0702030302020204" pitchFamily="66" charset="0"/>
              </a:rPr>
              <a:t>in a long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coil of wire</a:t>
            </a:r>
            <a:r>
              <a:rPr lang="en-GB" dirty="0" smtClean="0">
                <a:latin typeface="Comic Sans MS" panose="030F0702030302020204" pitchFamily="66" charset="0"/>
              </a:rPr>
              <a:t> and pass a large,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direct (one way) current</a:t>
            </a:r>
            <a:r>
              <a:rPr lang="en-GB" dirty="0" smtClean="0">
                <a:latin typeface="Comic Sans MS" panose="030F0702030302020204" pitchFamily="66" charset="0"/>
              </a:rPr>
              <a:t> through the coil.  The coil has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effect </a:t>
            </a:r>
            <a:r>
              <a:rPr lang="en-GB" dirty="0" smtClean="0">
                <a:latin typeface="Comic Sans MS" panose="030F0702030302020204" pitchFamily="66" charset="0"/>
              </a:rPr>
              <a:t>which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magnetizes</a:t>
            </a:r>
            <a:r>
              <a:rPr lang="en-GB" dirty="0" smtClean="0">
                <a:latin typeface="Comic Sans MS" panose="030F0702030302020204" pitchFamily="66" charset="0"/>
              </a:rPr>
              <a:t> the steel.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928" y="1988840"/>
            <a:ext cx="45719" cy="2172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7164288" y="1970777"/>
            <a:ext cx="45719" cy="2172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4099187" y="199478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4278885" y="199478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4427984" y="1994788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4572829" y="1994787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4742305" y="199478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4860032" y="1988840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Rectangle 37"/>
          <p:cNvSpPr/>
          <p:nvPr/>
        </p:nvSpPr>
        <p:spPr>
          <a:xfrm>
            <a:off x="5004048" y="198883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 38"/>
          <p:cNvSpPr/>
          <p:nvPr/>
        </p:nvSpPr>
        <p:spPr>
          <a:xfrm>
            <a:off x="5148064" y="1983897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Rectangle 39"/>
          <p:cNvSpPr/>
          <p:nvPr/>
        </p:nvSpPr>
        <p:spPr>
          <a:xfrm>
            <a:off x="5292080" y="1973835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450013" y="1982701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588719" y="1973835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724128" y="199478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868144" y="1983896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012160" y="1983895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156176" y="199478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300192" y="1983894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444208" y="199570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588224" y="1983893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758529" y="1983892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899766" y="199570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020272" y="1995709"/>
            <a:ext cx="45719" cy="10862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4278885" y="3573016"/>
            <a:ext cx="105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Coil 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812360" y="2308226"/>
            <a:ext cx="1058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Steel 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endCxn id="30" idx="2"/>
          </p:cNvCxnSpPr>
          <p:nvPr/>
        </p:nvCxnSpPr>
        <p:spPr>
          <a:xfrm flipH="1" flipV="1">
            <a:off x="4122047" y="3081006"/>
            <a:ext cx="305937" cy="5640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3" idx="1"/>
          </p:cNvCxnSpPr>
          <p:nvPr/>
        </p:nvCxnSpPr>
        <p:spPr>
          <a:xfrm flipH="1">
            <a:off x="7452320" y="2492892"/>
            <a:ext cx="360040" cy="2405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Up Arrow 53"/>
          <p:cNvSpPr/>
          <p:nvPr/>
        </p:nvSpPr>
        <p:spPr>
          <a:xfrm>
            <a:off x="3527884" y="3209129"/>
            <a:ext cx="324036" cy="934082"/>
          </a:xfrm>
          <a:prstGeom prst="up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Down Arrow 54"/>
          <p:cNvSpPr/>
          <p:nvPr/>
        </p:nvSpPr>
        <p:spPr>
          <a:xfrm>
            <a:off x="7314939" y="3227192"/>
            <a:ext cx="288032" cy="934082"/>
          </a:xfrm>
          <a:prstGeom prst="downArrow">
            <a:avLst/>
          </a:prstGeom>
          <a:solidFill>
            <a:schemeClr val="accent2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682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40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52120" y="2132855"/>
            <a:ext cx="3240360" cy="32403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13938" y="1432675"/>
            <a:ext cx="374223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need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closely </a:t>
            </a:r>
            <a:r>
              <a:rPr lang="en-GB" dirty="0" smtClean="0">
                <a:latin typeface="Comic Sans MS" panose="030F0702030302020204" pitchFamily="66" charset="0"/>
              </a:rPr>
              <a:t>at what is happening to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 (electrons)</a:t>
            </a:r>
            <a:r>
              <a:rPr lang="en-GB" dirty="0" smtClean="0">
                <a:latin typeface="Comic Sans MS" panose="030F0702030302020204" pitchFamily="66" charset="0"/>
              </a:rPr>
              <a:t> inside the 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43808" y="3533745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ent Arrow 8"/>
          <p:cNvSpPr/>
          <p:nvPr/>
        </p:nvSpPr>
        <p:spPr>
          <a:xfrm>
            <a:off x="2843808" y="2492896"/>
            <a:ext cx="3024336" cy="1216585"/>
          </a:xfrm>
          <a:prstGeom prst="bentArrow">
            <a:avLst>
              <a:gd name="adj1" fmla="val 27374"/>
              <a:gd name="adj2" fmla="val 25000"/>
              <a:gd name="adj3" fmla="val 25000"/>
              <a:gd name="adj4" fmla="val 4375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73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52120" y="2132855"/>
            <a:ext cx="3240360" cy="32403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13938" y="1432675"/>
            <a:ext cx="374223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need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closely </a:t>
            </a:r>
            <a:r>
              <a:rPr lang="en-GB" dirty="0" smtClean="0">
                <a:latin typeface="Comic Sans MS" panose="030F0702030302020204" pitchFamily="66" charset="0"/>
              </a:rPr>
              <a:t>at what is happening to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 (electrons)</a:t>
            </a:r>
            <a:r>
              <a:rPr lang="en-GB" dirty="0" smtClean="0">
                <a:latin typeface="Comic Sans MS" panose="030F0702030302020204" pitchFamily="66" charset="0"/>
              </a:rPr>
              <a:t> inside the 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43808" y="3533745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ent Arrow 8"/>
          <p:cNvSpPr/>
          <p:nvPr/>
        </p:nvSpPr>
        <p:spPr>
          <a:xfrm>
            <a:off x="2843808" y="2492896"/>
            <a:ext cx="3024336" cy="1216585"/>
          </a:xfrm>
          <a:prstGeom prst="bentArrow">
            <a:avLst>
              <a:gd name="adj1" fmla="val 27374"/>
              <a:gd name="adj2" fmla="val 25000"/>
              <a:gd name="adj3" fmla="val 25000"/>
              <a:gd name="adj4" fmla="val 4375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444208" y="2852936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796136" y="3614936"/>
            <a:ext cx="252028" cy="3427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32984" y="4177862"/>
            <a:ext cx="368424" cy="142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660232" y="3126720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58608" y="3237660"/>
            <a:ext cx="368424" cy="1913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17196" y="3533745"/>
            <a:ext cx="471990" cy="1284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870703" y="4538734"/>
            <a:ext cx="315899" cy="18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953191" y="3833607"/>
            <a:ext cx="189393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434808" y="3833607"/>
            <a:ext cx="292224" cy="703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142584" y="2728810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619020" y="4373251"/>
            <a:ext cx="216024" cy="2586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094599" y="3585355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00192" y="4626721"/>
            <a:ext cx="144016" cy="2424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7619020" y="3002594"/>
            <a:ext cx="409364" cy="235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300192" y="3533745"/>
            <a:ext cx="69787" cy="3589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513903" y="3101188"/>
            <a:ext cx="162553" cy="4967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028384" y="4077072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3103" y="2377760"/>
            <a:ext cx="42987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413938" y="4869160"/>
            <a:ext cx="338219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In an </a:t>
            </a:r>
            <a:r>
              <a:rPr lang="en-GB" b="1" u="sng" dirty="0" err="1" smtClean="0">
                <a:solidFill>
                  <a:srgbClr val="FF0000"/>
                </a:solidFill>
                <a:latin typeface="Comic Sans MS" panose="030F0702030302020204" pitchFamily="66" charset="0"/>
              </a:rPr>
              <a:t>unmagnetized</a:t>
            </a:r>
            <a:r>
              <a:rPr lang="en-GB" dirty="0" smtClean="0">
                <a:latin typeface="Comic Sans MS" panose="030F0702030302020204" pitchFamily="66" charset="0"/>
              </a:rPr>
              <a:t> material, the tiny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electrons</a:t>
            </a:r>
            <a:r>
              <a:rPr lang="en-GB" dirty="0" smtClean="0">
                <a:latin typeface="Comic Sans MS" panose="030F0702030302020204" pitchFamily="66" charset="0"/>
              </a:rPr>
              <a:t>, or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atomic magnets</a:t>
            </a:r>
            <a:r>
              <a:rPr lang="en-GB" dirty="0" smtClean="0">
                <a:latin typeface="Comic Sans MS" panose="030F0702030302020204" pitchFamily="66" charset="0"/>
              </a:rPr>
              <a:t> point in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random</a:t>
            </a:r>
            <a:r>
              <a:rPr lang="en-GB" dirty="0" smtClean="0">
                <a:latin typeface="Comic Sans MS" panose="030F0702030302020204" pitchFamily="66" charset="0"/>
              </a:rPr>
              <a:t> directions.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1" name="Straight Arrow Connector 50"/>
          <p:cNvCxnSpPr/>
          <p:nvPr/>
        </p:nvCxnSpPr>
        <p:spPr>
          <a:xfrm flipV="1">
            <a:off x="4899636" y="3833607"/>
            <a:ext cx="968508" cy="103555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4899636" y="4725144"/>
            <a:ext cx="1400556" cy="144016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676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52120" y="2132855"/>
            <a:ext cx="3240360" cy="32403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13938" y="1432675"/>
            <a:ext cx="374223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need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closely </a:t>
            </a:r>
            <a:r>
              <a:rPr lang="en-GB" dirty="0" smtClean="0">
                <a:latin typeface="Comic Sans MS" panose="030F0702030302020204" pitchFamily="66" charset="0"/>
              </a:rPr>
              <a:t>at what is happening to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 (electrons)</a:t>
            </a:r>
            <a:r>
              <a:rPr lang="en-GB" dirty="0" smtClean="0">
                <a:latin typeface="Comic Sans MS" panose="030F0702030302020204" pitchFamily="66" charset="0"/>
              </a:rPr>
              <a:t> inside the 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43808" y="3533745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ent Arrow 8"/>
          <p:cNvSpPr/>
          <p:nvPr/>
        </p:nvSpPr>
        <p:spPr>
          <a:xfrm>
            <a:off x="2843808" y="2492896"/>
            <a:ext cx="3024336" cy="1216585"/>
          </a:xfrm>
          <a:prstGeom prst="bentArrow">
            <a:avLst>
              <a:gd name="adj1" fmla="val 27374"/>
              <a:gd name="adj2" fmla="val 25000"/>
              <a:gd name="adj3" fmla="val 25000"/>
              <a:gd name="adj4" fmla="val 4375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6012160" y="342900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6821016" y="2690472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7524328" y="270892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6812487" y="3426775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7524328" y="343239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8244408" y="3426775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012160" y="414908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826932" y="4149882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6164560" y="270892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8221695" y="414908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509636" y="4148278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6308431" y="4879587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7078960" y="4858733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7876369" y="4869160"/>
            <a:ext cx="504056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13938" y="4869160"/>
            <a:ext cx="3382198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When the material becomes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magnetized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more</a:t>
            </a:r>
            <a:r>
              <a:rPr lang="en-GB" dirty="0" smtClean="0">
                <a:latin typeface="Comic Sans MS" panose="030F0702030302020204" pitchFamily="66" charset="0"/>
              </a:rPr>
              <a:t> and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more</a:t>
            </a:r>
            <a:r>
              <a:rPr lang="en-GB" dirty="0" smtClean="0">
                <a:latin typeface="Comic Sans MS" panose="030F0702030302020204" pitchFamily="66" charset="0"/>
              </a:rPr>
              <a:t> of the tiny atomic magnets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line up </a:t>
            </a:r>
            <a:r>
              <a:rPr lang="en-GB" dirty="0" smtClean="0">
                <a:latin typeface="Comic Sans MS" panose="030F0702030302020204" pitchFamily="66" charset="0"/>
              </a:rPr>
              <a:t>with each other. They act as one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BIG </a:t>
            </a:r>
            <a:r>
              <a:rPr lang="en-GB" dirty="0" smtClean="0">
                <a:latin typeface="Comic Sans MS" panose="030F0702030302020204" pitchFamily="66" charset="0"/>
              </a:rPr>
              <a:t>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 flipV="1">
            <a:off x="4899636" y="3432390"/>
            <a:ext cx="1364552" cy="1426343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899636" y="4149882"/>
            <a:ext cx="1364552" cy="708851"/>
          </a:xfrm>
          <a:prstGeom prst="straightConnector1">
            <a:avLst/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96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52120" y="2132855"/>
            <a:ext cx="3240360" cy="32403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13938" y="1432675"/>
            <a:ext cx="374223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need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closely </a:t>
            </a:r>
            <a:r>
              <a:rPr lang="en-GB" dirty="0" smtClean="0">
                <a:latin typeface="Comic Sans MS" panose="030F0702030302020204" pitchFamily="66" charset="0"/>
              </a:rPr>
              <a:t>at what is happening to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 (electrons)</a:t>
            </a:r>
            <a:r>
              <a:rPr lang="en-GB" dirty="0" smtClean="0">
                <a:latin typeface="Comic Sans MS" panose="030F0702030302020204" pitchFamily="66" charset="0"/>
              </a:rPr>
              <a:t> inside the 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43808" y="3533745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ent Arrow 8"/>
          <p:cNvSpPr/>
          <p:nvPr/>
        </p:nvSpPr>
        <p:spPr>
          <a:xfrm>
            <a:off x="2843808" y="2492896"/>
            <a:ext cx="3024336" cy="1216585"/>
          </a:xfrm>
          <a:prstGeom prst="bentArrow">
            <a:avLst>
              <a:gd name="adj1" fmla="val 27374"/>
              <a:gd name="adj2" fmla="val 25000"/>
              <a:gd name="adj3" fmla="val 25000"/>
              <a:gd name="adj4" fmla="val 4375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444208" y="2852936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796136" y="3614936"/>
            <a:ext cx="252028" cy="3427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32984" y="4177862"/>
            <a:ext cx="368424" cy="142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660232" y="3126720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58608" y="3237660"/>
            <a:ext cx="368424" cy="1913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17196" y="3533745"/>
            <a:ext cx="471990" cy="1284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870703" y="4538734"/>
            <a:ext cx="315899" cy="18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953191" y="3833607"/>
            <a:ext cx="189393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434808" y="3833607"/>
            <a:ext cx="292224" cy="703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142584" y="2728810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619020" y="4373251"/>
            <a:ext cx="216024" cy="2586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094599" y="3585355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00192" y="4626721"/>
            <a:ext cx="144016" cy="2424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7619020" y="3002594"/>
            <a:ext cx="409364" cy="235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300192" y="3533745"/>
            <a:ext cx="69787" cy="3589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513903" y="3101188"/>
            <a:ext cx="162553" cy="4967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028384" y="4077072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3103" y="2377760"/>
            <a:ext cx="42987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95736" y="4869160"/>
            <a:ext cx="385242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If a magnet is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hit</a:t>
            </a:r>
            <a:r>
              <a:rPr lang="en-GB" dirty="0" smtClean="0">
                <a:latin typeface="Comic Sans MS" panose="030F0702030302020204" pitchFamily="66" charset="0"/>
              </a:rPr>
              <a:t> with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hammer</a:t>
            </a:r>
            <a:r>
              <a:rPr lang="en-GB" dirty="0" smtClean="0">
                <a:latin typeface="Comic Sans MS" panose="030F0702030302020204" pitchFamily="66" charset="0"/>
              </a:rPr>
              <a:t>, the tiny atomic magnets get thrown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out of line </a:t>
            </a:r>
            <a:r>
              <a:rPr lang="en-GB" dirty="0" smtClean="0">
                <a:latin typeface="Comic Sans MS" panose="030F0702030302020204" pitchFamily="66" charset="0"/>
              </a:rPr>
              <a:t>again, so the material becomes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demagnetised.</a:t>
            </a:r>
            <a:endParaRPr lang="en-GB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372201" y="1432674"/>
            <a:ext cx="2222978" cy="1809182"/>
          </a:xfrm>
          <a:prstGeom prst="downArrow">
            <a:avLst>
              <a:gd name="adj1" fmla="val 50000"/>
              <a:gd name="adj2" fmla="val 48154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2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how do they work?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267744" y="3429000"/>
            <a:ext cx="3096344" cy="648072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29983" y="3709481"/>
            <a:ext cx="2023801" cy="14773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Just what is happening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inside</a:t>
            </a:r>
            <a:r>
              <a:rPr lang="en-GB" dirty="0" smtClean="0">
                <a:latin typeface="Comic Sans MS" panose="030F0702030302020204" pitchFamily="66" charset="0"/>
              </a:rPr>
              <a:t> the magnet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make it magnetic</a:t>
            </a:r>
            <a:r>
              <a:rPr lang="en-GB" dirty="0" smtClean="0">
                <a:latin typeface="Comic Sans MS" panose="030F0702030302020204" pitchFamily="66" charset="0"/>
              </a:rPr>
              <a:t>?</a:t>
            </a:r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51520" y="1412776"/>
            <a:ext cx="1580728" cy="1651000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7" name="Isosceles Triangle 16"/>
          <p:cNvSpPr/>
          <p:nvPr/>
        </p:nvSpPr>
        <p:spPr>
          <a:xfrm rot="18657564">
            <a:off x="1392676" y="1660460"/>
            <a:ext cx="1175313" cy="2684268"/>
          </a:xfrm>
          <a:prstGeom prst="triangle">
            <a:avLst/>
          </a:prstGeom>
          <a:solidFill>
            <a:srgbClr val="FFFF00">
              <a:alpha val="38039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5652120" y="2132855"/>
            <a:ext cx="3240360" cy="324036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2413938" y="1432675"/>
            <a:ext cx="374223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We need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look closely </a:t>
            </a:r>
            <a:r>
              <a:rPr lang="en-GB" dirty="0" smtClean="0">
                <a:latin typeface="Comic Sans MS" panose="030F0702030302020204" pitchFamily="66" charset="0"/>
              </a:rPr>
              <a:t>at what is happening to the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particles (electrons)</a:t>
            </a:r>
            <a:r>
              <a:rPr lang="en-GB" dirty="0" smtClean="0">
                <a:latin typeface="Comic Sans MS" panose="030F0702030302020204" pitchFamily="66" charset="0"/>
              </a:rPr>
              <a:t> inside the magnet.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2843808" y="3533745"/>
            <a:ext cx="360040" cy="36004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Bent Arrow 8"/>
          <p:cNvSpPr/>
          <p:nvPr/>
        </p:nvSpPr>
        <p:spPr>
          <a:xfrm>
            <a:off x="2843808" y="2492896"/>
            <a:ext cx="3024336" cy="1216585"/>
          </a:xfrm>
          <a:prstGeom prst="bentArrow">
            <a:avLst>
              <a:gd name="adj1" fmla="val 27374"/>
              <a:gd name="adj2" fmla="val 25000"/>
              <a:gd name="adj3" fmla="val 25000"/>
              <a:gd name="adj4" fmla="val 43750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6444208" y="2852936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796136" y="3614936"/>
            <a:ext cx="252028" cy="34279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32984" y="4177862"/>
            <a:ext cx="368424" cy="14252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H="1">
            <a:off x="6660232" y="3126720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358608" y="3237660"/>
            <a:ext cx="368424" cy="1913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717196" y="3533745"/>
            <a:ext cx="471990" cy="1284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6870703" y="4538734"/>
            <a:ext cx="315899" cy="18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 flipV="1">
            <a:off x="6953191" y="3833607"/>
            <a:ext cx="189393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434808" y="3833607"/>
            <a:ext cx="292224" cy="7030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142584" y="2728810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7619020" y="4373251"/>
            <a:ext cx="216024" cy="2586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8094599" y="3585355"/>
            <a:ext cx="216024" cy="24825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6300192" y="4626721"/>
            <a:ext cx="144016" cy="24243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H="1">
            <a:off x="7619020" y="3002594"/>
            <a:ext cx="409364" cy="23506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 flipV="1">
            <a:off x="6300192" y="3533745"/>
            <a:ext cx="69787" cy="3589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513903" y="3101188"/>
            <a:ext cx="162553" cy="4967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028384" y="4077072"/>
            <a:ext cx="420942" cy="2302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7023103" y="2377760"/>
            <a:ext cx="429873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2195736" y="4869160"/>
            <a:ext cx="3852428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If a magnet is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hit</a:t>
            </a:r>
            <a:r>
              <a:rPr lang="en-GB" dirty="0" smtClean="0">
                <a:latin typeface="Comic Sans MS" panose="030F0702030302020204" pitchFamily="66" charset="0"/>
              </a:rPr>
              <a:t> with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hammer</a:t>
            </a:r>
            <a:r>
              <a:rPr lang="en-GB" dirty="0" smtClean="0">
                <a:latin typeface="Comic Sans MS" panose="030F0702030302020204" pitchFamily="66" charset="0"/>
              </a:rPr>
              <a:t>, the tiny atomic magnets get thrown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out of line </a:t>
            </a:r>
            <a:r>
              <a:rPr lang="en-GB" dirty="0" smtClean="0">
                <a:latin typeface="Comic Sans MS" panose="030F0702030302020204" pitchFamily="66" charset="0"/>
              </a:rPr>
              <a:t>again, so the material becomes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demagnetised.</a:t>
            </a:r>
            <a:endParaRPr lang="en-GB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6372201" y="1432674"/>
            <a:ext cx="2222978" cy="1809182"/>
          </a:xfrm>
          <a:prstGeom prst="downArrow">
            <a:avLst>
              <a:gd name="adj1" fmla="val 50000"/>
              <a:gd name="adj2" fmla="val 48154"/>
            </a:avLst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124800" y="5517232"/>
            <a:ext cx="2717779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A magnet will also become demagnetized if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heated</a:t>
            </a:r>
            <a:r>
              <a:rPr lang="en-GB" dirty="0" smtClean="0">
                <a:latin typeface="Comic Sans MS" panose="030F0702030302020204" pitchFamily="66" charset="0"/>
              </a:rPr>
              <a:t> to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high temperature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846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and non-magnetic</a:t>
            </a:r>
            <a:endParaRPr lang="en-GB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55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and non-magnetic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4320480" cy="16312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material </a:t>
            </a:r>
            <a:r>
              <a:rPr lang="en-GB" sz="2000" dirty="0" smtClean="0">
                <a:latin typeface="Comic Sans MS" panose="030F0702030302020204" pitchFamily="66" charset="0"/>
              </a:rPr>
              <a:t>– can be magnetized, and is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attracted </a:t>
            </a:r>
            <a:r>
              <a:rPr lang="en-GB" sz="2000" dirty="0" smtClean="0">
                <a:latin typeface="Comic Sans MS" panose="030F0702030302020204" pitchFamily="66" charset="0"/>
              </a:rPr>
              <a:t>to magnets. 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Strongly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contain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iron</a:t>
            </a:r>
            <a:r>
              <a:rPr lang="en-GB" sz="2000" dirty="0" smtClean="0">
                <a:latin typeface="Comic Sans MS" panose="030F0702030302020204" pitchFamily="66" charset="0"/>
              </a:rPr>
              <a:t>,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nickel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cobalt</a:t>
            </a:r>
            <a:r>
              <a:rPr lang="en-GB" sz="2000" dirty="0" smtClean="0">
                <a:latin typeface="Comic Sans MS" panose="030F0702030302020204" pitchFamily="66" charset="0"/>
              </a:rPr>
              <a:t> (</a:t>
            </a:r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</a:t>
            </a:r>
            <a:r>
              <a:rPr lang="en-GB" sz="2000" dirty="0" smtClean="0">
                <a:latin typeface="Comic Sans MS" panose="030F0702030302020204" pitchFamily="66" charset="0"/>
              </a:rPr>
              <a:t> is mainly </a:t>
            </a:r>
            <a:r>
              <a:rPr lang="en-GB" sz="2000" smtClean="0">
                <a:latin typeface="Comic Sans MS" panose="030F0702030302020204" pitchFamily="66" charset="0"/>
              </a:rPr>
              <a:t>iron).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854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719572" y="548680"/>
            <a:ext cx="7704856" cy="576064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572000" y="548680"/>
            <a:ext cx="3852428" cy="93610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LEARNING OBJECTIVES</a:t>
            </a:r>
            <a:endParaRPr lang="en-GB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31342"/>
              </p:ext>
            </p:extLst>
          </p:nvPr>
        </p:nvGraphicFramePr>
        <p:xfrm>
          <a:off x="1043608" y="1484784"/>
          <a:ext cx="7128792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Core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•Describe the forces between magnets, and between magnets and 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Give an account of induced magnetism • Distinguish between magnetic and non-magnetic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methods of magnetisation, to include stroking with a magnet, use of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d.c.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in a coil and hammering in a magnetic field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Draw the pattern of magnetic field lines around a bar magnet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an experiment to identify the pattern of magnetic field lines, including the direction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magnetic properties of soft iron and steel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design and use of permanent magnets and electromagnets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Supplement</a:t>
                      </a:r>
                    </a:p>
                    <a:p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Explain that magnetic forces are due to interactions between magnetic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• Describe methods of demagnetisation, to include hammering, heating and use of </a:t>
                      </a:r>
                      <a:r>
                        <a:rPr lang="en-GB" sz="1300" b="0" dirty="0" err="1" smtClean="0">
                          <a:latin typeface="Comic Sans MS" panose="030F0702030302020204" pitchFamily="66" charset="0"/>
                        </a:rPr>
                        <a:t>a.c</a:t>
                      </a: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. in a coil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449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and non-magnetic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4320480" cy="16312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material </a:t>
            </a:r>
            <a:r>
              <a:rPr lang="en-GB" sz="2000" dirty="0" smtClean="0">
                <a:latin typeface="Comic Sans MS" panose="030F0702030302020204" pitchFamily="66" charset="0"/>
              </a:rPr>
              <a:t>– can be magnetized, and is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attracted </a:t>
            </a:r>
            <a:r>
              <a:rPr lang="en-GB" sz="2000" dirty="0" smtClean="0">
                <a:latin typeface="Comic Sans MS" panose="030F0702030302020204" pitchFamily="66" charset="0"/>
              </a:rPr>
              <a:t>to magnets. 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Strongly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contain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iron</a:t>
            </a:r>
            <a:r>
              <a:rPr lang="en-GB" sz="2000" dirty="0" smtClean="0">
                <a:latin typeface="Comic Sans MS" panose="030F0702030302020204" pitchFamily="66" charset="0"/>
              </a:rPr>
              <a:t>,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nickel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cobalt</a:t>
            </a:r>
            <a:r>
              <a:rPr lang="en-GB" sz="2000" dirty="0" smtClean="0">
                <a:latin typeface="Comic Sans MS" panose="030F0702030302020204" pitchFamily="66" charset="0"/>
              </a:rPr>
              <a:t> (</a:t>
            </a:r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</a:t>
            </a:r>
            <a:r>
              <a:rPr lang="en-GB" sz="2000" dirty="0" smtClean="0">
                <a:latin typeface="Comic Sans MS" panose="030F0702030302020204" pitchFamily="66" charset="0"/>
              </a:rPr>
              <a:t> is mainly </a:t>
            </a:r>
            <a:r>
              <a:rPr lang="en-GB" sz="2000" smtClean="0">
                <a:latin typeface="Comic Sans MS" panose="030F0702030302020204" pitchFamily="66" charset="0"/>
              </a:rPr>
              <a:t>iron).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785060"/>
            <a:ext cx="288032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F</a:t>
            </a:r>
            <a:r>
              <a:rPr lang="en-GB" sz="32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erromagnets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987824" y="3188008"/>
            <a:ext cx="288032" cy="597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0" y="4869160"/>
            <a:ext cx="2664296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Hard magnetic </a:t>
            </a:r>
            <a:r>
              <a:rPr lang="en-GB" sz="1600" dirty="0" smtClean="0">
                <a:latin typeface="Comic Sans MS" panose="030F0702030302020204" pitchFamily="66" charset="0"/>
              </a:rPr>
              <a:t>materials, </a:t>
            </a:r>
            <a:r>
              <a:rPr lang="en-GB" sz="1600" dirty="0" err="1" smtClean="0">
                <a:latin typeface="Comic Sans MS" panose="030F0702030302020204" pitchFamily="66" charset="0"/>
              </a:rPr>
              <a:t>eg</a:t>
            </a:r>
            <a:r>
              <a:rPr lang="en-GB" sz="1600" dirty="0" smtClean="0">
                <a:latin typeface="Comic Sans MS" panose="030F0702030302020204" pitchFamily="66" charset="0"/>
              </a:rPr>
              <a:t>. Steel, alloys (</a:t>
            </a:r>
            <a:r>
              <a:rPr lang="en-GB" sz="1600" dirty="0" err="1" smtClean="0">
                <a:latin typeface="Comic Sans MS" panose="030F0702030302020204" pitchFamily="66" charset="0"/>
              </a:rPr>
              <a:t>Alcomax</a:t>
            </a:r>
            <a:r>
              <a:rPr lang="en-GB" sz="1600" dirty="0" smtClean="0">
                <a:latin typeface="Comic Sans MS" panose="030F0702030302020204" pitchFamily="66" charset="0"/>
              </a:rPr>
              <a:t>, </a:t>
            </a:r>
            <a:r>
              <a:rPr lang="en-GB" sz="1600" dirty="0" err="1" smtClean="0">
                <a:latin typeface="Comic Sans MS" panose="030F0702030302020204" pitchFamily="66" charset="0"/>
              </a:rPr>
              <a:t>Magnadur</a:t>
            </a:r>
            <a:r>
              <a:rPr lang="en-GB" sz="1600" dirty="0" smtClean="0">
                <a:latin typeface="Comic Sans MS" panose="030F0702030302020204" pitchFamily="66" charset="0"/>
              </a:rPr>
              <a:t>). 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Difficult to magnetise</a:t>
            </a:r>
            <a:r>
              <a:rPr lang="en-GB" sz="1600" dirty="0" smtClean="0">
                <a:latin typeface="Comic Sans MS" panose="030F0702030302020204" pitchFamily="66" charset="0"/>
              </a:rPr>
              <a:t>, but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not lose</a:t>
            </a:r>
            <a:r>
              <a:rPr lang="en-GB" sz="1600" dirty="0" smtClean="0">
                <a:latin typeface="Comic Sans MS" panose="030F0702030302020204" pitchFamily="66" charset="0"/>
              </a:rPr>
              <a:t> their magnetism.  Used for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permanent magnets.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655204" y="4369835"/>
            <a:ext cx="288032" cy="49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8985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and non-magnetic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4320480" cy="16312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material </a:t>
            </a:r>
            <a:r>
              <a:rPr lang="en-GB" sz="2000" dirty="0" smtClean="0">
                <a:latin typeface="Comic Sans MS" panose="030F0702030302020204" pitchFamily="66" charset="0"/>
              </a:rPr>
              <a:t>– can be magnetized, and is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attracted </a:t>
            </a:r>
            <a:r>
              <a:rPr lang="en-GB" sz="2000" dirty="0" smtClean="0">
                <a:latin typeface="Comic Sans MS" panose="030F0702030302020204" pitchFamily="66" charset="0"/>
              </a:rPr>
              <a:t>to magnets. 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Strongly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contain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iron</a:t>
            </a:r>
            <a:r>
              <a:rPr lang="en-GB" sz="2000" dirty="0" smtClean="0">
                <a:latin typeface="Comic Sans MS" panose="030F0702030302020204" pitchFamily="66" charset="0"/>
              </a:rPr>
              <a:t>,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nickel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cobalt</a:t>
            </a:r>
            <a:r>
              <a:rPr lang="en-GB" sz="2000" dirty="0" smtClean="0">
                <a:latin typeface="Comic Sans MS" panose="030F0702030302020204" pitchFamily="66" charset="0"/>
              </a:rPr>
              <a:t> (</a:t>
            </a:r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</a:t>
            </a:r>
            <a:r>
              <a:rPr lang="en-GB" sz="2000" dirty="0" smtClean="0">
                <a:latin typeface="Comic Sans MS" panose="030F0702030302020204" pitchFamily="66" charset="0"/>
              </a:rPr>
              <a:t> is mainly </a:t>
            </a:r>
            <a:r>
              <a:rPr lang="en-GB" sz="2000" smtClean="0">
                <a:latin typeface="Comic Sans MS" panose="030F0702030302020204" pitchFamily="66" charset="0"/>
              </a:rPr>
              <a:t>iron).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785060"/>
            <a:ext cx="288032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F</a:t>
            </a:r>
            <a:r>
              <a:rPr lang="en-GB" sz="32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erromagnets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987824" y="3188008"/>
            <a:ext cx="288032" cy="597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0" y="4869160"/>
            <a:ext cx="2664296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Hard magnetic </a:t>
            </a:r>
            <a:r>
              <a:rPr lang="en-GB" sz="1600" dirty="0" smtClean="0">
                <a:latin typeface="Comic Sans MS" panose="030F0702030302020204" pitchFamily="66" charset="0"/>
              </a:rPr>
              <a:t>materials, </a:t>
            </a:r>
            <a:r>
              <a:rPr lang="en-GB" sz="1600" dirty="0" err="1" smtClean="0">
                <a:latin typeface="Comic Sans MS" panose="030F0702030302020204" pitchFamily="66" charset="0"/>
              </a:rPr>
              <a:t>eg</a:t>
            </a:r>
            <a:r>
              <a:rPr lang="en-GB" sz="1600" dirty="0" smtClean="0">
                <a:latin typeface="Comic Sans MS" panose="030F0702030302020204" pitchFamily="66" charset="0"/>
              </a:rPr>
              <a:t>. Steel, alloys (</a:t>
            </a:r>
            <a:r>
              <a:rPr lang="en-GB" sz="1600" dirty="0" err="1" smtClean="0">
                <a:latin typeface="Comic Sans MS" panose="030F0702030302020204" pitchFamily="66" charset="0"/>
              </a:rPr>
              <a:t>Alcomax</a:t>
            </a:r>
            <a:r>
              <a:rPr lang="en-GB" sz="1600" dirty="0" smtClean="0">
                <a:latin typeface="Comic Sans MS" panose="030F0702030302020204" pitchFamily="66" charset="0"/>
              </a:rPr>
              <a:t>, </a:t>
            </a:r>
            <a:r>
              <a:rPr lang="en-GB" sz="1600" dirty="0" err="1" smtClean="0">
                <a:latin typeface="Comic Sans MS" panose="030F0702030302020204" pitchFamily="66" charset="0"/>
              </a:rPr>
              <a:t>Magnadur</a:t>
            </a:r>
            <a:r>
              <a:rPr lang="en-GB" sz="1600" dirty="0" smtClean="0">
                <a:latin typeface="Comic Sans MS" panose="030F0702030302020204" pitchFamily="66" charset="0"/>
              </a:rPr>
              <a:t>). 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Difficult to magnetise</a:t>
            </a:r>
            <a:r>
              <a:rPr lang="en-GB" sz="1600" dirty="0" smtClean="0">
                <a:latin typeface="Comic Sans MS" panose="030F0702030302020204" pitchFamily="66" charset="0"/>
              </a:rPr>
              <a:t>, but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not lose</a:t>
            </a:r>
            <a:r>
              <a:rPr lang="en-GB" sz="1600" dirty="0" smtClean="0">
                <a:latin typeface="Comic Sans MS" panose="030F0702030302020204" pitchFamily="66" charset="0"/>
              </a:rPr>
              <a:t> their magnetism.  Used for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permanent magnets.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655204" y="4369835"/>
            <a:ext cx="288032" cy="49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90563" y="4874735"/>
            <a:ext cx="2664296" cy="18158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Soft magnetic </a:t>
            </a:r>
            <a:r>
              <a:rPr lang="en-GB" sz="1600" dirty="0" smtClean="0">
                <a:latin typeface="Comic Sans MS" panose="030F0702030302020204" pitchFamily="66" charset="0"/>
              </a:rPr>
              <a:t>materials, </a:t>
            </a:r>
            <a:r>
              <a:rPr lang="en-GB" sz="1600" dirty="0" err="1" smtClean="0">
                <a:latin typeface="Comic Sans MS" panose="030F0702030302020204" pitchFamily="66" charset="0"/>
              </a:rPr>
              <a:t>eg</a:t>
            </a:r>
            <a:r>
              <a:rPr lang="en-GB" sz="1600" dirty="0" smtClean="0">
                <a:latin typeface="Comic Sans MS" panose="030F0702030302020204" pitchFamily="66" charset="0"/>
              </a:rPr>
              <a:t>. Iron, </a:t>
            </a:r>
            <a:r>
              <a:rPr lang="en-GB" sz="1600" dirty="0" err="1" smtClean="0">
                <a:latin typeface="Comic Sans MS" panose="030F0702030302020204" pitchFamily="66" charset="0"/>
              </a:rPr>
              <a:t>Mumetal</a:t>
            </a:r>
            <a:r>
              <a:rPr lang="en-GB" sz="1600" dirty="0" smtClean="0">
                <a:latin typeface="Comic Sans MS" panose="030F0702030302020204" pitchFamily="66" charset="0"/>
              </a:rPr>
              <a:t>.  Relatively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easy to magnetise</a:t>
            </a:r>
            <a:r>
              <a:rPr lang="en-GB" sz="1600" dirty="0" smtClean="0">
                <a:latin typeface="Comic Sans MS" panose="030F0702030302020204" pitchFamily="66" charset="0"/>
              </a:rPr>
              <a:t>, but magnetism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temporary</a:t>
            </a:r>
            <a:r>
              <a:rPr lang="en-GB" sz="1600" dirty="0" smtClean="0">
                <a:latin typeface="Comic Sans MS" panose="030F0702030302020204" pitchFamily="66" charset="0"/>
              </a:rPr>
              <a:t>.  Used in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electromagnets</a:t>
            </a:r>
            <a:r>
              <a:rPr lang="en-GB" sz="1600" dirty="0" smtClean="0">
                <a:latin typeface="Comic Sans MS" panose="030F0702030302020204" pitchFamily="66" charset="0"/>
              </a:rPr>
              <a:t> and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transformers</a:t>
            </a:r>
            <a:r>
              <a:rPr lang="en-GB" sz="1600" dirty="0" smtClean="0">
                <a:latin typeface="Comic Sans MS" panose="030F0702030302020204" pitchFamily="66" charset="0"/>
              </a:rPr>
              <a:t>. 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22745" y="4369834"/>
            <a:ext cx="288032" cy="49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68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7848872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Magnetic and non-magnetic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556792"/>
            <a:ext cx="4320480" cy="16312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material </a:t>
            </a:r>
            <a:r>
              <a:rPr lang="en-GB" sz="2000" dirty="0" smtClean="0">
                <a:latin typeface="Comic Sans MS" panose="030F0702030302020204" pitchFamily="66" charset="0"/>
              </a:rPr>
              <a:t>– can be magnetized, and is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attracted </a:t>
            </a:r>
            <a:r>
              <a:rPr lang="en-GB" sz="2000" dirty="0" smtClean="0">
                <a:latin typeface="Comic Sans MS" panose="030F0702030302020204" pitchFamily="66" charset="0"/>
              </a:rPr>
              <a:t>to magnets. 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Strongly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contain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iron</a:t>
            </a:r>
            <a:r>
              <a:rPr lang="en-GB" sz="2000" dirty="0" smtClean="0">
                <a:latin typeface="Comic Sans MS" panose="030F0702030302020204" pitchFamily="66" charset="0"/>
              </a:rPr>
              <a:t>,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nickel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cobalt</a:t>
            </a:r>
            <a:r>
              <a:rPr lang="en-GB" sz="2000" dirty="0" smtClean="0">
                <a:latin typeface="Comic Sans MS" panose="030F0702030302020204" pitchFamily="66" charset="0"/>
              </a:rPr>
              <a:t> (</a:t>
            </a:r>
            <a:r>
              <a:rPr lang="en-GB" sz="2000" dirty="0" err="1" smtClean="0">
                <a:latin typeface="Comic Sans MS" panose="030F0702030302020204" pitchFamily="66" charset="0"/>
              </a:rPr>
              <a:t>eg</a:t>
            </a:r>
            <a:r>
              <a:rPr lang="en-GB" sz="2000" dirty="0" smtClean="0">
                <a:latin typeface="Comic Sans MS" panose="030F0702030302020204" pitchFamily="66" charset="0"/>
              </a:rPr>
              <a:t>.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</a:t>
            </a:r>
            <a:r>
              <a:rPr lang="en-GB" sz="2000" dirty="0" smtClean="0">
                <a:latin typeface="Comic Sans MS" panose="030F0702030302020204" pitchFamily="66" charset="0"/>
              </a:rPr>
              <a:t> is mainly </a:t>
            </a:r>
            <a:r>
              <a:rPr lang="en-GB" sz="2000" smtClean="0">
                <a:latin typeface="Comic Sans MS" panose="030F0702030302020204" pitchFamily="66" charset="0"/>
              </a:rPr>
              <a:t>iron).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3785060"/>
            <a:ext cx="2880320" cy="584775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32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F</a:t>
            </a:r>
            <a:r>
              <a:rPr lang="en-GB" sz="3200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erromagnets</a:t>
            </a:r>
            <a:endParaRPr lang="en-GB" sz="32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2987824" y="3188008"/>
            <a:ext cx="288032" cy="5970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51520" y="4869160"/>
            <a:ext cx="2664296" cy="181588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Hard magnetic </a:t>
            </a:r>
            <a:r>
              <a:rPr lang="en-GB" sz="1600" dirty="0" smtClean="0">
                <a:latin typeface="Comic Sans MS" panose="030F0702030302020204" pitchFamily="66" charset="0"/>
              </a:rPr>
              <a:t>materials, </a:t>
            </a:r>
            <a:r>
              <a:rPr lang="en-GB" sz="1600" dirty="0" err="1" smtClean="0">
                <a:latin typeface="Comic Sans MS" panose="030F0702030302020204" pitchFamily="66" charset="0"/>
              </a:rPr>
              <a:t>eg</a:t>
            </a:r>
            <a:r>
              <a:rPr lang="en-GB" sz="1600" dirty="0" smtClean="0">
                <a:latin typeface="Comic Sans MS" panose="030F0702030302020204" pitchFamily="66" charset="0"/>
              </a:rPr>
              <a:t>. Steel, alloys (</a:t>
            </a:r>
            <a:r>
              <a:rPr lang="en-GB" sz="1600" dirty="0" err="1" smtClean="0">
                <a:latin typeface="Comic Sans MS" panose="030F0702030302020204" pitchFamily="66" charset="0"/>
              </a:rPr>
              <a:t>Alcomax</a:t>
            </a:r>
            <a:r>
              <a:rPr lang="en-GB" sz="1600" dirty="0" smtClean="0">
                <a:latin typeface="Comic Sans MS" panose="030F0702030302020204" pitchFamily="66" charset="0"/>
              </a:rPr>
              <a:t>, </a:t>
            </a:r>
            <a:r>
              <a:rPr lang="en-GB" sz="1600" dirty="0" err="1" smtClean="0">
                <a:latin typeface="Comic Sans MS" panose="030F0702030302020204" pitchFamily="66" charset="0"/>
              </a:rPr>
              <a:t>Magnadur</a:t>
            </a:r>
            <a:r>
              <a:rPr lang="en-GB" sz="1600" dirty="0" smtClean="0">
                <a:latin typeface="Comic Sans MS" panose="030F0702030302020204" pitchFamily="66" charset="0"/>
              </a:rPr>
              <a:t>). 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Difficult to magnetise</a:t>
            </a:r>
            <a:r>
              <a:rPr lang="en-GB" sz="1600" dirty="0" smtClean="0">
                <a:latin typeface="Comic Sans MS" panose="030F0702030302020204" pitchFamily="66" charset="0"/>
              </a:rPr>
              <a:t>, but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do not lose</a:t>
            </a:r>
            <a:r>
              <a:rPr lang="en-GB" sz="1600" dirty="0" smtClean="0">
                <a:latin typeface="Comic Sans MS" panose="030F0702030302020204" pitchFamily="66" charset="0"/>
              </a:rPr>
              <a:t> their magnetism.  Used for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permanent magnets.</a:t>
            </a:r>
            <a:endParaRPr lang="en-GB" sz="1600" b="1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Down Arrow 6"/>
          <p:cNvSpPr/>
          <p:nvPr/>
        </p:nvSpPr>
        <p:spPr>
          <a:xfrm>
            <a:off x="1655204" y="4369835"/>
            <a:ext cx="288032" cy="49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3290563" y="4874735"/>
            <a:ext cx="2664296" cy="181588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Soft magnetic </a:t>
            </a:r>
            <a:r>
              <a:rPr lang="en-GB" sz="1600" dirty="0" smtClean="0">
                <a:latin typeface="Comic Sans MS" panose="030F0702030302020204" pitchFamily="66" charset="0"/>
              </a:rPr>
              <a:t>materials, </a:t>
            </a:r>
            <a:r>
              <a:rPr lang="en-GB" sz="1600" dirty="0" err="1" smtClean="0">
                <a:latin typeface="Comic Sans MS" panose="030F0702030302020204" pitchFamily="66" charset="0"/>
              </a:rPr>
              <a:t>eg</a:t>
            </a:r>
            <a:r>
              <a:rPr lang="en-GB" sz="1600" dirty="0" smtClean="0">
                <a:latin typeface="Comic Sans MS" panose="030F0702030302020204" pitchFamily="66" charset="0"/>
              </a:rPr>
              <a:t>. Iron, </a:t>
            </a:r>
            <a:r>
              <a:rPr lang="en-GB" sz="1600" dirty="0" err="1" smtClean="0">
                <a:latin typeface="Comic Sans MS" panose="030F0702030302020204" pitchFamily="66" charset="0"/>
              </a:rPr>
              <a:t>Mumetal</a:t>
            </a:r>
            <a:r>
              <a:rPr lang="en-GB" sz="1600" dirty="0" smtClean="0">
                <a:latin typeface="Comic Sans MS" panose="030F0702030302020204" pitchFamily="66" charset="0"/>
              </a:rPr>
              <a:t>.  Relatively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easy to magnetise</a:t>
            </a:r>
            <a:r>
              <a:rPr lang="en-GB" sz="1600" dirty="0" smtClean="0">
                <a:latin typeface="Comic Sans MS" panose="030F0702030302020204" pitchFamily="66" charset="0"/>
              </a:rPr>
              <a:t>, but magnetism is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temporary</a:t>
            </a:r>
            <a:r>
              <a:rPr lang="en-GB" sz="1600" dirty="0" smtClean="0">
                <a:latin typeface="Comic Sans MS" panose="030F0702030302020204" pitchFamily="66" charset="0"/>
              </a:rPr>
              <a:t>.  Used in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electromagnets</a:t>
            </a:r>
            <a:r>
              <a:rPr lang="en-GB" sz="1600" dirty="0" smtClean="0">
                <a:latin typeface="Comic Sans MS" panose="030F0702030302020204" pitchFamily="66" charset="0"/>
              </a:rPr>
              <a:t> and </a:t>
            </a:r>
            <a:r>
              <a:rPr lang="en-GB" sz="16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transformers</a:t>
            </a:r>
            <a:r>
              <a:rPr lang="en-GB" sz="1600" dirty="0" smtClean="0">
                <a:latin typeface="Comic Sans MS" panose="030F0702030302020204" pitchFamily="66" charset="0"/>
              </a:rPr>
              <a:t>.  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Down Arrow 8"/>
          <p:cNvSpPr/>
          <p:nvPr/>
        </p:nvSpPr>
        <p:spPr>
          <a:xfrm>
            <a:off x="4322745" y="4369834"/>
            <a:ext cx="288032" cy="4993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ounded Rectangle 9"/>
          <p:cNvSpPr/>
          <p:nvPr/>
        </p:nvSpPr>
        <p:spPr>
          <a:xfrm>
            <a:off x="5652120" y="2996952"/>
            <a:ext cx="3240360" cy="1622545"/>
          </a:xfrm>
          <a:prstGeom prst="round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latin typeface="Comic Sans MS" panose="030F0702030302020204" pitchFamily="66" charset="0"/>
              </a:rPr>
              <a:t>Non-magnetic materials.  Metals (brass, copper, zinc, tin and aluminium);  non-metals.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2022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719572" y="548680"/>
            <a:ext cx="7704856" cy="5760640"/>
          </a:xfrm>
          <a:prstGeom prst="round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4572000" y="548680"/>
            <a:ext cx="3852428" cy="936104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LEARNING OBJECTIVES</a:t>
            </a:r>
            <a:endParaRPr lang="en-GB" sz="24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65233"/>
              </p:ext>
            </p:extLst>
          </p:nvPr>
        </p:nvGraphicFramePr>
        <p:xfrm>
          <a:off x="1043608" y="1484784"/>
          <a:ext cx="7128792" cy="4785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28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92488"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Core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•Describe the forces between magnets, and between magnets and 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Give an account of induced magnetism • Distinguish between magnetic and non-magnetic materials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methods of magnetisation, to include stroking with a magnet, use of </a:t>
                      </a:r>
                      <a:r>
                        <a:rPr lang="en-GB" sz="1400" dirty="0" err="1" smtClean="0">
                          <a:latin typeface="Comic Sans MS" panose="030F0702030302020204" pitchFamily="66" charset="0"/>
                        </a:rPr>
                        <a:t>d.c.</a:t>
                      </a:r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 in a coil and hammering in a magnetic field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Draw the pattern of magnetic field lines around a bar magnet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Describe an experiment to identify the pattern of magnetic field lines, including the direction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magnetic properties of soft iron and steel </a:t>
                      </a:r>
                    </a:p>
                    <a:p>
                      <a:r>
                        <a:rPr lang="en-GB" sz="1400" dirty="0" smtClean="0">
                          <a:latin typeface="Comic Sans MS" panose="030F0702030302020204" pitchFamily="66" charset="0"/>
                        </a:rPr>
                        <a:t>• Distinguish between the design and use of permanent magnets and electromagnets</a:t>
                      </a:r>
                    </a:p>
                    <a:p>
                      <a:endParaRPr lang="en-GB" sz="140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Supplement</a:t>
                      </a:r>
                    </a:p>
                    <a:p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Explain that magnetic forces are due to interactions between magnetic fields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• Describe methods of demagnetisation, to include hammering, heating and use of </a:t>
                      </a:r>
                      <a:r>
                        <a:rPr lang="en-GB" sz="1300" b="0" dirty="0" err="1" smtClean="0">
                          <a:latin typeface="Comic Sans MS" panose="030F0702030302020204" pitchFamily="66" charset="0"/>
                        </a:rPr>
                        <a:t>a.c</a:t>
                      </a:r>
                      <a:r>
                        <a:rPr lang="en-GB" sz="1300" b="0" dirty="0" smtClean="0">
                          <a:latin typeface="Comic Sans MS" panose="030F0702030302020204" pitchFamily="66" charset="0"/>
                        </a:rPr>
                        <a:t>. in a coil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300" b="0" dirty="0" smtClean="0"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35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1" cy="5733256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1" y="5733256"/>
            <a:ext cx="9144001" cy="1124744"/>
          </a:xfrm>
          <a:prstGeom prst="rect">
            <a:avLst/>
          </a:prstGeom>
          <a:solidFill>
            <a:srgbClr val="FFFF66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PHYSICS – Simple phenomena of magnetism</a:t>
            </a:r>
            <a:endParaRPr lang="en-GB" sz="3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0551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11" name="Rectangle 10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.. or not?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4287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367240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Have two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opposite poles </a:t>
            </a:r>
            <a:r>
              <a:rPr lang="en-GB" dirty="0" smtClean="0">
                <a:latin typeface="Comic Sans MS" panose="030F0702030302020204" pitchFamily="66" charset="0"/>
              </a:rPr>
              <a:t>(N &amp; S)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repel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2723761" y="2480122"/>
            <a:ext cx="552095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0160" y="2480122"/>
            <a:ext cx="384008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21" name="Rectangle 20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.. </a:t>
              </a:r>
              <a:r>
                <a:rPr lang="en-GB" dirty="0">
                  <a:solidFill>
                    <a:srgbClr val="FF0000"/>
                  </a:solidFill>
                </a:rPr>
                <a:t>m</a:t>
              </a:r>
              <a:r>
                <a:rPr lang="en-GB" dirty="0" smtClean="0">
                  <a:solidFill>
                    <a:srgbClr val="FF0000"/>
                  </a:solidFill>
                </a:rPr>
                <a:t>ay be?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2938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367240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Have two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opposite poles </a:t>
            </a:r>
            <a:r>
              <a:rPr lang="en-GB" dirty="0" smtClean="0">
                <a:latin typeface="Comic Sans MS" panose="030F0702030302020204" pitchFamily="66" charset="0"/>
              </a:rPr>
              <a:t>(N &amp; S)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repel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2723761" y="2480122"/>
            <a:ext cx="552095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0160" y="2480122"/>
            <a:ext cx="384008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20272" y="3148519"/>
            <a:ext cx="2016224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Exert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little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force </a:t>
            </a:r>
            <a:r>
              <a:rPr lang="en-GB" sz="2000" dirty="0" smtClean="0">
                <a:latin typeface="Comic Sans MS" panose="030F0702030302020204" pitchFamily="66" charset="0"/>
              </a:rPr>
              <a:t>on a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non-magnetic</a:t>
            </a:r>
            <a:r>
              <a:rPr lang="en-GB" sz="2000" dirty="0" smtClean="0">
                <a:latin typeface="Comic Sans MS" panose="030F0702030302020204" pitchFamily="66" charset="0"/>
              </a:rPr>
              <a:t> material.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17" name="Rectangle 16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.. possibly?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92476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367240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Have two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opposite poles </a:t>
            </a:r>
            <a:r>
              <a:rPr lang="en-GB" dirty="0" smtClean="0">
                <a:latin typeface="Comic Sans MS" panose="030F0702030302020204" pitchFamily="66" charset="0"/>
              </a:rPr>
              <a:t>(N &amp; S)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repel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2723761" y="2480122"/>
            <a:ext cx="552095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0160" y="2480122"/>
            <a:ext cx="384008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20272" y="3148519"/>
            <a:ext cx="2016224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Exert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little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force </a:t>
            </a:r>
            <a:r>
              <a:rPr lang="en-GB" sz="2000" dirty="0" smtClean="0">
                <a:latin typeface="Comic Sans MS" panose="030F0702030302020204" pitchFamily="66" charset="0"/>
              </a:rPr>
              <a:t>on a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non-magnetic</a:t>
            </a:r>
            <a:r>
              <a:rPr lang="en-GB" sz="2000" dirty="0" smtClean="0">
                <a:latin typeface="Comic Sans MS" panose="030F0702030302020204" pitchFamily="66" charset="0"/>
              </a:rPr>
              <a:t> material.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18" y="4149080"/>
            <a:ext cx="252028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by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inducing magnetism </a:t>
            </a:r>
            <a:r>
              <a:rPr lang="en-GB" sz="2000" dirty="0" smtClean="0">
                <a:latin typeface="Comic Sans MS" panose="030F0702030302020204" pitchFamily="66" charset="0"/>
              </a:rPr>
              <a:t>in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4149080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5811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N</a:t>
            </a:r>
            <a:endParaRPr lang="en-GB" sz="4000" dirty="0"/>
          </a:p>
        </p:txBody>
      </p:sp>
      <p:sp>
        <p:nvSpPr>
          <p:cNvPr id="17" name="Rectangle 16"/>
          <p:cNvSpPr/>
          <p:nvPr/>
        </p:nvSpPr>
        <p:spPr>
          <a:xfrm>
            <a:off x="2411760" y="5733256"/>
            <a:ext cx="216024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131840" y="5723772"/>
            <a:ext cx="216024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1691680" y="60932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Iron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491880" y="60957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Steel  </a:t>
            </a:r>
            <a:endParaRPr lang="en-GB" dirty="0"/>
          </a:p>
        </p:txBody>
      </p:sp>
      <p:grpSp>
        <p:nvGrpSpPr>
          <p:cNvPr id="21" name="Group 20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23" name="Rectangle 22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.. hopefully?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3609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367240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Have two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opposite poles </a:t>
            </a:r>
            <a:r>
              <a:rPr lang="en-GB" dirty="0" smtClean="0">
                <a:latin typeface="Comic Sans MS" panose="030F0702030302020204" pitchFamily="66" charset="0"/>
              </a:rPr>
              <a:t>(N &amp; S)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repel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2723761" y="2480122"/>
            <a:ext cx="552095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0160" y="2480122"/>
            <a:ext cx="384008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20272" y="3148519"/>
            <a:ext cx="2016224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Exert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little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force </a:t>
            </a:r>
            <a:r>
              <a:rPr lang="en-GB" sz="2000" dirty="0" smtClean="0">
                <a:latin typeface="Comic Sans MS" panose="030F0702030302020204" pitchFamily="66" charset="0"/>
              </a:rPr>
              <a:t>on a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non-magnetic</a:t>
            </a:r>
            <a:r>
              <a:rPr lang="en-GB" sz="2000" dirty="0" smtClean="0">
                <a:latin typeface="Comic Sans MS" panose="030F0702030302020204" pitchFamily="66" charset="0"/>
              </a:rPr>
              <a:t> material.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18" y="4149080"/>
            <a:ext cx="252028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by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inducing magnetism </a:t>
            </a:r>
            <a:r>
              <a:rPr lang="en-GB" sz="2000" dirty="0" smtClean="0">
                <a:latin typeface="Comic Sans MS" panose="030F0702030302020204" pitchFamily="66" charset="0"/>
              </a:rPr>
              <a:t>in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4149080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5811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N</a:t>
            </a:r>
            <a:endParaRPr lang="en-GB" sz="4000" dirty="0"/>
          </a:p>
        </p:txBody>
      </p:sp>
      <p:sp>
        <p:nvSpPr>
          <p:cNvPr id="17" name="Rectangle 16"/>
          <p:cNvSpPr/>
          <p:nvPr/>
        </p:nvSpPr>
        <p:spPr>
          <a:xfrm>
            <a:off x="4099404" y="5245650"/>
            <a:ext cx="216024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2555776" y="6381328"/>
            <a:ext cx="4176464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Poles </a:t>
            </a:r>
            <a:r>
              <a:rPr lang="en-GB" b="1" u="sng" dirty="0" smtClean="0">
                <a:solidFill>
                  <a:srgbClr val="FF0000"/>
                </a:solidFill>
              </a:rPr>
              <a:t>induced</a:t>
            </a:r>
            <a:r>
              <a:rPr lang="en-GB" dirty="0" smtClean="0"/>
              <a:t> in </a:t>
            </a:r>
            <a:r>
              <a:rPr lang="en-GB" b="1" u="sng" dirty="0" smtClean="0">
                <a:solidFill>
                  <a:srgbClr val="FF0000"/>
                </a:solidFill>
              </a:rPr>
              <a:t>both</a:t>
            </a:r>
            <a:r>
              <a:rPr lang="en-GB" dirty="0" smtClean="0"/>
              <a:t> iron and steel.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491880" y="60957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4099404" y="5289014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099404" y="5900768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N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4572000" y="5229200"/>
            <a:ext cx="216024" cy="1024562"/>
            <a:chOff x="4572000" y="5229200"/>
            <a:chExt cx="216024" cy="1024562"/>
          </a:xfrm>
        </p:grpSpPr>
        <p:sp>
          <p:nvSpPr>
            <p:cNvPr id="18" name="Rectangle 17"/>
            <p:cNvSpPr/>
            <p:nvPr/>
          </p:nvSpPr>
          <p:spPr>
            <a:xfrm>
              <a:off x="4572000" y="5229200"/>
              <a:ext cx="216024" cy="10081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527213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72000" y="5915208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N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28" name="Rectangle 27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.. </a:t>
              </a:r>
              <a:r>
                <a:rPr lang="en-GB" dirty="0" err="1" smtClean="0">
                  <a:solidFill>
                    <a:srgbClr val="FF0000"/>
                  </a:solidFill>
                </a:rPr>
                <a:t>mmmm</a:t>
              </a:r>
              <a:r>
                <a:rPr lang="en-GB" dirty="0" smtClean="0">
                  <a:solidFill>
                    <a:srgbClr val="FF0000"/>
                  </a:solidFill>
                </a:rPr>
                <a:t>?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0907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2880320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411760" y="2924944"/>
            <a:ext cx="4320480" cy="864096"/>
            <a:chOff x="2411760" y="2924944"/>
            <a:chExt cx="4320480" cy="864096"/>
          </a:xfrm>
        </p:grpSpPr>
        <p:sp>
          <p:nvSpPr>
            <p:cNvPr id="3" name="Rectangle 2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Rectangle 3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251520" y="1340768"/>
            <a:ext cx="2160240" cy="43204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bg1">
                    <a:lumMod val="95000"/>
                  </a:schemeClr>
                </a:solidFill>
                <a:latin typeface="Comic Sans MS" panose="030F0702030302020204" pitchFamily="66" charset="0"/>
              </a:rPr>
              <a:t>Properties </a:t>
            </a:r>
            <a:endParaRPr lang="en-GB" sz="2800" dirty="0">
              <a:solidFill>
                <a:schemeClr val="bg1">
                  <a:lumMod val="9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1520" y="2132856"/>
            <a:ext cx="2016224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Have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magnetic fields </a:t>
            </a:r>
            <a:r>
              <a:rPr lang="en-GB" sz="2000" dirty="0" smtClean="0">
                <a:latin typeface="Comic Sans MS" panose="030F0702030302020204" pitchFamily="66" charset="0"/>
              </a:rPr>
              <a:t>around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27784" y="1556792"/>
            <a:ext cx="3672408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mic Sans MS" panose="030F0702030302020204" pitchFamily="66" charset="0"/>
              </a:rPr>
              <a:t>Have two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opposite poles </a:t>
            </a:r>
            <a:r>
              <a:rPr lang="en-GB" dirty="0" smtClean="0">
                <a:latin typeface="Comic Sans MS" panose="030F0702030302020204" pitchFamily="66" charset="0"/>
              </a:rPr>
              <a:t>(N &amp; S) –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repel</a:t>
            </a:r>
            <a:r>
              <a:rPr lang="en-GB" dirty="0" smtClean="0">
                <a:latin typeface="Comic Sans MS" panose="030F0702030302020204" pitchFamily="66" charset="0"/>
              </a:rPr>
              <a:t>,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unlike</a:t>
            </a:r>
            <a:r>
              <a:rPr lang="en-GB" dirty="0" smtClean="0">
                <a:latin typeface="Comic Sans MS" panose="030F0702030302020204" pitchFamily="66" charset="0"/>
              </a:rPr>
              <a:t> poles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Arrow Connector 11"/>
          <p:cNvCxnSpPr>
            <a:endCxn id="6" idx="0"/>
          </p:cNvCxnSpPr>
          <p:nvPr/>
        </p:nvCxnSpPr>
        <p:spPr>
          <a:xfrm flipH="1">
            <a:off x="2723761" y="2480122"/>
            <a:ext cx="552095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5700160" y="2480122"/>
            <a:ext cx="384008" cy="584482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020272" y="3148519"/>
            <a:ext cx="2016224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Exert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little</a:t>
            </a:r>
            <a:r>
              <a:rPr lang="en-GB" sz="2000" dirty="0" smtClean="0">
                <a:latin typeface="Comic Sans MS" panose="030F0702030302020204" pitchFamily="66" charset="0"/>
              </a:rPr>
              <a:t> or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 force </a:t>
            </a:r>
            <a:r>
              <a:rPr lang="en-GB" sz="2000" dirty="0" smtClean="0">
                <a:latin typeface="Comic Sans MS" panose="030F0702030302020204" pitchFamily="66" charset="0"/>
              </a:rPr>
              <a:t>on a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non-magnetic</a:t>
            </a:r>
            <a:r>
              <a:rPr lang="en-GB" sz="2000" dirty="0" smtClean="0">
                <a:latin typeface="Comic Sans MS" panose="030F0702030302020204" pitchFamily="66" charset="0"/>
              </a:rPr>
              <a:t> material.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51518" y="4149080"/>
            <a:ext cx="2520281" cy="13234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Attract</a:t>
            </a:r>
            <a:r>
              <a:rPr lang="en-GB" sz="2000" dirty="0" smtClean="0">
                <a:latin typeface="Comic Sans MS" panose="030F0702030302020204" pitchFamily="66" charset="0"/>
              </a:rPr>
              <a:t> magnetic materials by </a:t>
            </a:r>
            <a:r>
              <a:rPr lang="en-GB" sz="2000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inducing magnetism </a:t>
            </a:r>
            <a:r>
              <a:rPr lang="en-GB" sz="2000" dirty="0" smtClean="0">
                <a:latin typeface="Comic Sans MS" panose="030F0702030302020204" pitchFamily="66" charset="0"/>
              </a:rPr>
              <a:t>in them.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51920" y="4149080"/>
            <a:ext cx="1080120" cy="108012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4139952" y="4581128"/>
            <a:ext cx="5760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dirty="0" smtClean="0"/>
              <a:t>N</a:t>
            </a:r>
            <a:endParaRPr lang="en-GB" sz="4000" dirty="0"/>
          </a:p>
        </p:txBody>
      </p:sp>
      <p:sp>
        <p:nvSpPr>
          <p:cNvPr id="17" name="Rectangle 16"/>
          <p:cNvSpPr/>
          <p:nvPr/>
        </p:nvSpPr>
        <p:spPr>
          <a:xfrm>
            <a:off x="5976156" y="5151979"/>
            <a:ext cx="216024" cy="1008112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3815916" y="5647810"/>
            <a:ext cx="2088232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Iron </a:t>
            </a:r>
            <a:r>
              <a:rPr lang="en-GB" b="1" u="sng" dirty="0" smtClean="0">
                <a:solidFill>
                  <a:srgbClr val="FF0000"/>
                </a:solidFill>
              </a:rPr>
              <a:t>loses</a:t>
            </a:r>
            <a:r>
              <a:rPr lang="en-GB" dirty="0" smtClean="0"/>
              <a:t> magnetism – it was only a </a:t>
            </a:r>
            <a:r>
              <a:rPr lang="en-GB" b="1" u="sng" dirty="0" smtClean="0">
                <a:solidFill>
                  <a:srgbClr val="FF0000"/>
                </a:solidFill>
              </a:rPr>
              <a:t>temporary magnet</a:t>
            </a:r>
            <a:endParaRPr lang="en-GB" b="1" u="sng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491880" y="6095768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</a:t>
            </a:r>
            <a:endParaRPr lang="en-GB" dirty="0"/>
          </a:p>
        </p:txBody>
      </p:sp>
      <p:grpSp>
        <p:nvGrpSpPr>
          <p:cNvPr id="25" name="Group 24"/>
          <p:cNvGrpSpPr/>
          <p:nvPr/>
        </p:nvGrpSpPr>
        <p:grpSpPr>
          <a:xfrm>
            <a:off x="7636477" y="4639698"/>
            <a:ext cx="216024" cy="1024562"/>
            <a:chOff x="4572000" y="5229200"/>
            <a:chExt cx="216024" cy="1024562"/>
          </a:xfrm>
        </p:grpSpPr>
        <p:sp>
          <p:nvSpPr>
            <p:cNvPr id="18" name="Rectangle 17"/>
            <p:cNvSpPr/>
            <p:nvPr/>
          </p:nvSpPr>
          <p:spPr>
            <a:xfrm>
              <a:off x="4572000" y="5229200"/>
              <a:ext cx="216024" cy="10081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2000" y="527213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S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572000" y="5915208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N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422330" y="5818769"/>
            <a:ext cx="2542157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Steel </a:t>
            </a:r>
            <a:r>
              <a:rPr lang="en-GB" b="1" u="sng" dirty="0" smtClean="0">
                <a:solidFill>
                  <a:srgbClr val="FF0000"/>
                </a:solidFill>
              </a:rPr>
              <a:t>retains</a:t>
            </a:r>
            <a:r>
              <a:rPr lang="en-GB" dirty="0" smtClean="0"/>
              <a:t> magnetism – it became a </a:t>
            </a:r>
            <a:r>
              <a:rPr lang="en-GB" b="1" u="sng" dirty="0" smtClean="0">
                <a:solidFill>
                  <a:srgbClr val="FF0000"/>
                </a:solidFill>
              </a:rPr>
              <a:t>permanent magnet</a:t>
            </a:r>
            <a:endParaRPr lang="en-GB" b="1" u="sng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236296" y="404664"/>
            <a:ext cx="1621036" cy="2197100"/>
            <a:chOff x="7236296" y="404664"/>
            <a:chExt cx="1621036" cy="2197100"/>
          </a:xfrm>
        </p:grpSpPr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36296" y="692696"/>
              <a:ext cx="1621036" cy="1621036"/>
            </a:xfrm>
            <a:prstGeom prst="rect">
              <a:avLst/>
            </a:prstGeom>
            <a:ln>
              <a:solidFill>
                <a:srgbClr val="FF0000"/>
              </a:solidFill>
            </a:ln>
          </p:spPr>
        </p:pic>
        <p:sp>
          <p:nvSpPr>
            <p:cNvPr id="30" name="Rectangle 29"/>
            <p:cNvSpPr/>
            <p:nvPr/>
          </p:nvSpPr>
          <p:spPr>
            <a:xfrm>
              <a:off x="7236296" y="404664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Attracted?</a:t>
              </a:r>
              <a:endParaRPr lang="en-GB" dirty="0">
                <a:solidFill>
                  <a:srgbClr val="FF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7236296" y="2313732"/>
              <a:ext cx="1621036" cy="288032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rgbClr val="FF0000"/>
                  </a:solidFill>
                </a:rPr>
                <a:t>YES!!!</a:t>
              </a:r>
              <a:endParaRPr lang="en-GB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758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548680"/>
            <a:ext cx="6552728" cy="720080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>
                <a:latin typeface="Comic Sans MS" panose="030F0702030302020204" pitchFamily="66" charset="0"/>
              </a:rPr>
              <a:t>Magnets – make your own! </a:t>
            </a:r>
            <a:endParaRPr lang="en-GB" sz="4000" dirty="0">
              <a:latin typeface="Comic Sans MS" panose="030F0702030302020204" pitchFamily="66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435729" y="2060848"/>
            <a:ext cx="4320480" cy="864096"/>
            <a:chOff x="2411760" y="2924944"/>
            <a:chExt cx="4320480" cy="864096"/>
          </a:xfrm>
        </p:grpSpPr>
        <p:sp>
          <p:nvSpPr>
            <p:cNvPr id="4" name="Rectangle 3"/>
            <p:cNvSpPr/>
            <p:nvPr/>
          </p:nvSpPr>
          <p:spPr>
            <a:xfrm>
              <a:off x="2411760" y="2924944"/>
              <a:ext cx="4320480" cy="864096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Rectangle 4"/>
            <p:cNvSpPr/>
            <p:nvPr/>
          </p:nvSpPr>
          <p:spPr>
            <a:xfrm>
              <a:off x="2411760" y="2924944"/>
              <a:ext cx="2160240" cy="864096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5729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 smtClean="0">
                  <a:latin typeface="Comic Sans MS" panose="030F0702030302020204" pitchFamily="66" charset="0"/>
                </a:rPr>
                <a:t>N</a:t>
              </a:r>
              <a:endParaRPr lang="en-GB" sz="3200" dirty="0">
                <a:latin typeface="Comic Sans MS" panose="030F0702030302020204" pitchFamily="66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084168" y="3064604"/>
              <a:ext cx="57606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Comic Sans MS" panose="030F0702030302020204" pitchFamily="66" charset="0"/>
                </a:rPr>
                <a:t>S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035762" y="3101563"/>
            <a:ext cx="216024" cy="1024562"/>
            <a:chOff x="4572000" y="5229200"/>
            <a:chExt cx="216024" cy="1024562"/>
          </a:xfrm>
        </p:grpSpPr>
        <p:sp>
          <p:nvSpPr>
            <p:cNvPr id="9" name="Rectangle 8"/>
            <p:cNvSpPr/>
            <p:nvPr/>
          </p:nvSpPr>
          <p:spPr>
            <a:xfrm>
              <a:off x="4572000" y="5229200"/>
              <a:ext cx="216024" cy="100811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572000" y="5272137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S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72000" y="5915208"/>
              <a:ext cx="216024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600" dirty="0"/>
                <a:t>N</a:t>
              </a: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928795"/>
            <a:ext cx="1972196" cy="1128199"/>
          </a:xfrm>
          <a:prstGeom prst="rect">
            <a:avLst/>
          </a:prstGeom>
          <a:ln>
            <a:solidFill>
              <a:srgbClr val="FF0000"/>
            </a:solidFill>
          </a:ln>
        </p:spPr>
      </p:pic>
      <p:sp>
        <p:nvSpPr>
          <p:cNvPr id="13" name="Rectangle 12"/>
          <p:cNvSpPr/>
          <p:nvPr/>
        </p:nvSpPr>
        <p:spPr>
          <a:xfrm>
            <a:off x="107504" y="1628800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How strong is it?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7504" y="3059132"/>
            <a:ext cx="1972196" cy="299995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rgbClr val="FF0000"/>
                </a:solidFill>
              </a:rPr>
              <a:t>Not very.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435729" y="4365104"/>
            <a:ext cx="4248472" cy="9233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Comic Sans MS" panose="030F0702030302020204" pitchFamily="66" charset="0"/>
              </a:rPr>
              <a:t>Placing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piece</a:t>
            </a:r>
            <a:r>
              <a:rPr lang="en-GB" dirty="0" smtClean="0">
                <a:latin typeface="Comic Sans MS" panose="030F0702030302020204" pitchFamily="66" charset="0"/>
              </a:rPr>
              <a:t> of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steel</a:t>
            </a:r>
            <a:r>
              <a:rPr lang="en-GB" dirty="0" smtClean="0">
                <a:latin typeface="Comic Sans MS" panose="030F0702030302020204" pitchFamily="66" charset="0"/>
              </a:rPr>
              <a:t> near a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magnet</a:t>
            </a:r>
            <a:r>
              <a:rPr lang="en-GB" dirty="0" smtClean="0">
                <a:latin typeface="Comic Sans MS" panose="030F0702030302020204" pitchFamily="66" charset="0"/>
              </a:rPr>
              <a:t> makes it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permanently magnetised</a:t>
            </a:r>
            <a:r>
              <a:rPr lang="en-GB" dirty="0" smtClean="0">
                <a:latin typeface="Comic Sans MS" panose="030F0702030302020204" pitchFamily="66" charset="0"/>
              </a:rPr>
              <a:t>, but its magnetism is usually </a:t>
            </a:r>
            <a:r>
              <a:rPr lang="en-GB" b="1" u="sng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weak</a:t>
            </a:r>
            <a:r>
              <a:rPr lang="en-GB" dirty="0" smtClean="0">
                <a:latin typeface="Comic Sans MS" panose="030F0702030302020204" pitchFamily="66" charset="0"/>
              </a:rPr>
              <a:t>.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403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1338</Words>
  <Application>Microsoft Office PowerPoint</Application>
  <PresentationFormat>On-screen Show (4:3)</PresentationFormat>
  <Paragraphs>182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Comic Sans MS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asus</dc:creator>
  <cp:lastModifiedBy>Karren</cp:lastModifiedBy>
  <cp:revision>29</cp:revision>
  <dcterms:created xsi:type="dcterms:W3CDTF">2014-10-13T20:50:03Z</dcterms:created>
  <dcterms:modified xsi:type="dcterms:W3CDTF">2023-01-08T09:48:40Z</dcterms:modified>
</cp:coreProperties>
</file>