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  <p15:guide id="3" pos="340">
          <p15:clr>
            <a:srgbClr val="000000"/>
          </p15:clr>
        </p15:guide>
        <p15:guide id="4" orient="horz" pos="3974">
          <p15:clr>
            <a:srgbClr val="000000"/>
          </p15:clr>
        </p15:guide>
        <p15:guide id="5" pos="5420">
          <p15:clr>
            <a:srgbClr val="000000"/>
          </p15:clr>
        </p15:guide>
        <p15:guide id="6" orient="horz" pos="346">
          <p15:clr>
            <a:srgbClr val="000000"/>
          </p15:clr>
        </p15:guide>
        <p15:guide id="7" pos="476">
          <p15:clr>
            <a:srgbClr val="000000"/>
          </p15:clr>
        </p15:guide>
        <p15:guide id="8" orient="horz" pos="482">
          <p15:clr>
            <a:srgbClr val="000000"/>
          </p15:clr>
        </p15:guide>
        <p15:guide id="9" orient="horz" pos="3838">
          <p15:clr>
            <a:srgbClr val="000000"/>
          </p15:clr>
        </p15:guide>
        <p15:guide id="10" pos="5284">
          <p15:clr>
            <a:srgbClr val="000000"/>
          </p15:clr>
        </p15:guide>
      </p15:sldGuideLst>
    </p:ext>
    <p:ext uri="GoogleSlidesCustomDataVersion2">
      <go:slidesCustomData xmlns:go="http://customooxmlschemas.google.com/" r:id="rId20" roundtripDataSignature="AMtx7mgqLkqAxlsallehRGB7Ofr+3nj6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  <p:guide pos="340"/>
        <p:guide pos="3974" orient="horz"/>
        <p:guide pos="5420"/>
        <p:guide pos="346" orient="horz"/>
        <p:guide pos="476"/>
        <p:guide pos="482" orient="horz"/>
        <p:guide pos="3838" orient="horz"/>
        <p:guide pos="52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6"/>
          <p:cNvSpPr/>
          <p:nvPr>
            <p:ph type="title"/>
          </p:nvPr>
        </p:nvSpPr>
        <p:spPr>
          <a:xfrm>
            <a:off x="457198" y="478895"/>
            <a:ext cx="8220075" cy="994306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23287" y="6196012"/>
            <a:ext cx="576262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33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3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5"/>
          <p:cNvSpPr/>
          <p:nvPr/>
        </p:nvSpPr>
        <p:spPr>
          <a:xfrm>
            <a:off x="457200" y="438150"/>
            <a:ext cx="8220075" cy="5957887"/>
          </a:xfrm>
          <a:prstGeom prst="roundRect">
            <a:avLst>
              <a:gd fmla="val 572" name="adj"/>
            </a:avLst>
          </a:prstGeom>
          <a:solidFill>
            <a:schemeClr val="lt1">
              <a:alpha val="8980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" name="Google Shape;16;p35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5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23287" y="6196012"/>
            <a:ext cx="576262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7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7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What is an animal called that hunts and eats</a:t>
            </a:r>
            <a:b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other animals?</a:t>
            </a:r>
            <a:endParaRPr/>
          </a:p>
        </p:txBody>
      </p:sp>
      <p:grpSp>
        <p:nvGrpSpPr>
          <p:cNvPr id="161" name="Google Shape;161;p26"/>
          <p:cNvGrpSpPr/>
          <p:nvPr/>
        </p:nvGrpSpPr>
        <p:grpSpPr>
          <a:xfrm>
            <a:off x="836612" y="1858962"/>
            <a:ext cx="7470775" cy="855662"/>
            <a:chOff x="837397" y="1713297"/>
            <a:chExt cx="7469205" cy="856648"/>
          </a:xfrm>
        </p:grpSpPr>
        <p:sp>
          <p:nvSpPr>
            <p:cNvPr id="162" name="Google Shape;162;p26"/>
            <p:cNvSpPr/>
            <p:nvPr/>
          </p:nvSpPr>
          <p:spPr>
            <a:xfrm>
              <a:off x="837397" y="1713297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6"/>
            <p:cNvSpPr txBox="1"/>
            <p:nvPr/>
          </p:nvSpPr>
          <p:spPr>
            <a:xfrm>
              <a:off x="1013104" y="1726122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164" name="Google Shape;164;p26"/>
            <p:cNvSpPr txBox="1"/>
            <p:nvPr/>
          </p:nvSpPr>
          <p:spPr>
            <a:xfrm>
              <a:off x="1721688" y="1880010"/>
              <a:ext cx="6010283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predator</a:t>
              </a:r>
              <a:endParaRPr/>
            </a:p>
          </p:txBody>
        </p:sp>
      </p:grpSp>
      <p:grpSp>
        <p:nvGrpSpPr>
          <p:cNvPr id="165" name="Google Shape;165;p26"/>
          <p:cNvGrpSpPr/>
          <p:nvPr/>
        </p:nvGrpSpPr>
        <p:grpSpPr>
          <a:xfrm>
            <a:off x="831850" y="3224212"/>
            <a:ext cx="7470775" cy="855662"/>
            <a:chOff x="832632" y="3000676"/>
            <a:chExt cx="7469205" cy="856648"/>
          </a:xfrm>
        </p:grpSpPr>
        <p:sp>
          <p:nvSpPr>
            <p:cNvPr id="166" name="Google Shape;166;p26"/>
            <p:cNvSpPr/>
            <p:nvPr/>
          </p:nvSpPr>
          <p:spPr>
            <a:xfrm>
              <a:off x="832632" y="3000676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6"/>
            <p:cNvSpPr txBox="1"/>
            <p:nvPr/>
          </p:nvSpPr>
          <p:spPr>
            <a:xfrm>
              <a:off x="1013104" y="3013501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68" name="Google Shape;168;p26"/>
            <p:cNvSpPr txBox="1"/>
            <p:nvPr/>
          </p:nvSpPr>
          <p:spPr>
            <a:xfrm>
              <a:off x="2017315" y="3155700"/>
              <a:ext cx="541902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prey</a:t>
              </a:r>
              <a:endParaRPr/>
            </a:p>
          </p:txBody>
        </p:sp>
      </p:grpSp>
      <p:grpSp>
        <p:nvGrpSpPr>
          <p:cNvPr id="169" name="Google Shape;169;p26"/>
          <p:cNvGrpSpPr/>
          <p:nvPr/>
        </p:nvGrpSpPr>
        <p:grpSpPr>
          <a:xfrm>
            <a:off x="831850" y="4589462"/>
            <a:ext cx="7470775" cy="855662"/>
            <a:chOff x="832631" y="4288055"/>
            <a:chExt cx="7469205" cy="856648"/>
          </a:xfrm>
        </p:grpSpPr>
        <p:sp>
          <p:nvSpPr>
            <p:cNvPr id="170" name="Google Shape;170;p26"/>
            <p:cNvSpPr/>
            <p:nvPr/>
          </p:nvSpPr>
          <p:spPr>
            <a:xfrm>
              <a:off x="832631" y="4288055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6"/>
            <p:cNvSpPr txBox="1"/>
            <p:nvPr/>
          </p:nvSpPr>
          <p:spPr>
            <a:xfrm>
              <a:off x="1013104" y="4313706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72" name="Google Shape;172;p26"/>
            <p:cNvSpPr txBox="1"/>
            <p:nvPr/>
          </p:nvSpPr>
          <p:spPr>
            <a:xfrm>
              <a:off x="1703652" y="4454468"/>
              <a:ext cx="6046348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producer</a:t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A deer eats bark for food. A wolf eats deer for food. Which animal is the prey in this food chain?</a:t>
            </a:r>
            <a:endParaRPr/>
          </a:p>
        </p:txBody>
      </p:sp>
      <p:grpSp>
        <p:nvGrpSpPr>
          <p:cNvPr id="178" name="Google Shape;178;p29"/>
          <p:cNvGrpSpPr/>
          <p:nvPr/>
        </p:nvGrpSpPr>
        <p:grpSpPr>
          <a:xfrm>
            <a:off x="836612" y="1858962"/>
            <a:ext cx="7470775" cy="855662"/>
            <a:chOff x="837397" y="1713297"/>
            <a:chExt cx="7469205" cy="856648"/>
          </a:xfrm>
        </p:grpSpPr>
        <p:sp>
          <p:nvSpPr>
            <p:cNvPr id="179" name="Google Shape;179;p29"/>
            <p:cNvSpPr/>
            <p:nvPr/>
          </p:nvSpPr>
          <p:spPr>
            <a:xfrm>
              <a:off x="837397" y="1713297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29"/>
            <p:cNvSpPr txBox="1"/>
            <p:nvPr/>
          </p:nvSpPr>
          <p:spPr>
            <a:xfrm>
              <a:off x="1013104" y="1726122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181" name="Google Shape;181;p29"/>
            <p:cNvSpPr txBox="1"/>
            <p:nvPr/>
          </p:nvSpPr>
          <p:spPr>
            <a:xfrm>
              <a:off x="1802377" y="1880010"/>
              <a:ext cx="5817818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Bark</a:t>
              </a:r>
              <a:endParaRPr/>
            </a:p>
          </p:txBody>
        </p:sp>
      </p:grpSp>
      <p:grpSp>
        <p:nvGrpSpPr>
          <p:cNvPr id="182" name="Google Shape;182;p29"/>
          <p:cNvGrpSpPr/>
          <p:nvPr/>
        </p:nvGrpSpPr>
        <p:grpSpPr>
          <a:xfrm>
            <a:off x="831850" y="3224212"/>
            <a:ext cx="7470775" cy="855662"/>
            <a:chOff x="832632" y="3000676"/>
            <a:chExt cx="7469205" cy="856648"/>
          </a:xfrm>
        </p:grpSpPr>
        <p:sp>
          <p:nvSpPr>
            <p:cNvPr id="183" name="Google Shape;183;p29"/>
            <p:cNvSpPr/>
            <p:nvPr/>
          </p:nvSpPr>
          <p:spPr>
            <a:xfrm>
              <a:off x="832632" y="3000676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29"/>
            <p:cNvSpPr txBox="1"/>
            <p:nvPr/>
          </p:nvSpPr>
          <p:spPr>
            <a:xfrm>
              <a:off x="1013104" y="3013501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85" name="Google Shape;185;p29"/>
            <p:cNvSpPr txBox="1"/>
            <p:nvPr/>
          </p:nvSpPr>
          <p:spPr>
            <a:xfrm>
              <a:off x="2001772" y="3167389"/>
              <a:ext cx="541902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Deer</a:t>
              </a:r>
              <a:endParaRPr/>
            </a:p>
          </p:txBody>
        </p:sp>
      </p:grpSp>
      <p:grpSp>
        <p:nvGrpSpPr>
          <p:cNvPr id="186" name="Google Shape;186;p29"/>
          <p:cNvGrpSpPr/>
          <p:nvPr/>
        </p:nvGrpSpPr>
        <p:grpSpPr>
          <a:xfrm>
            <a:off x="831850" y="4589462"/>
            <a:ext cx="7470775" cy="855662"/>
            <a:chOff x="832631" y="4288055"/>
            <a:chExt cx="7469205" cy="856648"/>
          </a:xfrm>
        </p:grpSpPr>
        <p:sp>
          <p:nvSpPr>
            <p:cNvPr id="187" name="Google Shape;187;p29"/>
            <p:cNvSpPr/>
            <p:nvPr/>
          </p:nvSpPr>
          <p:spPr>
            <a:xfrm>
              <a:off x="832631" y="4288055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9"/>
            <p:cNvSpPr txBox="1"/>
            <p:nvPr/>
          </p:nvSpPr>
          <p:spPr>
            <a:xfrm>
              <a:off x="1013104" y="4313706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89" name="Google Shape;189;p29"/>
            <p:cNvSpPr txBox="1"/>
            <p:nvPr/>
          </p:nvSpPr>
          <p:spPr>
            <a:xfrm>
              <a:off x="1784340" y="4454468"/>
              <a:ext cx="5853884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Wolf</a:t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What is a food chain?</a:t>
            </a: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836612" y="185896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"/>
          <p:cNvSpPr txBox="1"/>
          <p:nvPr/>
        </p:nvSpPr>
        <p:spPr>
          <a:xfrm>
            <a:off x="1012825" y="187166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</p:txBody>
      </p:sp>
      <p:sp>
        <p:nvSpPr>
          <p:cNvPr id="36" name="Google Shape;36;p2"/>
          <p:cNvSpPr txBox="1"/>
          <p:nvPr/>
        </p:nvSpPr>
        <p:spPr>
          <a:xfrm>
            <a:off x="1862137" y="2025650"/>
            <a:ext cx="5419725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recipe</a:t>
            </a: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831850" y="322421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"/>
          <p:cNvSpPr txBox="1"/>
          <p:nvPr/>
        </p:nvSpPr>
        <p:spPr>
          <a:xfrm>
            <a:off x="1012825" y="323691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/>
          </a:p>
        </p:txBody>
      </p:sp>
      <p:sp>
        <p:nvSpPr>
          <p:cNvPr id="39" name="Google Shape;39;p2"/>
          <p:cNvSpPr txBox="1"/>
          <p:nvPr/>
        </p:nvSpPr>
        <p:spPr>
          <a:xfrm>
            <a:off x="1862137" y="3390900"/>
            <a:ext cx="5419725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chain made of food</a:t>
            </a: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831850" y="458946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"/>
          <p:cNvSpPr txBox="1"/>
          <p:nvPr/>
        </p:nvSpPr>
        <p:spPr>
          <a:xfrm>
            <a:off x="1012825" y="461486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sp>
        <p:nvSpPr>
          <p:cNvPr id="42" name="Google Shape;42;p2"/>
          <p:cNvSpPr txBox="1"/>
          <p:nvPr/>
        </p:nvSpPr>
        <p:spPr>
          <a:xfrm>
            <a:off x="1857375" y="4664075"/>
            <a:ext cx="5419725" cy="70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animals depend on other plants and animals for their food and survival.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If an animal becomes extinct which part of the food chain is affected?</a:t>
            </a: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836612" y="185896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/>
          <p:nvPr/>
        </p:nvSpPr>
        <p:spPr>
          <a:xfrm>
            <a:off x="1012825" y="187166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1862137" y="2025650"/>
            <a:ext cx="6011862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animals at the top of the food chain</a:t>
            </a:r>
            <a:endParaRPr/>
          </a:p>
        </p:txBody>
      </p:sp>
      <p:sp>
        <p:nvSpPr>
          <p:cNvPr id="51" name="Google Shape;51;p5"/>
          <p:cNvSpPr/>
          <p:nvPr/>
        </p:nvSpPr>
        <p:spPr>
          <a:xfrm>
            <a:off x="831850" y="322421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5"/>
          <p:cNvSpPr txBox="1"/>
          <p:nvPr/>
        </p:nvSpPr>
        <p:spPr>
          <a:xfrm>
            <a:off x="1012825" y="323691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/>
          </a:p>
        </p:txBody>
      </p:sp>
      <p:sp>
        <p:nvSpPr>
          <p:cNvPr id="53" name="Google Shape;53;p5"/>
          <p:cNvSpPr txBox="1"/>
          <p:nvPr/>
        </p:nvSpPr>
        <p:spPr>
          <a:xfrm>
            <a:off x="1862137" y="3390900"/>
            <a:ext cx="5419725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whole food chain</a:t>
            </a:r>
            <a:endParaRPr/>
          </a:p>
        </p:txBody>
      </p:sp>
      <p:sp>
        <p:nvSpPr>
          <p:cNvPr id="54" name="Google Shape;54;p5"/>
          <p:cNvSpPr/>
          <p:nvPr/>
        </p:nvSpPr>
        <p:spPr>
          <a:xfrm>
            <a:off x="831850" y="458946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5"/>
          <p:cNvSpPr txBox="1"/>
          <p:nvPr/>
        </p:nvSpPr>
        <p:spPr>
          <a:xfrm>
            <a:off x="1012825" y="461486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sp>
        <p:nvSpPr>
          <p:cNvPr id="56" name="Google Shape;56;p5"/>
          <p:cNvSpPr txBox="1"/>
          <p:nvPr/>
        </p:nvSpPr>
        <p:spPr>
          <a:xfrm>
            <a:off x="1555750" y="4767262"/>
            <a:ext cx="6738937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plants/animals at the bottom of the food chain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Which role do humans play in food chains?</a:t>
            </a: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836612" y="185896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8"/>
          <p:cNvSpPr txBox="1"/>
          <p:nvPr/>
        </p:nvSpPr>
        <p:spPr>
          <a:xfrm>
            <a:off x="1012825" y="187166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</p:txBody>
      </p:sp>
      <p:sp>
        <p:nvSpPr>
          <p:cNvPr id="64" name="Google Shape;64;p8"/>
          <p:cNvSpPr txBox="1"/>
          <p:nvPr/>
        </p:nvSpPr>
        <p:spPr>
          <a:xfrm>
            <a:off x="1816100" y="2025650"/>
            <a:ext cx="5502275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consumer</a:t>
            </a:r>
            <a:endParaRPr/>
          </a:p>
        </p:txBody>
      </p:sp>
      <p:sp>
        <p:nvSpPr>
          <p:cNvPr id="65" name="Google Shape;65;p8"/>
          <p:cNvSpPr/>
          <p:nvPr/>
        </p:nvSpPr>
        <p:spPr>
          <a:xfrm>
            <a:off x="831850" y="322421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8"/>
          <p:cNvSpPr txBox="1"/>
          <p:nvPr/>
        </p:nvSpPr>
        <p:spPr>
          <a:xfrm>
            <a:off x="1012825" y="323691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/>
          </a:p>
        </p:txBody>
      </p:sp>
      <p:sp>
        <p:nvSpPr>
          <p:cNvPr id="67" name="Google Shape;67;p8"/>
          <p:cNvSpPr txBox="1"/>
          <p:nvPr/>
        </p:nvSpPr>
        <p:spPr>
          <a:xfrm>
            <a:off x="1857375" y="3390900"/>
            <a:ext cx="5419725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producer</a:t>
            </a: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831850" y="4589462"/>
            <a:ext cx="7470775" cy="855662"/>
          </a:xfrm>
          <a:prstGeom prst="roundRect">
            <a:avLst>
              <a:gd fmla="val 16667" name="adj"/>
            </a:avLst>
          </a:prstGeom>
          <a:solidFill>
            <a:srgbClr val="77A3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8"/>
          <p:cNvSpPr txBox="1"/>
          <p:nvPr/>
        </p:nvSpPr>
        <p:spPr>
          <a:xfrm>
            <a:off x="1012825" y="4614862"/>
            <a:ext cx="61277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sp>
        <p:nvSpPr>
          <p:cNvPr id="70" name="Google Shape;70;p8"/>
          <p:cNvSpPr txBox="1"/>
          <p:nvPr/>
        </p:nvSpPr>
        <p:spPr>
          <a:xfrm>
            <a:off x="1806575" y="4767262"/>
            <a:ext cx="59340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humans aren’t part of food chains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Which is an example of a consumer eating another consumer?</a:t>
            </a:r>
            <a:endParaRPr/>
          </a:p>
        </p:txBody>
      </p:sp>
      <p:grpSp>
        <p:nvGrpSpPr>
          <p:cNvPr id="76" name="Google Shape;76;p11"/>
          <p:cNvGrpSpPr/>
          <p:nvPr/>
        </p:nvGrpSpPr>
        <p:grpSpPr>
          <a:xfrm>
            <a:off x="836612" y="1858962"/>
            <a:ext cx="7470775" cy="855662"/>
            <a:chOff x="837397" y="1713297"/>
            <a:chExt cx="7469205" cy="856648"/>
          </a:xfrm>
        </p:grpSpPr>
        <p:sp>
          <p:nvSpPr>
            <p:cNvPr id="77" name="Google Shape;77;p11"/>
            <p:cNvSpPr/>
            <p:nvPr/>
          </p:nvSpPr>
          <p:spPr>
            <a:xfrm>
              <a:off x="837397" y="1713297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1"/>
            <p:cNvSpPr txBox="1"/>
            <p:nvPr/>
          </p:nvSpPr>
          <p:spPr>
            <a:xfrm>
              <a:off x="1013104" y="1726122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79" name="Google Shape;79;p11"/>
            <p:cNvSpPr txBox="1"/>
            <p:nvPr/>
          </p:nvSpPr>
          <p:spPr>
            <a:xfrm>
              <a:off x="1817110" y="1880010"/>
              <a:ext cx="5500251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deer eating bark</a:t>
              </a:r>
              <a:endParaRPr/>
            </a:p>
          </p:txBody>
        </p:sp>
      </p:grpSp>
      <p:grpSp>
        <p:nvGrpSpPr>
          <p:cNvPr id="80" name="Google Shape;80;p11"/>
          <p:cNvGrpSpPr/>
          <p:nvPr/>
        </p:nvGrpSpPr>
        <p:grpSpPr>
          <a:xfrm>
            <a:off x="831850" y="3224212"/>
            <a:ext cx="7470775" cy="855662"/>
            <a:chOff x="832632" y="3000676"/>
            <a:chExt cx="7469205" cy="856648"/>
          </a:xfrm>
        </p:grpSpPr>
        <p:sp>
          <p:nvSpPr>
            <p:cNvPr id="81" name="Google Shape;81;p11"/>
            <p:cNvSpPr/>
            <p:nvPr/>
          </p:nvSpPr>
          <p:spPr>
            <a:xfrm>
              <a:off x="832632" y="3000676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1"/>
            <p:cNvSpPr txBox="1"/>
            <p:nvPr/>
          </p:nvSpPr>
          <p:spPr>
            <a:xfrm>
              <a:off x="1013104" y="3013501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83" name="Google Shape;83;p11"/>
            <p:cNvSpPr txBox="1"/>
            <p:nvPr/>
          </p:nvSpPr>
          <p:spPr>
            <a:xfrm>
              <a:off x="1857721" y="3167389"/>
              <a:ext cx="541902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lion eating a zebra</a:t>
              </a:r>
              <a:endParaRPr/>
            </a:p>
          </p:txBody>
        </p:sp>
      </p:grpSp>
      <p:grpSp>
        <p:nvGrpSpPr>
          <p:cNvPr id="84" name="Google Shape;84;p11"/>
          <p:cNvGrpSpPr/>
          <p:nvPr/>
        </p:nvGrpSpPr>
        <p:grpSpPr>
          <a:xfrm>
            <a:off x="831850" y="4589462"/>
            <a:ext cx="7470775" cy="855662"/>
            <a:chOff x="832631" y="4288055"/>
            <a:chExt cx="7469205" cy="856648"/>
          </a:xfrm>
        </p:grpSpPr>
        <p:sp>
          <p:nvSpPr>
            <p:cNvPr id="85" name="Google Shape;85;p11"/>
            <p:cNvSpPr/>
            <p:nvPr/>
          </p:nvSpPr>
          <p:spPr>
            <a:xfrm>
              <a:off x="832631" y="4288055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1"/>
            <p:cNvSpPr txBox="1"/>
            <p:nvPr/>
          </p:nvSpPr>
          <p:spPr>
            <a:xfrm>
              <a:off x="1013104" y="4313706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87" name="Google Shape;87;p11"/>
            <p:cNvSpPr txBox="1"/>
            <p:nvPr/>
          </p:nvSpPr>
          <p:spPr>
            <a:xfrm>
              <a:off x="2198439" y="4466008"/>
              <a:ext cx="4737587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bird eating berries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A producer uses the Sun’s energy to make food. Which of these is not a producer?</a:t>
            </a:r>
            <a:endParaRPr/>
          </a:p>
        </p:txBody>
      </p:sp>
      <p:grpSp>
        <p:nvGrpSpPr>
          <p:cNvPr id="93" name="Google Shape;93;p14"/>
          <p:cNvGrpSpPr/>
          <p:nvPr/>
        </p:nvGrpSpPr>
        <p:grpSpPr>
          <a:xfrm>
            <a:off x="836612" y="1858962"/>
            <a:ext cx="7470775" cy="855662"/>
            <a:chOff x="837397" y="1713297"/>
            <a:chExt cx="7469205" cy="856648"/>
          </a:xfrm>
        </p:grpSpPr>
        <p:sp>
          <p:nvSpPr>
            <p:cNvPr id="94" name="Google Shape;94;p14"/>
            <p:cNvSpPr/>
            <p:nvPr/>
          </p:nvSpPr>
          <p:spPr>
            <a:xfrm>
              <a:off x="837397" y="1713297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4"/>
            <p:cNvSpPr txBox="1"/>
            <p:nvPr/>
          </p:nvSpPr>
          <p:spPr>
            <a:xfrm>
              <a:off x="1013104" y="1726122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96" name="Google Shape;96;p14"/>
            <p:cNvSpPr txBox="1"/>
            <p:nvPr/>
          </p:nvSpPr>
          <p:spPr>
            <a:xfrm>
              <a:off x="1862488" y="1879709"/>
              <a:ext cx="5419026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sunflower</a:t>
              </a:r>
              <a:endParaRPr/>
            </a:p>
          </p:txBody>
        </p:sp>
      </p:grpSp>
      <p:grpSp>
        <p:nvGrpSpPr>
          <p:cNvPr id="97" name="Google Shape;97;p14"/>
          <p:cNvGrpSpPr/>
          <p:nvPr/>
        </p:nvGrpSpPr>
        <p:grpSpPr>
          <a:xfrm>
            <a:off x="831850" y="3224212"/>
            <a:ext cx="7470775" cy="855662"/>
            <a:chOff x="832632" y="3000676"/>
            <a:chExt cx="7469205" cy="856648"/>
          </a:xfrm>
        </p:grpSpPr>
        <p:sp>
          <p:nvSpPr>
            <p:cNvPr id="98" name="Google Shape;98;p14"/>
            <p:cNvSpPr/>
            <p:nvPr/>
          </p:nvSpPr>
          <p:spPr>
            <a:xfrm>
              <a:off x="832632" y="3000676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1013104" y="3013501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00" name="Google Shape;100;p14"/>
            <p:cNvSpPr txBox="1"/>
            <p:nvPr/>
          </p:nvSpPr>
          <p:spPr>
            <a:xfrm>
              <a:off x="1862488" y="3167389"/>
              <a:ext cx="541902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rose bush</a:t>
              </a:r>
              <a:endParaRPr/>
            </a:p>
          </p:txBody>
        </p:sp>
      </p:grpSp>
      <p:grpSp>
        <p:nvGrpSpPr>
          <p:cNvPr id="101" name="Google Shape;101;p14"/>
          <p:cNvGrpSpPr/>
          <p:nvPr/>
        </p:nvGrpSpPr>
        <p:grpSpPr>
          <a:xfrm>
            <a:off x="831850" y="4589462"/>
            <a:ext cx="7470775" cy="855662"/>
            <a:chOff x="832631" y="4288055"/>
            <a:chExt cx="7469205" cy="856648"/>
          </a:xfrm>
        </p:grpSpPr>
        <p:sp>
          <p:nvSpPr>
            <p:cNvPr id="102" name="Google Shape;102;p14"/>
            <p:cNvSpPr/>
            <p:nvPr/>
          </p:nvSpPr>
          <p:spPr>
            <a:xfrm>
              <a:off x="832631" y="4288055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1013104" y="4313706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1967481" y="4454468"/>
              <a:ext cx="5199503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pig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Consumers get their food by eating other organisms. Which of these is not a consumer?</a:t>
            </a:r>
            <a:endParaRPr/>
          </a:p>
        </p:txBody>
      </p:sp>
      <p:grpSp>
        <p:nvGrpSpPr>
          <p:cNvPr id="110" name="Google Shape;110;p17"/>
          <p:cNvGrpSpPr/>
          <p:nvPr/>
        </p:nvGrpSpPr>
        <p:grpSpPr>
          <a:xfrm>
            <a:off x="836612" y="1858962"/>
            <a:ext cx="7470775" cy="855662"/>
            <a:chOff x="837397" y="1713297"/>
            <a:chExt cx="7469205" cy="856648"/>
          </a:xfrm>
        </p:grpSpPr>
        <p:sp>
          <p:nvSpPr>
            <p:cNvPr id="111" name="Google Shape;111;p17"/>
            <p:cNvSpPr/>
            <p:nvPr/>
          </p:nvSpPr>
          <p:spPr>
            <a:xfrm>
              <a:off x="837397" y="1713297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7"/>
            <p:cNvSpPr txBox="1"/>
            <p:nvPr/>
          </p:nvSpPr>
          <p:spPr>
            <a:xfrm>
              <a:off x="1013104" y="1726122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113" name="Google Shape;113;p17"/>
            <p:cNvSpPr txBox="1"/>
            <p:nvPr/>
          </p:nvSpPr>
          <p:spPr>
            <a:xfrm>
              <a:off x="1562096" y="1880010"/>
              <a:ext cx="6010283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daisy</a:t>
              </a:r>
              <a:endParaRPr/>
            </a:p>
          </p:txBody>
        </p:sp>
      </p:grpSp>
      <p:grpSp>
        <p:nvGrpSpPr>
          <p:cNvPr id="114" name="Google Shape;114;p17"/>
          <p:cNvGrpSpPr/>
          <p:nvPr/>
        </p:nvGrpSpPr>
        <p:grpSpPr>
          <a:xfrm>
            <a:off x="831850" y="3224212"/>
            <a:ext cx="7470775" cy="855662"/>
            <a:chOff x="832632" y="3000676"/>
            <a:chExt cx="7469205" cy="856648"/>
          </a:xfrm>
        </p:grpSpPr>
        <p:sp>
          <p:nvSpPr>
            <p:cNvPr id="115" name="Google Shape;115;p17"/>
            <p:cNvSpPr/>
            <p:nvPr/>
          </p:nvSpPr>
          <p:spPr>
            <a:xfrm>
              <a:off x="832632" y="3000676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7"/>
            <p:cNvSpPr txBox="1"/>
            <p:nvPr/>
          </p:nvSpPr>
          <p:spPr>
            <a:xfrm>
              <a:off x="1013104" y="3013501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17" name="Google Shape;117;p17"/>
            <p:cNvSpPr txBox="1"/>
            <p:nvPr/>
          </p:nvSpPr>
          <p:spPr>
            <a:xfrm>
              <a:off x="1857723" y="3167389"/>
              <a:ext cx="541902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horse</a:t>
              </a:r>
              <a:endParaRPr/>
            </a:p>
          </p:txBody>
        </p:sp>
      </p:grpSp>
      <p:grpSp>
        <p:nvGrpSpPr>
          <p:cNvPr id="118" name="Google Shape;118;p17"/>
          <p:cNvGrpSpPr/>
          <p:nvPr/>
        </p:nvGrpSpPr>
        <p:grpSpPr>
          <a:xfrm>
            <a:off x="831850" y="4589462"/>
            <a:ext cx="7470775" cy="855662"/>
            <a:chOff x="832631" y="4288055"/>
            <a:chExt cx="7469205" cy="856648"/>
          </a:xfrm>
        </p:grpSpPr>
        <p:sp>
          <p:nvSpPr>
            <p:cNvPr id="119" name="Google Shape;119;p17"/>
            <p:cNvSpPr/>
            <p:nvPr/>
          </p:nvSpPr>
          <p:spPr>
            <a:xfrm>
              <a:off x="832631" y="4288055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7"/>
            <p:cNvSpPr txBox="1"/>
            <p:nvPr/>
          </p:nvSpPr>
          <p:spPr>
            <a:xfrm>
              <a:off x="1013104" y="4313706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21" name="Google Shape;121;p17"/>
            <p:cNvSpPr txBox="1"/>
            <p:nvPr/>
          </p:nvSpPr>
          <p:spPr>
            <a:xfrm>
              <a:off x="1606610" y="4466008"/>
              <a:ext cx="5921245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tiger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What is always at the start of a food chain or web?</a:t>
            </a:r>
            <a:endParaRPr/>
          </a:p>
        </p:txBody>
      </p:sp>
      <p:grpSp>
        <p:nvGrpSpPr>
          <p:cNvPr id="127" name="Google Shape;127;p20"/>
          <p:cNvGrpSpPr/>
          <p:nvPr/>
        </p:nvGrpSpPr>
        <p:grpSpPr>
          <a:xfrm>
            <a:off x="836612" y="1858962"/>
            <a:ext cx="7470775" cy="855662"/>
            <a:chOff x="837397" y="1713297"/>
            <a:chExt cx="7469205" cy="856648"/>
          </a:xfrm>
        </p:grpSpPr>
        <p:sp>
          <p:nvSpPr>
            <p:cNvPr id="128" name="Google Shape;128;p20"/>
            <p:cNvSpPr/>
            <p:nvPr/>
          </p:nvSpPr>
          <p:spPr>
            <a:xfrm>
              <a:off x="837397" y="1713297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0"/>
            <p:cNvSpPr txBox="1"/>
            <p:nvPr/>
          </p:nvSpPr>
          <p:spPr>
            <a:xfrm>
              <a:off x="1013104" y="1726122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130" name="Google Shape;130;p20"/>
            <p:cNvSpPr txBox="1"/>
            <p:nvPr/>
          </p:nvSpPr>
          <p:spPr>
            <a:xfrm>
              <a:off x="1562096" y="1880010"/>
              <a:ext cx="6010283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an insect</a:t>
              </a:r>
              <a:endParaRPr/>
            </a:p>
          </p:txBody>
        </p:sp>
      </p:grpSp>
      <p:grpSp>
        <p:nvGrpSpPr>
          <p:cNvPr id="131" name="Google Shape;131;p20"/>
          <p:cNvGrpSpPr/>
          <p:nvPr/>
        </p:nvGrpSpPr>
        <p:grpSpPr>
          <a:xfrm>
            <a:off x="831850" y="3224212"/>
            <a:ext cx="7470775" cy="855662"/>
            <a:chOff x="832632" y="3000676"/>
            <a:chExt cx="7469205" cy="856648"/>
          </a:xfrm>
        </p:grpSpPr>
        <p:sp>
          <p:nvSpPr>
            <p:cNvPr id="132" name="Google Shape;132;p20"/>
            <p:cNvSpPr/>
            <p:nvPr/>
          </p:nvSpPr>
          <p:spPr>
            <a:xfrm>
              <a:off x="832632" y="3000676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0"/>
            <p:cNvSpPr txBox="1"/>
            <p:nvPr/>
          </p:nvSpPr>
          <p:spPr>
            <a:xfrm>
              <a:off x="1013104" y="3013501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34" name="Google Shape;134;p20"/>
            <p:cNvSpPr txBox="1"/>
            <p:nvPr/>
          </p:nvSpPr>
          <p:spPr>
            <a:xfrm>
              <a:off x="1862485" y="3167389"/>
              <a:ext cx="541902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big cat</a:t>
              </a:r>
              <a:endParaRPr/>
            </a:p>
          </p:txBody>
        </p:sp>
      </p:grpSp>
      <p:grpSp>
        <p:nvGrpSpPr>
          <p:cNvPr id="135" name="Google Shape;135;p20"/>
          <p:cNvGrpSpPr/>
          <p:nvPr/>
        </p:nvGrpSpPr>
        <p:grpSpPr>
          <a:xfrm>
            <a:off x="831850" y="4589462"/>
            <a:ext cx="7470775" cy="855662"/>
            <a:chOff x="832631" y="4288055"/>
            <a:chExt cx="7469205" cy="856648"/>
          </a:xfrm>
        </p:grpSpPr>
        <p:sp>
          <p:nvSpPr>
            <p:cNvPr id="136" name="Google Shape;136;p20"/>
            <p:cNvSpPr/>
            <p:nvPr/>
          </p:nvSpPr>
          <p:spPr>
            <a:xfrm>
              <a:off x="832631" y="4288055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0"/>
            <p:cNvSpPr txBox="1"/>
            <p:nvPr/>
          </p:nvSpPr>
          <p:spPr>
            <a:xfrm>
              <a:off x="1013104" y="4313706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38" name="Google Shape;138;p20"/>
            <p:cNvSpPr txBox="1"/>
            <p:nvPr/>
          </p:nvSpPr>
          <p:spPr>
            <a:xfrm>
              <a:off x="1198838" y="4454468"/>
              <a:ext cx="6736789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 green plant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/>
          <p:nvPr>
            <p:ph type="title"/>
          </p:nvPr>
        </p:nvSpPr>
        <p:spPr>
          <a:xfrm>
            <a:off x="457200" y="628650"/>
            <a:ext cx="8220075" cy="99377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Why do food chains and webs always start with</a:t>
            </a:r>
            <a:b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green plants?</a:t>
            </a:r>
            <a:endParaRPr/>
          </a:p>
        </p:txBody>
      </p:sp>
      <p:grpSp>
        <p:nvGrpSpPr>
          <p:cNvPr id="144" name="Google Shape;144;p23"/>
          <p:cNvGrpSpPr/>
          <p:nvPr/>
        </p:nvGrpSpPr>
        <p:grpSpPr>
          <a:xfrm>
            <a:off x="836612" y="1858962"/>
            <a:ext cx="7470775" cy="855662"/>
            <a:chOff x="837397" y="1713297"/>
            <a:chExt cx="7469205" cy="856648"/>
          </a:xfrm>
        </p:grpSpPr>
        <p:sp>
          <p:nvSpPr>
            <p:cNvPr id="145" name="Google Shape;145;p23"/>
            <p:cNvSpPr/>
            <p:nvPr/>
          </p:nvSpPr>
          <p:spPr>
            <a:xfrm>
              <a:off x="837397" y="1713297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3"/>
            <p:cNvSpPr txBox="1"/>
            <p:nvPr/>
          </p:nvSpPr>
          <p:spPr>
            <a:xfrm>
              <a:off x="1013104" y="1726122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147" name="Google Shape;147;p23"/>
            <p:cNvSpPr txBox="1"/>
            <p:nvPr/>
          </p:nvSpPr>
          <p:spPr>
            <a:xfrm>
              <a:off x="1862488" y="1879709"/>
              <a:ext cx="6010283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green plants taste a lot nicer</a:t>
              </a:r>
              <a:endParaRPr/>
            </a:p>
          </p:txBody>
        </p:sp>
      </p:grpSp>
      <p:grpSp>
        <p:nvGrpSpPr>
          <p:cNvPr id="148" name="Google Shape;148;p23"/>
          <p:cNvGrpSpPr/>
          <p:nvPr/>
        </p:nvGrpSpPr>
        <p:grpSpPr>
          <a:xfrm>
            <a:off x="831850" y="3224212"/>
            <a:ext cx="7470775" cy="855662"/>
            <a:chOff x="832632" y="3000676"/>
            <a:chExt cx="7469205" cy="856648"/>
          </a:xfrm>
        </p:grpSpPr>
        <p:sp>
          <p:nvSpPr>
            <p:cNvPr id="149" name="Google Shape;149;p23"/>
            <p:cNvSpPr/>
            <p:nvPr/>
          </p:nvSpPr>
          <p:spPr>
            <a:xfrm>
              <a:off x="832632" y="3000676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 txBox="1"/>
            <p:nvPr/>
          </p:nvSpPr>
          <p:spPr>
            <a:xfrm>
              <a:off x="1013104" y="3013501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51" name="Google Shape;151;p23"/>
            <p:cNvSpPr txBox="1"/>
            <p:nvPr/>
          </p:nvSpPr>
          <p:spPr>
            <a:xfrm>
              <a:off x="1733426" y="3228713"/>
              <a:ext cx="6268400" cy="400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Arial"/>
                <a:buNone/>
              </a:pPr>
              <a:r>
                <a:rPr b="0" i="0" lang="en-US" sz="20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green plants absorb the Sun’s energy to produce food</a:t>
              </a:r>
              <a:endParaRPr/>
            </a:p>
          </p:txBody>
        </p:sp>
      </p:grpSp>
      <p:grpSp>
        <p:nvGrpSpPr>
          <p:cNvPr id="152" name="Google Shape;152;p23"/>
          <p:cNvGrpSpPr/>
          <p:nvPr/>
        </p:nvGrpSpPr>
        <p:grpSpPr>
          <a:xfrm>
            <a:off x="831850" y="4589462"/>
            <a:ext cx="7470775" cy="855662"/>
            <a:chOff x="832631" y="4288055"/>
            <a:chExt cx="7469205" cy="856648"/>
          </a:xfrm>
        </p:grpSpPr>
        <p:sp>
          <p:nvSpPr>
            <p:cNvPr id="153" name="Google Shape;153;p23"/>
            <p:cNvSpPr/>
            <p:nvPr/>
          </p:nvSpPr>
          <p:spPr>
            <a:xfrm>
              <a:off x="832631" y="4288055"/>
              <a:ext cx="7469205" cy="856648"/>
            </a:xfrm>
            <a:prstGeom prst="roundRect">
              <a:avLst>
                <a:gd fmla="val 16667" name="adj"/>
              </a:avLst>
            </a:prstGeom>
            <a:solidFill>
              <a:srgbClr val="77A34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3"/>
            <p:cNvSpPr txBox="1"/>
            <p:nvPr/>
          </p:nvSpPr>
          <p:spPr>
            <a:xfrm>
              <a:off x="1013104" y="4313706"/>
              <a:ext cx="613566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Arial"/>
                <a:buNone/>
              </a:pPr>
              <a:r>
                <a:rPr b="0" i="0" lang="en-US" sz="4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55" name="Google Shape;155;p23"/>
            <p:cNvSpPr txBox="1"/>
            <p:nvPr/>
          </p:nvSpPr>
          <p:spPr>
            <a:xfrm>
              <a:off x="1499230" y="4467292"/>
              <a:ext cx="6736789" cy="523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green plants look the best to eat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2018-01-22T15:22:29Z</dcterms:created>
  <dc:creator>Liv Robson-Hughes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