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1"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1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10/29/2023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6C7E4-2CB8-34D1-6348-8A44949C9B8B}"/>
              </a:ext>
            </a:extLst>
          </p:cNvPr>
          <p:cNvSpPr>
            <a:spLocks noGrp="1"/>
          </p:cNvSpPr>
          <p:nvPr>
            <p:ph type="title"/>
          </p:nvPr>
        </p:nvSpPr>
        <p:spPr/>
        <p:txBody>
          <a:bodyPr>
            <a:normAutofit/>
          </a:bodyPr>
          <a:lstStyle/>
          <a:p>
            <a:r>
              <a:rPr lang="en-US" sz="4800" b="1" dirty="0"/>
              <a:t>Past Perfect Tense</a:t>
            </a:r>
          </a:p>
        </p:txBody>
      </p:sp>
      <p:sp>
        <p:nvSpPr>
          <p:cNvPr id="4" name="Content Placeholder 3">
            <a:extLst>
              <a:ext uri="{FF2B5EF4-FFF2-40B4-BE49-F238E27FC236}">
                <a16:creationId xmlns:a16="http://schemas.microsoft.com/office/drawing/2014/main" id="{2C5EDDDD-8700-CA80-E742-5BDC16908089}"/>
              </a:ext>
            </a:extLst>
          </p:cNvPr>
          <p:cNvSpPr>
            <a:spLocks noGrp="1"/>
          </p:cNvSpPr>
          <p:nvPr>
            <p:ph sz="half" idx="2"/>
          </p:nvPr>
        </p:nvSpPr>
        <p:spPr>
          <a:xfrm>
            <a:off x="685801" y="2870201"/>
            <a:ext cx="10589078" cy="2920998"/>
          </a:xfrm>
        </p:spPr>
        <p:txBody>
          <a:bodyPr>
            <a:normAutofit fontScale="85000" lnSpcReduction="20000"/>
          </a:bodyPr>
          <a:lstStyle/>
          <a:p>
            <a:pPr algn="just"/>
            <a:r>
              <a:rPr lang="en-US" sz="2000" b="1" dirty="0">
                <a:effectLst/>
                <a:latin typeface="Times New Roman" panose="02020603050405020304" pitchFamily="18" charset="0"/>
                <a:ea typeface="Calibri" panose="020F0502020204030204" pitchFamily="34" charset="0"/>
                <a:cs typeface="Arial" panose="020B0604020202020204" pitchFamily="34" charset="0"/>
              </a:rPr>
              <a:t>Past Perfect Tense is used to express two types of actions which occurred or completed in the past. It is usually used to express an action which occurred a long time ago in past. It gives a sense of completion of an activity in past.</a:t>
            </a:r>
          </a:p>
          <a:p>
            <a:pPr algn="just"/>
            <a:r>
              <a:rPr lang="en-US" sz="2000" b="1" dirty="0">
                <a:effectLst/>
                <a:latin typeface="Times New Roman" panose="02020603050405020304" pitchFamily="18" charset="0"/>
                <a:ea typeface="Calibri" panose="020F0502020204030204" pitchFamily="34" charset="0"/>
                <a:cs typeface="Arial" panose="020B0604020202020204" pitchFamily="34" charset="0"/>
              </a:rPr>
              <a:t> </a:t>
            </a:r>
            <a:r>
              <a:rPr lang="en-US" sz="2000" b="1" dirty="0">
                <a:latin typeface="Times New Roman" panose="02020603050405020304" pitchFamily="18" charset="0"/>
                <a:ea typeface="Calibri" panose="020F0502020204030204" pitchFamily="34" charset="0"/>
                <a:cs typeface="Arial" panose="020B0604020202020204" pitchFamily="34" charset="0"/>
              </a:rPr>
              <a:t>Examples</a:t>
            </a:r>
          </a:p>
          <a:p>
            <a:pPr algn="just"/>
            <a:r>
              <a:rPr lang="en-US" sz="2000" b="1" dirty="0">
                <a:effectLst/>
                <a:latin typeface="Times New Roman" panose="02020603050405020304" pitchFamily="18" charset="0"/>
                <a:ea typeface="Calibri" panose="020F0502020204030204" pitchFamily="34" charset="0"/>
                <a:cs typeface="Arial" panose="020B0604020202020204" pitchFamily="34" charset="0"/>
              </a:rPr>
              <a:t>She had sent me her picture an year ago.</a:t>
            </a:r>
          </a:p>
          <a:p>
            <a:pPr algn="just"/>
            <a:r>
              <a:rPr lang="en-US" sz="2000" b="1" dirty="0">
                <a:effectLst/>
                <a:latin typeface="Times New Roman" panose="02020603050405020304" pitchFamily="18" charset="0"/>
                <a:ea typeface="Calibri" panose="020F0502020204030204" pitchFamily="34" charset="0"/>
                <a:cs typeface="Arial" panose="020B0604020202020204" pitchFamily="34" charset="0"/>
              </a:rPr>
              <a:t> It may also be used to state an action that occurred in the recent past, but if it is intended to convey a sense of completion of the action with reference to other activities taken place after the same action. </a:t>
            </a:r>
          </a:p>
          <a:p>
            <a:pPr algn="just"/>
            <a:r>
              <a:rPr lang="en-US" sz="2000" b="1" dirty="0">
                <a:effectLst/>
                <a:latin typeface="Times New Roman" panose="02020603050405020304" pitchFamily="18" charset="0"/>
                <a:ea typeface="Calibri" panose="020F0502020204030204" pitchFamily="34" charset="0"/>
                <a:cs typeface="Arial" panose="020B0604020202020204" pitchFamily="34" charset="0"/>
              </a:rPr>
              <a:t>Example: </a:t>
            </a:r>
          </a:p>
          <a:p>
            <a:pPr algn="just"/>
            <a:r>
              <a:rPr lang="en-US" sz="2000" b="1" dirty="0">
                <a:effectLst/>
                <a:latin typeface="Times New Roman" panose="02020603050405020304" pitchFamily="18" charset="0"/>
                <a:ea typeface="Calibri" panose="020F0502020204030204" pitchFamily="34" charset="0"/>
                <a:cs typeface="Arial" panose="020B0604020202020204" pitchFamily="34" charset="0"/>
              </a:rPr>
              <a:t>The patient had died before the doctor came.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638766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80B73-00DB-0F09-B544-3C420627062C}"/>
              </a:ext>
            </a:extLst>
          </p:cNvPr>
          <p:cNvSpPr>
            <a:spLocks noGrp="1"/>
          </p:cNvSpPr>
          <p:nvPr>
            <p:ph type="title"/>
          </p:nvPr>
        </p:nvSpPr>
        <p:spPr/>
        <p:txBody>
          <a:bodyPr>
            <a:normAutofit/>
          </a:bodyPr>
          <a:lstStyle/>
          <a:p>
            <a:r>
              <a:rPr lang="en-US" sz="4400" b="1" dirty="0"/>
              <a:t>Past Perfect Continuous</a:t>
            </a:r>
          </a:p>
        </p:txBody>
      </p:sp>
      <p:sp>
        <p:nvSpPr>
          <p:cNvPr id="4" name="Content Placeholder 3">
            <a:extLst>
              <a:ext uri="{FF2B5EF4-FFF2-40B4-BE49-F238E27FC236}">
                <a16:creationId xmlns:a16="http://schemas.microsoft.com/office/drawing/2014/main" id="{40AD7D38-7057-C042-6A1D-11AE5A4B4257}"/>
              </a:ext>
            </a:extLst>
          </p:cNvPr>
          <p:cNvSpPr>
            <a:spLocks noGrp="1"/>
          </p:cNvSpPr>
          <p:nvPr>
            <p:ph sz="half" idx="2"/>
          </p:nvPr>
        </p:nvSpPr>
        <p:spPr>
          <a:xfrm>
            <a:off x="685801" y="1845130"/>
            <a:ext cx="11111592" cy="4612820"/>
          </a:xfrm>
        </p:spPr>
        <p:txBody>
          <a:bodyPr/>
          <a:lstStyle/>
          <a:p>
            <a:pPr algn="just"/>
            <a:r>
              <a:rPr lang="en-US" sz="1800" b="1" dirty="0">
                <a:effectLst/>
                <a:latin typeface="Times New Roman" panose="02020603050405020304" pitchFamily="18" charset="0"/>
                <a:ea typeface="Calibri" panose="020F0502020204030204" pitchFamily="34" charset="0"/>
                <a:cs typeface="Arial" panose="020B0604020202020204" pitchFamily="34" charset="0"/>
              </a:rPr>
              <a:t>This tense is used to express an action that started in past and continued for some time in past. Therefore, a time-reference is given in the sentence to show when the action started in the past or for how long the action was continued in past. This time-reference distinguishes past perfect continuous tense from ordinary past continuous tense where the time of continuity of action is generally not specified. The specific words ‘since’ and ‘for” are used in the sentence to show the time of action. If the exact starting time of the action (e.g., Monday, 3 P.M) is known, the word ‘since’ is used before the time in the sentence. If the exact starting time of an action is not known but only the duration of time for which the action was being continued (e.g., three hours, five months, four years) is known, the word ‘for’ is used.</a:t>
            </a:r>
          </a:p>
          <a:p>
            <a:pPr algn="just"/>
            <a:r>
              <a:rPr lang="en-US" b="1" dirty="0">
                <a:latin typeface="Times New Roman" panose="02020603050405020304" pitchFamily="18" charset="0"/>
                <a:ea typeface="Calibri" panose="020F0502020204030204" pitchFamily="34" charset="0"/>
                <a:cs typeface="Arial" panose="020B0604020202020204" pitchFamily="34" charset="0"/>
              </a:rPr>
              <a:t>Examples: </a:t>
            </a:r>
          </a:p>
          <a:p>
            <a:pPr algn="just"/>
            <a:r>
              <a:rPr lang="en-US" sz="1800" b="1" dirty="0">
                <a:effectLst/>
                <a:latin typeface="Times New Roman" panose="02020603050405020304" pitchFamily="18" charset="0"/>
                <a:ea typeface="Calibri" panose="020F0502020204030204" pitchFamily="34" charset="0"/>
                <a:cs typeface="Arial" panose="020B0604020202020204" pitchFamily="34" charset="0"/>
              </a:rPr>
              <a:t>She had been working here since 2019. </a:t>
            </a:r>
          </a:p>
          <a:p>
            <a:pPr algn="just"/>
            <a:r>
              <a:rPr lang="en-US" b="1" dirty="0">
                <a:latin typeface="Times New Roman" panose="02020603050405020304" pitchFamily="18" charset="0"/>
                <a:ea typeface="Calibri" panose="020F0502020204030204" pitchFamily="34" charset="0"/>
                <a:cs typeface="Arial" panose="020B0604020202020204" pitchFamily="34" charset="0"/>
              </a:rPr>
              <a:t>They had been working as a film director for ten years. </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8971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36913-ACBF-B130-6592-88EC10081BD1}"/>
              </a:ext>
            </a:extLst>
          </p:cNvPr>
          <p:cNvSpPr>
            <a:spLocks noGrp="1"/>
          </p:cNvSpPr>
          <p:nvPr>
            <p:ph type="title"/>
          </p:nvPr>
        </p:nvSpPr>
        <p:spPr/>
        <p:txBody>
          <a:bodyPr/>
          <a:lstStyle/>
          <a:p>
            <a:r>
              <a:rPr lang="en-US" b="1" dirty="0"/>
              <a:t>Rules of Affirmative Sentences </a:t>
            </a:r>
          </a:p>
        </p:txBody>
      </p:sp>
      <p:sp>
        <p:nvSpPr>
          <p:cNvPr id="3" name="Text Placeholder 2">
            <a:extLst>
              <a:ext uri="{FF2B5EF4-FFF2-40B4-BE49-F238E27FC236}">
                <a16:creationId xmlns:a16="http://schemas.microsoft.com/office/drawing/2014/main" id="{BCFDDE13-6BAC-CF3C-22C4-7413CE6B60FD}"/>
              </a:ext>
            </a:extLst>
          </p:cNvPr>
          <p:cNvSpPr>
            <a:spLocks noGrp="1"/>
          </p:cNvSpPr>
          <p:nvPr>
            <p:ph type="body" idx="1"/>
          </p:nvPr>
        </p:nvSpPr>
        <p:spPr/>
        <p:txBody>
          <a:bodyPr/>
          <a:lstStyle/>
          <a:p>
            <a:r>
              <a:rPr lang="en-US" dirty="0"/>
              <a:t>Past Perfect Tense 	</a:t>
            </a:r>
          </a:p>
        </p:txBody>
      </p:sp>
      <p:sp>
        <p:nvSpPr>
          <p:cNvPr id="4" name="Content Placeholder 3">
            <a:extLst>
              <a:ext uri="{FF2B5EF4-FFF2-40B4-BE49-F238E27FC236}">
                <a16:creationId xmlns:a16="http://schemas.microsoft.com/office/drawing/2014/main" id="{32E4213D-CB3E-FB8E-4335-720060F29F83}"/>
              </a:ext>
            </a:extLst>
          </p:cNvPr>
          <p:cNvSpPr>
            <a:spLocks noGrp="1"/>
          </p:cNvSpPr>
          <p:nvPr>
            <p:ph sz="half" idx="2"/>
          </p:nvPr>
        </p:nvSpPr>
        <p:spPr/>
        <p:txBody>
          <a:bodyPr>
            <a:normAutofit fontScale="85000" lnSpcReduction="10000"/>
          </a:bodyPr>
          <a:lstStyle/>
          <a:p>
            <a:r>
              <a:rPr lang="en-US" sz="1800" dirty="0">
                <a:effectLst/>
                <a:latin typeface="Times New Roman" panose="02020603050405020304" pitchFamily="18" charset="0"/>
                <a:ea typeface="Calibri" panose="020F0502020204030204" pitchFamily="34" charset="0"/>
                <a:cs typeface="Arial" panose="020B0604020202020204" pitchFamily="34" charset="0"/>
              </a:rPr>
              <a:t> Subject + had + Past Participle (3rd form of verb) + Object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dirty="0"/>
              <a:t>Examples </a:t>
            </a:r>
          </a:p>
          <a:p>
            <a:pPr marL="91440" marR="9144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She had undergone heart surgery in her childhood.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91440" marR="9144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I had lost my camera.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91440" marR="9144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She had cooked some food.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91440" marR="9144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He had consumed a lot of alcohol.</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5" name="Text Placeholder 4">
            <a:extLst>
              <a:ext uri="{FF2B5EF4-FFF2-40B4-BE49-F238E27FC236}">
                <a16:creationId xmlns:a16="http://schemas.microsoft.com/office/drawing/2014/main" id="{1EC8CB18-C6C6-5D46-07A6-BCF407170A9B}"/>
              </a:ext>
            </a:extLst>
          </p:cNvPr>
          <p:cNvSpPr>
            <a:spLocks noGrp="1"/>
          </p:cNvSpPr>
          <p:nvPr>
            <p:ph type="body" sz="quarter" idx="3"/>
          </p:nvPr>
        </p:nvSpPr>
        <p:spPr/>
        <p:txBody>
          <a:bodyPr/>
          <a:lstStyle/>
          <a:p>
            <a:r>
              <a:rPr lang="en-US" dirty="0"/>
              <a:t>Past Continuous Tense </a:t>
            </a:r>
          </a:p>
        </p:txBody>
      </p:sp>
      <p:sp>
        <p:nvSpPr>
          <p:cNvPr id="6" name="Content Placeholder 5">
            <a:extLst>
              <a:ext uri="{FF2B5EF4-FFF2-40B4-BE49-F238E27FC236}">
                <a16:creationId xmlns:a16="http://schemas.microsoft.com/office/drawing/2014/main" id="{A086F8F6-9657-A72F-AA9D-04A458F4BA23}"/>
              </a:ext>
            </a:extLst>
          </p:cNvPr>
          <p:cNvSpPr>
            <a:spLocks noGrp="1"/>
          </p:cNvSpPr>
          <p:nvPr>
            <p:ph sz="quarter" idx="4"/>
          </p:nvPr>
        </p:nvSpPr>
        <p:spPr/>
        <p:txBody>
          <a:bodyPr>
            <a:normAutofit fontScale="85000" lnSpcReduction="10000"/>
          </a:bodyPr>
          <a:lstStyle/>
          <a:p>
            <a:r>
              <a:rPr lang="en-US" sz="1800" dirty="0">
                <a:effectLst/>
                <a:latin typeface="Times New Roman" panose="02020603050405020304" pitchFamily="18" charset="0"/>
                <a:ea typeface="Calibri" panose="020F0502020204030204" pitchFamily="34" charset="0"/>
                <a:cs typeface="Arial" panose="020B0604020202020204" pitchFamily="34" charset="0"/>
              </a:rPr>
              <a:t>Subject + had been + (1st form of verb +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ing</a:t>
            </a:r>
            <a:r>
              <a:rPr lang="en-US" sz="1800" dirty="0">
                <a:effectLst/>
                <a:latin typeface="Times New Roman" panose="02020603050405020304" pitchFamily="18" charset="0"/>
                <a:ea typeface="Calibri" panose="020F0502020204030204" pitchFamily="34" charset="0"/>
                <a:cs typeface="Arial" panose="020B0604020202020204" pitchFamily="34" charset="0"/>
              </a:rPr>
              <a:t>) + since/for + time.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dirty="0"/>
              <a:t>Examples: </a:t>
            </a: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He had been living in London since 2010.</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She had been working in a hospital for four years.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They had been running a business since 20th March   </a:t>
            </a:r>
          </a:p>
          <a:p>
            <a:pPr marL="0" marR="0" indent="0" algn="just">
              <a:lnSpc>
                <a:spcPct val="107000"/>
              </a:lnSpc>
              <a:spcBef>
                <a:spcPts val="0"/>
              </a:spcBef>
              <a:spcAft>
                <a:spcPts val="800"/>
              </a:spcAft>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sz="1800" dirty="0">
                <a:effectLst/>
                <a:latin typeface="Times New Roman" panose="02020603050405020304" pitchFamily="18" charset="0"/>
                <a:ea typeface="Calibri" panose="020F0502020204030204" pitchFamily="34" charset="0"/>
                <a:cs typeface="Arial" panose="020B0604020202020204" pitchFamily="34" charset="0"/>
              </a:rPr>
              <a:t>2003.</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He had been studying in this college for seven </a:t>
            </a:r>
          </a:p>
          <a:p>
            <a:pPr marL="0" marR="0" indent="0" algn="just">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months.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36564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B002-DE88-8C94-D5AA-BB0A6A08269F}"/>
              </a:ext>
            </a:extLst>
          </p:cNvPr>
          <p:cNvSpPr>
            <a:spLocks noGrp="1"/>
          </p:cNvSpPr>
          <p:nvPr>
            <p:ph type="title"/>
          </p:nvPr>
        </p:nvSpPr>
        <p:spPr/>
        <p:txBody>
          <a:bodyPr/>
          <a:lstStyle/>
          <a:p>
            <a:r>
              <a:rPr lang="en-US" b="1" dirty="0"/>
              <a:t>Rules of Negative Sentences </a:t>
            </a:r>
          </a:p>
        </p:txBody>
      </p:sp>
      <p:sp>
        <p:nvSpPr>
          <p:cNvPr id="3" name="Text Placeholder 2">
            <a:extLst>
              <a:ext uri="{FF2B5EF4-FFF2-40B4-BE49-F238E27FC236}">
                <a16:creationId xmlns:a16="http://schemas.microsoft.com/office/drawing/2014/main" id="{1486737C-BB86-CD02-0014-047A5367A46D}"/>
              </a:ext>
            </a:extLst>
          </p:cNvPr>
          <p:cNvSpPr>
            <a:spLocks noGrp="1"/>
          </p:cNvSpPr>
          <p:nvPr>
            <p:ph type="body" idx="1"/>
          </p:nvPr>
        </p:nvSpPr>
        <p:spPr/>
        <p:txBody>
          <a:bodyPr/>
          <a:lstStyle/>
          <a:p>
            <a:r>
              <a:rPr lang="en-US" dirty="0"/>
              <a:t>Past Perfect Tense </a:t>
            </a:r>
          </a:p>
        </p:txBody>
      </p:sp>
      <p:sp>
        <p:nvSpPr>
          <p:cNvPr id="4" name="Content Placeholder 3">
            <a:extLst>
              <a:ext uri="{FF2B5EF4-FFF2-40B4-BE49-F238E27FC236}">
                <a16:creationId xmlns:a16="http://schemas.microsoft.com/office/drawing/2014/main" id="{198E8BDC-FC0F-D363-90A2-5DDE5CB7760D}"/>
              </a:ext>
            </a:extLst>
          </p:cNvPr>
          <p:cNvSpPr>
            <a:spLocks noGrp="1"/>
          </p:cNvSpPr>
          <p:nvPr>
            <p:ph sz="half" idx="2"/>
          </p:nvPr>
        </p:nvSpPr>
        <p:spPr/>
        <p:txBody>
          <a:bodyPr>
            <a:normAutofit fontScale="92500" lnSpcReduction="10000"/>
          </a:bodyPr>
          <a:lstStyle/>
          <a:p>
            <a:r>
              <a:rPr lang="en-US" sz="1800" dirty="0">
                <a:effectLst/>
                <a:latin typeface="Times New Roman" panose="02020603050405020304" pitchFamily="18" charset="0"/>
                <a:ea typeface="Calibri" panose="020F0502020204030204" pitchFamily="34" charset="0"/>
                <a:cs typeface="Arial" panose="020B0604020202020204" pitchFamily="34" charset="0"/>
              </a:rPr>
              <a:t>Subject + had + Not + Past Participle + Object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dirty="0"/>
              <a:t>Examples </a:t>
            </a: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He had not informed me about his illness.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He had not finished his work.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She had not applied for some job.</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They had not cleaned their room.</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5" name="Text Placeholder 4">
            <a:extLst>
              <a:ext uri="{FF2B5EF4-FFF2-40B4-BE49-F238E27FC236}">
                <a16:creationId xmlns:a16="http://schemas.microsoft.com/office/drawing/2014/main" id="{D2200866-CB68-AC6D-961F-B41EEF81A55F}"/>
              </a:ext>
            </a:extLst>
          </p:cNvPr>
          <p:cNvSpPr>
            <a:spLocks noGrp="1"/>
          </p:cNvSpPr>
          <p:nvPr>
            <p:ph type="body" sz="quarter" idx="3"/>
          </p:nvPr>
        </p:nvSpPr>
        <p:spPr/>
        <p:txBody>
          <a:bodyPr/>
          <a:lstStyle/>
          <a:p>
            <a:r>
              <a:rPr lang="en-US" dirty="0"/>
              <a:t>Past Perfect Continuous Tense </a:t>
            </a:r>
          </a:p>
        </p:txBody>
      </p:sp>
      <p:sp>
        <p:nvSpPr>
          <p:cNvPr id="6" name="Content Placeholder 5">
            <a:extLst>
              <a:ext uri="{FF2B5EF4-FFF2-40B4-BE49-F238E27FC236}">
                <a16:creationId xmlns:a16="http://schemas.microsoft.com/office/drawing/2014/main" id="{8820FDB5-4565-AA25-AA3A-D4492B4A0087}"/>
              </a:ext>
            </a:extLst>
          </p:cNvPr>
          <p:cNvSpPr>
            <a:spLocks noGrp="1"/>
          </p:cNvSpPr>
          <p:nvPr>
            <p:ph sz="quarter" idx="4"/>
          </p:nvPr>
        </p:nvSpPr>
        <p:spPr/>
        <p:txBody>
          <a:bodyPr>
            <a:normAutofit fontScale="92500" lnSpcReduction="10000"/>
          </a:bodyPr>
          <a:lstStyle/>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Subject + had not been + (1st form of verb +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ing</a:t>
            </a:r>
            <a:r>
              <a:rPr lang="en-US" sz="1800" dirty="0">
                <a:effectLst/>
                <a:latin typeface="Times New Roman" panose="02020603050405020304" pitchFamily="18" charset="0"/>
                <a:ea typeface="Calibri" panose="020F0502020204030204" pitchFamily="34" charset="0"/>
                <a:cs typeface="Arial" panose="020B0604020202020204" pitchFamily="34" charset="0"/>
              </a:rPr>
              <a:t>) </a:t>
            </a:r>
          </a:p>
          <a:p>
            <a:pPr marL="0" marR="0" indent="0" algn="just">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 since/for + time.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Examples: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She had not been living in America since 2016.</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He had not been using his car for three years.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They had not been playing football since 20th </a:t>
            </a:r>
          </a:p>
          <a:p>
            <a:pPr marL="0" marR="0" indent="0" algn="just">
              <a:lnSpc>
                <a:spcPct val="107000"/>
              </a:lnSpc>
              <a:spcBef>
                <a:spcPts val="0"/>
              </a:spcBef>
              <a:spcAft>
                <a:spcPts val="800"/>
              </a:spcAft>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sz="1800" dirty="0">
                <a:effectLst/>
                <a:latin typeface="Times New Roman" panose="02020603050405020304" pitchFamily="18" charset="0"/>
                <a:ea typeface="Calibri" panose="020F0502020204030204" pitchFamily="34" charset="0"/>
                <a:cs typeface="Arial" panose="020B0604020202020204" pitchFamily="34" charset="0"/>
              </a:rPr>
              <a:t>September 2018.</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He had not been earning money for six months.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40790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2F442-30C5-C959-D694-1A619948A54B}"/>
              </a:ext>
            </a:extLst>
          </p:cNvPr>
          <p:cNvSpPr>
            <a:spLocks noGrp="1"/>
          </p:cNvSpPr>
          <p:nvPr>
            <p:ph type="title"/>
          </p:nvPr>
        </p:nvSpPr>
        <p:spPr/>
        <p:txBody>
          <a:bodyPr/>
          <a:lstStyle/>
          <a:p>
            <a:r>
              <a:rPr lang="en-US" b="1" dirty="0"/>
              <a:t>Rules of Interrogative Sentences </a:t>
            </a:r>
          </a:p>
        </p:txBody>
      </p:sp>
      <p:sp>
        <p:nvSpPr>
          <p:cNvPr id="3" name="Text Placeholder 2">
            <a:extLst>
              <a:ext uri="{FF2B5EF4-FFF2-40B4-BE49-F238E27FC236}">
                <a16:creationId xmlns:a16="http://schemas.microsoft.com/office/drawing/2014/main" id="{18BDC5D6-3A7A-B04C-B750-2A8A4AA3B69B}"/>
              </a:ext>
            </a:extLst>
          </p:cNvPr>
          <p:cNvSpPr>
            <a:spLocks noGrp="1"/>
          </p:cNvSpPr>
          <p:nvPr>
            <p:ph type="body" idx="1"/>
          </p:nvPr>
        </p:nvSpPr>
        <p:spPr/>
        <p:txBody>
          <a:bodyPr/>
          <a:lstStyle/>
          <a:p>
            <a:r>
              <a:rPr lang="en-US" dirty="0"/>
              <a:t>Past Perfect Tense </a:t>
            </a:r>
          </a:p>
        </p:txBody>
      </p:sp>
      <p:sp>
        <p:nvSpPr>
          <p:cNvPr id="4" name="Content Placeholder 3">
            <a:extLst>
              <a:ext uri="{FF2B5EF4-FFF2-40B4-BE49-F238E27FC236}">
                <a16:creationId xmlns:a16="http://schemas.microsoft.com/office/drawing/2014/main" id="{6DEB25A9-C5FD-64B9-6A22-77BC6FD004B4}"/>
              </a:ext>
            </a:extLst>
          </p:cNvPr>
          <p:cNvSpPr>
            <a:spLocks noGrp="1"/>
          </p:cNvSpPr>
          <p:nvPr>
            <p:ph sz="half" idx="2"/>
          </p:nvPr>
        </p:nvSpPr>
        <p:spPr/>
        <p:txBody>
          <a:bodyPr>
            <a:normAutofit fontScale="92500"/>
          </a:bodyPr>
          <a:lstStyle/>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Had + Subject + Past Participle + Object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r>
              <a:rPr lang="en-US" b="1" dirty="0">
                <a:latin typeface="Times New Roman" panose="02020603050405020304" pitchFamily="18" charset="0"/>
                <a:ea typeface="Calibri" panose="020F0502020204030204" pitchFamily="34" charset="0"/>
                <a:cs typeface="Arial" panose="020B0604020202020204" pitchFamily="34" charset="0"/>
              </a:rPr>
              <a:t>     </a:t>
            </a:r>
            <a:r>
              <a:rPr lang="en-US" sz="1800" b="1" dirty="0">
                <a:effectLst/>
                <a:latin typeface="Times New Roman" panose="02020603050405020304" pitchFamily="18" charset="0"/>
                <a:ea typeface="Calibri" panose="020F0502020204030204" pitchFamily="34" charset="0"/>
                <a:cs typeface="Arial" panose="020B0604020202020204" pitchFamily="34" charset="0"/>
              </a:rPr>
              <a:t> Examples: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Had you completed your task?</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Had he prepared himself for the exam?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Had she prepared some food for the kids?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Had I thought about my future?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5" name="Text Placeholder 4">
            <a:extLst>
              <a:ext uri="{FF2B5EF4-FFF2-40B4-BE49-F238E27FC236}">
                <a16:creationId xmlns:a16="http://schemas.microsoft.com/office/drawing/2014/main" id="{429AB8D4-F5D0-AECD-78EB-CE512FB11B9B}"/>
              </a:ext>
            </a:extLst>
          </p:cNvPr>
          <p:cNvSpPr>
            <a:spLocks noGrp="1"/>
          </p:cNvSpPr>
          <p:nvPr>
            <p:ph type="body" sz="quarter" idx="3"/>
          </p:nvPr>
        </p:nvSpPr>
        <p:spPr/>
        <p:txBody>
          <a:bodyPr/>
          <a:lstStyle/>
          <a:p>
            <a:r>
              <a:rPr lang="en-US" dirty="0"/>
              <a:t>Past Perfect Continuous Tense </a:t>
            </a:r>
          </a:p>
        </p:txBody>
      </p:sp>
      <p:sp>
        <p:nvSpPr>
          <p:cNvPr id="6" name="Content Placeholder 5">
            <a:extLst>
              <a:ext uri="{FF2B5EF4-FFF2-40B4-BE49-F238E27FC236}">
                <a16:creationId xmlns:a16="http://schemas.microsoft.com/office/drawing/2014/main" id="{66D272AC-BF41-446D-2830-9B1898105ADE}"/>
              </a:ext>
            </a:extLst>
          </p:cNvPr>
          <p:cNvSpPr>
            <a:spLocks noGrp="1"/>
          </p:cNvSpPr>
          <p:nvPr>
            <p:ph sz="quarter" idx="4"/>
          </p:nvPr>
        </p:nvSpPr>
        <p:spPr/>
        <p:txBody>
          <a:bodyPr>
            <a:normAutofit fontScale="92500"/>
          </a:bodyPr>
          <a:lstStyle/>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Had + subject + been + (1st form of verb + </a:t>
            </a:r>
            <a:r>
              <a:rPr lang="en-US" sz="1800" dirty="0" err="1">
                <a:effectLst/>
                <a:latin typeface="Times New Roman" panose="02020603050405020304" pitchFamily="18" charset="0"/>
                <a:ea typeface="Calibri" panose="020F0502020204030204" pitchFamily="34" charset="0"/>
                <a:cs typeface="Arial" panose="020B0604020202020204" pitchFamily="34" charset="0"/>
              </a:rPr>
              <a:t>ing</a:t>
            </a:r>
            <a:r>
              <a:rPr lang="en-US" sz="1800" dirty="0">
                <a:effectLst/>
                <a:latin typeface="Times New Roman" panose="02020603050405020304" pitchFamily="18" charset="0"/>
                <a:ea typeface="Calibri" panose="020F0502020204030204" pitchFamily="34" charset="0"/>
                <a:cs typeface="Arial" panose="020B0604020202020204" pitchFamily="34" charset="0"/>
              </a:rPr>
              <a:t>) </a:t>
            </a:r>
          </a:p>
          <a:p>
            <a:pPr marL="0" marR="0" indent="0" algn="just">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 since/for + time.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r>
              <a:rPr lang="en-US" b="1" dirty="0">
                <a:latin typeface="Times New Roman" panose="02020603050405020304" pitchFamily="18" charset="0"/>
                <a:ea typeface="Calibri" panose="020F0502020204030204" pitchFamily="34" charset="0"/>
                <a:cs typeface="Arial" panose="020B0604020202020204" pitchFamily="34" charset="0"/>
              </a:rPr>
              <a:t>      </a:t>
            </a:r>
            <a:r>
              <a:rPr lang="en-US" sz="1800" b="1" dirty="0">
                <a:effectLst/>
                <a:latin typeface="Times New Roman" panose="02020603050405020304" pitchFamily="18" charset="0"/>
                <a:ea typeface="Calibri" panose="020F0502020204030204" pitchFamily="34" charset="0"/>
                <a:cs typeface="Arial" panose="020B0604020202020204" pitchFamily="34" charset="0"/>
              </a:rPr>
              <a:t>Examples: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Had he been working as an engineer since 2005?</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Had she been using the same car for ten years?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Had they been selling chairs since April 2001?</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Had you been trying to get a job for three months?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92736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{4D742F0B-F004-4C94-A25F-A76BFC6CAF00}tf03457452</Template>
  <TotalTime>18</TotalTime>
  <Words>686</Words>
  <Application>Microsoft Office PowerPoint</Application>
  <PresentationFormat>Widescreen</PresentationFormat>
  <Paragraphs>62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Celestial</vt:lpstr>
      <vt:lpstr>Past Perfect Tense</vt:lpstr>
      <vt:lpstr>Past Perfect Continuous</vt:lpstr>
      <vt:lpstr>Rules of Affirmative Sentences </vt:lpstr>
      <vt:lpstr>Rules of Negative Sentences </vt:lpstr>
      <vt:lpstr>Rules of Interrogative Sentences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Past Perfect Tense</dc:title>
  <dc:creator>Ahmed Hameed</dc:creator>
  <cp:lastModifiedBy>Ahmed Hameed</cp:lastModifiedBy>
  <cp:revision>1</cp:revision>
  <dcterms:created xsi:type="dcterms:W3CDTF">2023-10-29T18:18:53Z</dcterms:created>
  <dcterms:modified xsi:type="dcterms:W3CDTF">2023-10-29T18:37:52Z</dcterms:modified>
</cp:coreProperties>
</file>