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9"/>
  </p:notesMasterIdLst>
  <p:sldIdLst>
    <p:sldId id="309" r:id="rId5"/>
    <p:sldId id="294" r:id="rId6"/>
    <p:sldId id="296" r:id="rId7"/>
    <p:sldId id="304" r:id="rId8"/>
    <p:sldId id="323" r:id="rId9"/>
    <p:sldId id="324" r:id="rId10"/>
    <p:sldId id="325" r:id="rId11"/>
    <p:sldId id="326" r:id="rId12"/>
    <p:sldId id="327" r:id="rId13"/>
    <p:sldId id="306" r:id="rId14"/>
    <p:sldId id="328" r:id="rId15"/>
    <p:sldId id="329" r:id="rId16"/>
    <p:sldId id="298" r:id="rId17"/>
    <p:sldId id="330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3746"/>
    <a:srgbClr val="004A76"/>
    <a:srgbClr val="F6B350"/>
    <a:srgbClr val="3F9DA7"/>
    <a:srgbClr val="6EBFC8"/>
    <a:srgbClr val="AED2BC"/>
    <a:srgbClr val="87BB9B"/>
    <a:srgbClr val="F7E3FD"/>
    <a:srgbClr val="6C3FAF"/>
    <a:srgbClr val="5632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266" autoAdjust="0"/>
    <p:restoredTop sz="93370" autoAdjust="0"/>
  </p:normalViewPr>
  <p:slideViewPr>
    <p:cSldViewPr snapToGrid="0">
      <p:cViewPr>
        <p:scale>
          <a:sx n="110" d="100"/>
          <a:sy n="110" d="100"/>
        </p:scale>
        <p:origin x="1896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9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>
        <p:scale>
          <a:sx n="80" d="100"/>
          <a:sy n="80" d="100"/>
        </p:scale>
        <p:origin x="2256" y="-7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ECC001-2C7A-4C2A-8B06-705CA02DC7C6}" type="datetimeFigureOut">
              <a:rPr lang="en-GB" smtClean="0"/>
              <a:t>03/11/2024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873E03-7F6C-40B1-9C82-92C8804404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270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Pre-requisite skills – to use this starter, drag this slide to the start of Day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      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Children count back from 100 as you point to numbers on a 1–100 grid, stressing 5s. Finish with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blast off!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16965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976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976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Highlight other 2-digit numbers including 29, 39, 31 and 41 and repeat, in each case asking children to identify the number 1 more and then 1 less than each number.</a:t>
            </a:r>
          </a:p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Choose children to come up and write the corresponding number sentences for each.</a:t>
            </a: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Today would be a great day to use a problem-solving investigation</a:t>
            </a:r>
            <a:r>
              <a:rPr lang="en-GB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</a:t>
            </a:r>
            <a:r>
              <a:rPr lang="en-US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Domino </a:t>
            </a: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– as the group activity, which you can find in this unit’s IN-DEPTH INVESTIGATION box on Hamilton’s website.</a:t>
            </a:r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Alternatively, children </a:t>
            </a: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can now go on to do differentiated GROUP ACTIVITIES. You can find Hamilton’s group activities in this unit’s TEACHING AND GROUP ACTIVITIES download.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Make 2-digit numbers and write them on Post-it™ notes. Make a number line on a strip of paper and find 1 more/1 less than the numbers.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ARE/GD: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Making 2 digit numbers from number cards. They find it on a number square and work out 1 more/1 less.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9763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 Practice Sheet on this slide is suitable for most children.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Differentiated PRACTICE WORKSHEETS are available on Hamilton’s website in this unit’s PROCEDURAL FLUENCY box.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WT/ARE/GD: </a:t>
            </a:r>
            <a:r>
              <a:rPr lang="en-GB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One more, one less Sheet 1 </a:t>
            </a: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8953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25374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8985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976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to 40 and ask: 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number came before 40? And after 40?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976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to 50 and ask: 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number came before 50? And after 50?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97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to 50 and ask: 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number came before 50? And after 50?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97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to 70 and ask: 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number came before 70? And after 70?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9763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to 80 and ask: 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number came before 80? And after 80?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976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Point to 80 and ask: </a:t>
            </a:r>
            <a:r>
              <a:rPr lang="en-GB" sz="120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What number came before 80? And after 80?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873E03-7F6C-40B1-9C82-92C8804404E5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2976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hamilton-trust.org.uk/maths/year-1-maths/" TargetMode="Externa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FB96D1F-83BC-4887-89A5-175B6E6C68B9}"/>
              </a:ext>
            </a:extLst>
          </p:cNvPr>
          <p:cNvSpPr/>
          <p:nvPr userDrawn="1"/>
        </p:nvSpPr>
        <p:spPr>
          <a:xfrm>
            <a:off x="-53107" y="6221405"/>
            <a:ext cx="9197108" cy="657069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05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413BC91-F6D0-4DC8-B0B8-6E7E7FAB66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5D9A2E24-96C9-44BE-881E-97F4ADE19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185487" y="6367375"/>
            <a:ext cx="719921" cy="365125"/>
          </a:xfrm>
        </p:spPr>
        <p:txBody>
          <a:bodyPr/>
          <a:lstStyle>
            <a:lvl1pPr algn="ctr"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fld id="{BA0EE811-478C-4958-8104-2A70B5A19611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89D1CB2-11BF-434A-9AE8-BEAF97E774D6}"/>
              </a:ext>
            </a:extLst>
          </p:cNvPr>
          <p:cNvSpPr/>
          <p:nvPr userDrawn="1"/>
        </p:nvSpPr>
        <p:spPr>
          <a:xfrm>
            <a:off x="810409" y="6380189"/>
            <a:ext cx="2271837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300" b="0" dirty="0">
                <a:solidFill>
                  <a:srgbClr val="EA7600"/>
                </a:solidFill>
              </a:rPr>
              <a:t>©</a:t>
            </a:r>
            <a:r>
              <a:rPr lang="en-GB" sz="1200" b="0" dirty="0">
                <a:solidFill>
                  <a:srgbClr val="EA7600"/>
                </a:solidFill>
              </a:rPr>
              <a:t>  </a:t>
            </a:r>
            <a:r>
              <a:rPr lang="en-GB" sz="1300" b="0" u="none" dirty="0">
                <a:solidFill>
                  <a:srgbClr val="EA7600"/>
                </a:solidFill>
                <a:hlinkClick r:id="rId2"/>
              </a:rPr>
              <a:t>hamilton-trust.org.uk</a:t>
            </a:r>
            <a:endParaRPr lang="en-GB" sz="1300" b="0" u="none" dirty="0">
              <a:solidFill>
                <a:srgbClr val="EA7600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251EBB7B-6C39-48C7-850C-99BEC78CA16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058" y="6091747"/>
            <a:ext cx="775846" cy="721945"/>
          </a:xfrm>
          <a:prstGeom prst="rect">
            <a:avLst/>
          </a:prstGeom>
        </p:spPr>
      </p:pic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7E7D638D-B41C-46A9-87E5-34C770A4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943602" y="6367376"/>
            <a:ext cx="3086100" cy="365125"/>
          </a:xfrm>
        </p:spPr>
        <p:txBody>
          <a:bodyPr/>
          <a:lstStyle>
            <a:lvl1pPr>
              <a:defRPr sz="1300" b="0">
                <a:solidFill>
                  <a:srgbClr val="EA7600"/>
                </a:solidFill>
                <a:latin typeface="+mn-lt"/>
              </a:defRPr>
            </a:lvl1pPr>
          </a:lstStyle>
          <a:p>
            <a:pPr algn="r"/>
            <a:r>
              <a:rPr lang="en-GB"/>
              <a:t>Year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1871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9000">
              <a:schemeClr val="bg1">
                <a:lumMod val="95000"/>
              </a:schemeClr>
            </a:gs>
            <a:gs pos="0">
              <a:schemeClr val="accent1">
                <a:lumMod val="40000"/>
                <a:lumOff val="60000"/>
              </a:schemeClr>
            </a:gs>
            <a:gs pos="100000">
              <a:schemeClr val="bg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Year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EE811-478C-4958-8104-2A70B5A196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76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3" y="3527780"/>
            <a:ext cx="8130503" cy="833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GB" sz="2400" b="1" dirty="0">
                <a:solidFill>
                  <a:srgbClr val="253746"/>
                </a:solidFill>
              </a:rPr>
              <a:t>Starter</a:t>
            </a:r>
          </a:p>
          <a:p>
            <a:pPr algn="ctr"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Count back from 100</a:t>
            </a:r>
            <a:endParaRPr lang="en-GB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3074" name="Picture 2" descr="N:\Documents\Website\Wagtail Website\User Manuel for HT\Alarm-clock---wake-up-your-maths-brain-FINAL.pn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85420" y="1084332"/>
            <a:ext cx="1984330" cy="18788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00689D7-698C-446C-B8C6-959A304307AF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Say one more and one less (numbers to 100)</a:t>
            </a:r>
          </a:p>
        </p:txBody>
      </p:sp>
    </p:spTree>
    <p:extLst>
      <p:ext uri="{BB962C8B-B14F-4D97-AF65-F5344CB8AC3E}">
        <p14:creationId xmlns:p14="http://schemas.microsoft.com/office/powerpoint/2010/main" val="14507210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10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2-digit number.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AFB2AB-5F00-4B9D-AECF-92C49116EE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114" r="8938"/>
          <a:stretch/>
        </p:blipFill>
        <p:spPr>
          <a:xfrm>
            <a:off x="239237" y="634308"/>
            <a:ext cx="5122333" cy="5318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" name="Group 2"/>
          <p:cNvGrpSpPr/>
          <p:nvPr/>
        </p:nvGrpSpPr>
        <p:grpSpPr>
          <a:xfrm>
            <a:off x="6115311" y="538755"/>
            <a:ext cx="2801678" cy="1569186"/>
            <a:chOff x="6115311" y="538755"/>
            <a:chExt cx="2801678" cy="1569186"/>
          </a:xfrm>
        </p:grpSpPr>
        <p:sp>
          <p:nvSpPr>
            <p:cNvPr id="7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6115311" y="538755"/>
              <a:ext cx="2801678" cy="1569186"/>
            </a:xfrm>
            <a:prstGeom prst="cloudCallout">
              <a:avLst>
                <a:gd name="adj1" fmla="val -67047"/>
                <a:gd name="adj2" fmla="val 61574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is this number?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241201" y="682035"/>
              <a:ext cx="391606" cy="849534"/>
            </a:xfrm>
            <a:prstGeom prst="rect">
              <a:avLst/>
            </a:prstGeom>
          </p:spPr>
        </p:pic>
      </p:grpSp>
      <p:pic>
        <p:nvPicPr>
          <p:cNvPr id="26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91" y="3427910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6718391" y="3613666"/>
            <a:ext cx="1329210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8800" dirty="0"/>
              <a:t>59</a:t>
            </a:r>
          </a:p>
        </p:txBody>
      </p:sp>
    </p:spTree>
    <p:extLst>
      <p:ext uri="{BB962C8B-B14F-4D97-AF65-F5344CB8AC3E}">
        <p14:creationId xmlns:p14="http://schemas.microsoft.com/office/powerpoint/2010/main" val="292711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11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2-digit number.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AFB2AB-5F00-4B9D-AECF-92C49116EE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114" r="8938"/>
          <a:stretch/>
        </p:blipFill>
        <p:spPr>
          <a:xfrm>
            <a:off x="239237" y="634308"/>
            <a:ext cx="5122333" cy="5318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" name="Group 2"/>
          <p:cNvGrpSpPr/>
          <p:nvPr/>
        </p:nvGrpSpPr>
        <p:grpSpPr>
          <a:xfrm>
            <a:off x="6115311" y="538755"/>
            <a:ext cx="2801678" cy="1569186"/>
            <a:chOff x="6115311" y="538755"/>
            <a:chExt cx="2801678" cy="1569186"/>
          </a:xfrm>
        </p:grpSpPr>
        <p:sp>
          <p:nvSpPr>
            <p:cNvPr id="7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6115311" y="538755"/>
              <a:ext cx="2801678" cy="1569186"/>
            </a:xfrm>
            <a:prstGeom prst="cloudCallout">
              <a:avLst>
                <a:gd name="adj1" fmla="val -67047"/>
                <a:gd name="adj2" fmla="val 61574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if I add 1 more?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241201" y="682035"/>
              <a:ext cx="391606" cy="849534"/>
            </a:xfrm>
            <a:prstGeom prst="rect">
              <a:avLst/>
            </a:prstGeom>
          </p:spPr>
        </p:pic>
      </p:grpSp>
      <p:pic>
        <p:nvPicPr>
          <p:cNvPr id="26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91" y="3427910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007" y="3427910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6115311" y="2446553"/>
            <a:ext cx="2801678" cy="1569186"/>
            <a:chOff x="6115311" y="538755"/>
            <a:chExt cx="2801678" cy="1569186"/>
          </a:xfrm>
        </p:grpSpPr>
        <p:sp>
          <p:nvSpPr>
            <p:cNvPr id="14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6115311" y="538755"/>
              <a:ext cx="2801678" cy="1569186"/>
            </a:xfrm>
            <a:prstGeom prst="cloudCallout">
              <a:avLst>
                <a:gd name="adj1" fmla="val -72026"/>
                <a:gd name="adj2" fmla="val 3490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is the number after 59?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241201" y="682035"/>
              <a:ext cx="391606" cy="849534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5502272" y="861683"/>
            <a:ext cx="34147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/>
              <a:t>59 + 1 = 60 </a:t>
            </a:r>
          </a:p>
        </p:txBody>
      </p:sp>
    </p:spTree>
    <p:extLst>
      <p:ext uri="{BB962C8B-B14F-4D97-AF65-F5344CB8AC3E}">
        <p14:creationId xmlns:p14="http://schemas.microsoft.com/office/powerpoint/2010/main" val="1415079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2-digit number.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AFB2AB-5F00-4B9D-AECF-92C49116EE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114" r="8938"/>
          <a:stretch/>
        </p:blipFill>
        <p:spPr>
          <a:xfrm>
            <a:off x="239237" y="634308"/>
            <a:ext cx="5122333" cy="5318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grpSp>
        <p:nvGrpSpPr>
          <p:cNvPr id="3" name="Group 2"/>
          <p:cNvGrpSpPr/>
          <p:nvPr/>
        </p:nvGrpSpPr>
        <p:grpSpPr>
          <a:xfrm>
            <a:off x="6115311" y="538755"/>
            <a:ext cx="2801678" cy="1569186"/>
            <a:chOff x="6115311" y="538755"/>
            <a:chExt cx="2801678" cy="1569186"/>
          </a:xfrm>
        </p:grpSpPr>
        <p:sp>
          <p:nvSpPr>
            <p:cNvPr id="7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6115311" y="538755"/>
              <a:ext cx="2801678" cy="1569186"/>
            </a:xfrm>
            <a:prstGeom prst="cloudCallout">
              <a:avLst>
                <a:gd name="adj1" fmla="val -67047"/>
                <a:gd name="adj2" fmla="val 61574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if I subtract 1?</a:t>
              </a:r>
            </a:p>
          </p:txBody>
        </p:sp>
        <p:pic>
          <p:nvPicPr>
            <p:cNvPr id="25" name="Picture 24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241201" y="682035"/>
              <a:ext cx="391606" cy="849534"/>
            </a:xfrm>
            <a:prstGeom prst="rect">
              <a:avLst/>
            </a:prstGeom>
          </p:spPr>
        </p:pic>
      </p:grpSp>
      <p:pic>
        <p:nvPicPr>
          <p:cNvPr id="26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8691" y="3427910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6147" y="3427909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3" name="Group 12"/>
          <p:cNvGrpSpPr/>
          <p:nvPr/>
        </p:nvGrpSpPr>
        <p:grpSpPr>
          <a:xfrm>
            <a:off x="6115311" y="2446553"/>
            <a:ext cx="2801678" cy="1569186"/>
            <a:chOff x="6115311" y="538755"/>
            <a:chExt cx="2801678" cy="1569186"/>
          </a:xfrm>
        </p:grpSpPr>
        <p:sp>
          <p:nvSpPr>
            <p:cNvPr id="14" name="Speech Bubble: Rectangle with Corners Rounded 14">
              <a:extLst>
                <a:ext uri="{FF2B5EF4-FFF2-40B4-BE49-F238E27FC236}">
                  <a16:creationId xmlns:a16="http://schemas.microsoft.com/office/drawing/2014/main" id="{33A118E9-4FBA-4F4E-97F1-10B297E4A984}"/>
                </a:ext>
              </a:extLst>
            </p:cNvPr>
            <p:cNvSpPr/>
            <p:nvPr/>
          </p:nvSpPr>
          <p:spPr>
            <a:xfrm>
              <a:off x="6115311" y="538755"/>
              <a:ext cx="2801678" cy="1569186"/>
            </a:xfrm>
            <a:prstGeom prst="cloudCallout">
              <a:avLst>
                <a:gd name="adj1" fmla="val -72026"/>
                <a:gd name="adj2" fmla="val 34907"/>
              </a:avLst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rgbClr val="004A76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>
                <a:lnSpc>
                  <a:spcPct val="114000"/>
                </a:lnSpc>
              </a:pPr>
              <a:r>
                <a:rPr lang="en-GB" sz="2000" b="1" dirty="0">
                  <a:solidFill>
                    <a:srgbClr val="253746"/>
                  </a:solidFill>
                  <a:latin typeface="Myriad Pro Light" panose="020B0603030403020204" pitchFamily="34" charset="0"/>
                </a:rPr>
                <a:t>What is the number before 59?</a:t>
              </a:r>
            </a:p>
          </p:txBody>
        </p:sp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EEC1D852-2E0F-4198-9E1C-668A9B27AF8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 cstate="screen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8241201" y="682035"/>
              <a:ext cx="391606" cy="849534"/>
            </a:xfrm>
            <a:prstGeom prst="rect">
              <a:avLst/>
            </a:prstGeom>
          </p:spPr>
        </p:pic>
      </p:grpSp>
      <p:sp>
        <p:nvSpPr>
          <p:cNvPr id="6" name="Rectangle 5"/>
          <p:cNvSpPr/>
          <p:nvPr/>
        </p:nvSpPr>
        <p:spPr>
          <a:xfrm>
            <a:off x="5603706" y="861683"/>
            <a:ext cx="341471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5400" dirty="0"/>
              <a:t>59 – 1 = 58 </a:t>
            </a:r>
          </a:p>
        </p:txBody>
      </p:sp>
    </p:spTree>
    <p:extLst>
      <p:ext uri="{BB962C8B-B14F-4D97-AF65-F5344CB8AC3E}">
        <p14:creationId xmlns:p14="http://schemas.microsoft.com/office/powerpoint/2010/main" val="3847791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7C22E068-55AC-427E-9F8B-59AC2F1BC012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427213" y="123992"/>
            <a:ext cx="4440713" cy="590965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4BFEF90A-82ED-4632-A785-1D1D48EEB7D1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8833" y="4541119"/>
            <a:ext cx="8577471" cy="1387867"/>
          </a:xfrm>
          <a:prstGeom prst="rect">
            <a:avLst/>
          </a:prstGeom>
          <a:ln>
            <a:solidFill>
              <a:srgbClr val="FFC000"/>
            </a:solidFill>
          </a:ln>
        </p:spPr>
      </p:pic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13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6932537" y="4631522"/>
            <a:ext cx="1713640" cy="1160976"/>
            <a:chOff x="1834709" y="4015907"/>
            <a:chExt cx="1606379" cy="952832"/>
          </a:xfrm>
        </p:grpSpPr>
        <p:sp>
          <p:nvSpPr>
            <p:cNvPr id="14" name="Rounded Rectangle 13"/>
            <p:cNvSpPr/>
            <p:nvPr/>
          </p:nvSpPr>
          <p:spPr>
            <a:xfrm>
              <a:off x="1834709" y="4015907"/>
              <a:ext cx="1606379" cy="495328"/>
            </a:xfrm>
            <a:prstGeom prst="roundRect">
              <a:avLst>
                <a:gd name="adj" fmla="val 42473"/>
              </a:avLst>
            </a:prstGeom>
            <a:solidFill>
              <a:schemeClr val="bg1"/>
            </a:solidFill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400" b="1" dirty="0">
                  <a:solidFill>
                    <a:schemeClr val="tx1"/>
                  </a:solidFill>
                </a:rPr>
                <a:t>Challenge</a:t>
              </a:r>
              <a:endParaRPr lang="en-GB" sz="2400" b="1" dirty="0">
                <a:solidFill>
                  <a:schemeClr val="tx1"/>
                </a:solidFill>
              </a:endParaRPr>
            </a:p>
          </p:txBody>
        </p:sp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5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 rot="1944755">
              <a:off x="2150897" y="4363258"/>
              <a:ext cx="388517" cy="60548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192412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smtClean="0"/>
              <a:t>Year 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6525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2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/>
              <a:t>Year 1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480194" y="1743331"/>
            <a:ext cx="8130503" cy="11413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450"/>
              </a:spcAft>
              <a:buClr>
                <a:schemeClr val="accent2"/>
              </a:buClr>
            </a:pPr>
            <a:r>
              <a:rPr lang="en-US" sz="2400" b="1" dirty="0">
                <a:solidFill>
                  <a:srgbClr val="253746"/>
                </a:solidFill>
              </a:rPr>
              <a:t>Objectives</a:t>
            </a:r>
            <a:endParaRPr lang="en-GB" sz="2400" b="1" dirty="0">
              <a:solidFill>
                <a:srgbClr val="253746"/>
              </a:solidFill>
            </a:endParaRPr>
          </a:p>
          <a:p>
            <a:pPr>
              <a:buClr>
                <a:srgbClr val="EA7600"/>
              </a:buClr>
              <a:buSzPct val="120000"/>
            </a:pPr>
            <a:r>
              <a:rPr lang="en-GB" sz="2000" b="1" smtClean="0">
                <a:solidFill>
                  <a:srgbClr val="253746"/>
                </a:solidFill>
              </a:rPr>
              <a:t>Day 2</a:t>
            </a:r>
            <a:endParaRPr lang="en-GB" sz="2000" b="1" dirty="0">
              <a:solidFill>
                <a:srgbClr val="253746"/>
              </a:solidFill>
            </a:endParaRPr>
          </a:p>
          <a:p>
            <a:pPr>
              <a:spcAft>
                <a:spcPts val="1000"/>
              </a:spcAft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chemeClr val="accent5">
                    <a:lumMod val="75000"/>
                  </a:schemeClr>
                </a:solidFill>
              </a:rPr>
              <a:t>Find 1 more/1 less than any 2-digit number.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64F3FED-3247-4F55-BF8A-D1D9E087C650}"/>
              </a:ext>
            </a:extLst>
          </p:cNvPr>
          <p:cNvSpPr txBox="1"/>
          <p:nvPr/>
        </p:nvSpPr>
        <p:spPr>
          <a:xfrm>
            <a:off x="116681" y="16610"/>
            <a:ext cx="891008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>
                <a:solidFill>
                  <a:srgbClr val="253746"/>
                </a:solidFill>
              </a:rPr>
              <a:t>Addition and Subtraction</a:t>
            </a:r>
          </a:p>
          <a:p>
            <a:pPr algn="ctr"/>
            <a:r>
              <a:rPr lang="en-GB" sz="2400" b="1" dirty="0">
                <a:solidFill>
                  <a:srgbClr val="253746"/>
                </a:solidFill>
              </a:rPr>
              <a:t>Say one more and one less (numbers to 100)</a:t>
            </a:r>
          </a:p>
        </p:txBody>
      </p:sp>
    </p:spTree>
    <p:extLst>
      <p:ext uri="{BB962C8B-B14F-4D97-AF65-F5344CB8AC3E}">
        <p14:creationId xmlns:p14="http://schemas.microsoft.com/office/powerpoint/2010/main" val="1261883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3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2-digit number.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A9AFB2AB-5F00-4B9D-AECF-92C49116EE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114" r="8938"/>
          <a:stretch/>
        </p:blipFill>
        <p:spPr>
          <a:xfrm>
            <a:off x="239237" y="634308"/>
            <a:ext cx="5122333" cy="5318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Picture 2" descr="Orange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497" y="1049256"/>
            <a:ext cx="493306" cy="487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6" name="Group 5"/>
          <p:cNvGrpSpPr/>
          <p:nvPr/>
        </p:nvGrpSpPr>
        <p:grpSpPr>
          <a:xfrm>
            <a:off x="4563680" y="817162"/>
            <a:ext cx="646937" cy="464187"/>
            <a:chOff x="3786188" y="2924175"/>
            <a:chExt cx="1571625" cy="1009650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1887" b="100000" l="2424" r="9697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188" y="2924175"/>
              <a:ext cx="1571625" cy="1009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8" name="Picture 4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29245" b="100000" l="0" r="98182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6188" y="2924175"/>
              <a:ext cx="1571625" cy="10096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3" name="Speech Bubble: Rectangle with Corners Rounded 14">
            <a:extLst>
              <a:ext uri="{FF2B5EF4-FFF2-40B4-BE49-F238E27FC236}">
                <a16:creationId xmlns:a16="http://schemas.microsoft.com/office/drawing/2014/main" id="{33A118E9-4FBA-4F4E-97F1-10B297E4A984}"/>
              </a:ext>
            </a:extLst>
          </p:cNvPr>
          <p:cNvSpPr/>
          <p:nvPr/>
        </p:nvSpPr>
        <p:spPr>
          <a:xfrm>
            <a:off x="6115311" y="1724476"/>
            <a:ext cx="2801678" cy="1569186"/>
          </a:xfrm>
          <a:prstGeom prst="cloudCallout">
            <a:avLst>
              <a:gd name="adj1" fmla="val -63150"/>
              <a:gd name="adj2" fmla="val -64537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Let’s count on in 10s.</a:t>
            </a:r>
          </a:p>
        </p:txBody>
      </p:sp>
    </p:spTree>
    <p:extLst>
      <p:ext uri="{BB962C8B-B14F-4D97-AF65-F5344CB8AC3E}">
        <p14:creationId xmlns:p14="http://schemas.microsoft.com/office/powerpoint/2010/main" val="425687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4.07407E-6 L 0.00261 0.6125 " pathEditMode="relative" rAng="0" ptsTypes="AA">
                                      <p:cBhvr>
                                        <p:cTn id="6" dur="1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30625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42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-0.00034 0.60579 " pathEditMode="relative" rAng="0" ptsTypes="AA">
                                      <p:cBhvr>
                                        <p:cTn id="8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" y="30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4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2-digit number.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AFB2AB-5F00-4B9D-AECF-92C49116EE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114" r="8938"/>
          <a:stretch/>
        </p:blipFill>
        <p:spPr>
          <a:xfrm>
            <a:off x="239237" y="634308"/>
            <a:ext cx="5122333" cy="5318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66" y="2005793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with Corners Rounded 14">
            <a:extLst>
              <a:ext uri="{FF2B5EF4-FFF2-40B4-BE49-F238E27FC236}">
                <a16:creationId xmlns:a16="http://schemas.microsoft.com/office/drawing/2014/main" id="{33A118E9-4FBA-4F4E-97F1-10B297E4A984}"/>
              </a:ext>
            </a:extLst>
          </p:cNvPr>
          <p:cNvSpPr/>
          <p:nvPr/>
        </p:nvSpPr>
        <p:spPr>
          <a:xfrm>
            <a:off x="6115311" y="538755"/>
            <a:ext cx="2801678" cy="1569186"/>
          </a:xfrm>
          <a:prstGeom prst="cloudCallout">
            <a:avLst>
              <a:gd name="adj1" fmla="val -67047"/>
              <a:gd name="adj2" fmla="val 61574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Let’s count from 30 to 45.</a:t>
            </a:r>
          </a:p>
        </p:txBody>
      </p:sp>
      <p:pic>
        <p:nvPicPr>
          <p:cNvPr id="8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35" y="2453169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07" y="2453169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81" y="2453168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159" y="2453167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34" y="2453169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923" y="2453166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648" y="2453165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686" y="2453164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567" y="2453163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66" y="2453162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35" y="2913737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07" y="2913737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80" y="2913737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159" y="2913737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34" y="2913737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7117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5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2-digit number.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AFB2AB-5F00-4B9D-AECF-92C49116EE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114" r="8938"/>
          <a:stretch/>
        </p:blipFill>
        <p:spPr>
          <a:xfrm>
            <a:off x="239237" y="634308"/>
            <a:ext cx="5122333" cy="5318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65" y="2444204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with Corners Rounded 14">
            <a:extLst>
              <a:ext uri="{FF2B5EF4-FFF2-40B4-BE49-F238E27FC236}">
                <a16:creationId xmlns:a16="http://schemas.microsoft.com/office/drawing/2014/main" id="{33A118E9-4FBA-4F4E-97F1-10B297E4A984}"/>
              </a:ext>
            </a:extLst>
          </p:cNvPr>
          <p:cNvSpPr/>
          <p:nvPr/>
        </p:nvSpPr>
        <p:spPr>
          <a:xfrm>
            <a:off x="6115311" y="977770"/>
            <a:ext cx="2801678" cy="1569186"/>
          </a:xfrm>
          <a:prstGeom prst="cloudCallout">
            <a:avLst>
              <a:gd name="adj1" fmla="val -67047"/>
              <a:gd name="adj2" fmla="val 61574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Let’s count from 40 to 55.</a:t>
            </a:r>
          </a:p>
        </p:txBody>
      </p:sp>
      <p:pic>
        <p:nvPicPr>
          <p:cNvPr id="8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35" y="2976957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07" y="2976957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81" y="2976956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159" y="2976955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34" y="2976957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923" y="2976954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648" y="2976953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686" y="2976952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567" y="2976951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66" y="2976950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35" y="3437525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07" y="3437525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80" y="3437525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159" y="3437525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34" y="3437525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50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6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2-digit number.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AFB2AB-5F00-4B9D-AECF-92C49116EE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114" r="8938"/>
          <a:stretch/>
        </p:blipFill>
        <p:spPr>
          <a:xfrm>
            <a:off x="239237" y="634308"/>
            <a:ext cx="5122333" cy="5318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66" y="2913737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with Corners Rounded 14">
            <a:extLst>
              <a:ext uri="{FF2B5EF4-FFF2-40B4-BE49-F238E27FC236}">
                <a16:creationId xmlns:a16="http://schemas.microsoft.com/office/drawing/2014/main" id="{33A118E9-4FBA-4F4E-97F1-10B297E4A984}"/>
              </a:ext>
            </a:extLst>
          </p:cNvPr>
          <p:cNvSpPr/>
          <p:nvPr/>
        </p:nvSpPr>
        <p:spPr>
          <a:xfrm>
            <a:off x="6115311" y="538755"/>
            <a:ext cx="2801678" cy="1569186"/>
          </a:xfrm>
          <a:prstGeom prst="cloudCallout">
            <a:avLst>
              <a:gd name="adj1" fmla="val -67047"/>
              <a:gd name="adj2" fmla="val 61574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Let’s count from 50 to 65.</a:t>
            </a:r>
          </a:p>
        </p:txBody>
      </p:sp>
      <p:pic>
        <p:nvPicPr>
          <p:cNvPr id="8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35" y="3361113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07" y="3361113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81" y="3361112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159" y="3361111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34" y="3361113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923" y="3361110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648" y="3361109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686" y="3361108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567" y="3361107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66" y="3361106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35" y="3821681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07" y="3821681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80" y="3821681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159" y="3821681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34" y="3821681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50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7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2-digit number.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AFB2AB-5F00-4B9D-AECF-92C49116EE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114" r="8938"/>
          <a:stretch/>
        </p:blipFill>
        <p:spPr>
          <a:xfrm>
            <a:off x="239237" y="634308"/>
            <a:ext cx="5122333" cy="5318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66" y="3369277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with Corners Rounded 14">
            <a:extLst>
              <a:ext uri="{FF2B5EF4-FFF2-40B4-BE49-F238E27FC236}">
                <a16:creationId xmlns:a16="http://schemas.microsoft.com/office/drawing/2014/main" id="{33A118E9-4FBA-4F4E-97F1-10B297E4A984}"/>
              </a:ext>
            </a:extLst>
          </p:cNvPr>
          <p:cNvSpPr/>
          <p:nvPr/>
        </p:nvSpPr>
        <p:spPr>
          <a:xfrm>
            <a:off x="6115311" y="538755"/>
            <a:ext cx="2801678" cy="1569186"/>
          </a:xfrm>
          <a:prstGeom prst="cloudCallout">
            <a:avLst>
              <a:gd name="adj1" fmla="val -67047"/>
              <a:gd name="adj2" fmla="val 61574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Let’s count from 60 to 75.</a:t>
            </a:r>
          </a:p>
        </p:txBody>
      </p:sp>
      <p:pic>
        <p:nvPicPr>
          <p:cNvPr id="8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35" y="3816653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07" y="3816653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81" y="3816652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159" y="3816651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34" y="3816653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923" y="3816650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648" y="3816649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686" y="3816648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567" y="3816647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66" y="3816646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35" y="4277221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07" y="4277221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80" y="4277221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159" y="4277221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34" y="4277221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22500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8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2-digit number.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AFB2AB-5F00-4B9D-AECF-92C49116EE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114" r="8938"/>
          <a:stretch/>
        </p:blipFill>
        <p:spPr>
          <a:xfrm>
            <a:off x="239237" y="634308"/>
            <a:ext cx="5122333" cy="5318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66" y="3910440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with Corners Rounded 14">
            <a:extLst>
              <a:ext uri="{FF2B5EF4-FFF2-40B4-BE49-F238E27FC236}">
                <a16:creationId xmlns:a16="http://schemas.microsoft.com/office/drawing/2014/main" id="{33A118E9-4FBA-4F4E-97F1-10B297E4A984}"/>
              </a:ext>
            </a:extLst>
          </p:cNvPr>
          <p:cNvSpPr/>
          <p:nvPr/>
        </p:nvSpPr>
        <p:spPr>
          <a:xfrm>
            <a:off x="6115311" y="538755"/>
            <a:ext cx="2801678" cy="1569186"/>
          </a:xfrm>
          <a:prstGeom prst="cloudCallout">
            <a:avLst>
              <a:gd name="adj1" fmla="val -67047"/>
              <a:gd name="adj2" fmla="val 61574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Let’s count from 70 to 85.</a:t>
            </a:r>
          </a:p>
        </p:txBody>
      </p:sp>
      <p:pic>
        <p:nvPicPr>
          <p:cNvPr id="8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35" y="4357816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07" y="4357816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81" y="4357815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159" y="4357814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34" y="4357816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923" y="4357813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648" y="4357812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686" y="4357811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567" y="4357810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66" y="4357809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35" y="4818384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07" y="4818384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80" y="4818384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159" y="4818384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34" y="4818384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30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CEC2F06-FA07-421C-9E8C-C3D9827F8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EE811-478C-4958-8104-2A70B5A19611}" type="slidenum">
              <a:rPr lang="en-GB" smtClean="0">
                <a:solidFill>
                  <a:srgbClr val="EA7600"/>
                </a:solidFill>
              </a:rPr>
              <a:pPr/>
              <a:t>9</a:t>
            </a:fld>
            <a:endParaRPr lang="en-GB" dirty="0">
              <a:solidFill>
                <a:srgbClr val="EA7600"/>
              </a:solidFill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6E6E7435-766E-44DA-9E64-580F9F209C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305926" y="6367376"/>
            <a:ext cx="3723776" cy="365125"/>
          </a:xfrm>
        </p:spPr>
        <p:txBody>
          <a:bodyPr/>
          <a:lstStyle/>
          <a:p>
            <a:pPr algn="r"/>
            <a:r>
              <a:rPr lang="en-GB"/>
              <a:t>Year 1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69677ED-5C54-4353-B94F-C526DD00205C}"/>
              </a:ext>
            </a:extLst>
          </p:cNvPr>
          <p:cNvSpPr txBox="1"/>
          <p:nvPr/>
        </p:nvSpPr>
        <p:spPr>
          <a:xfrm>
            <a:off x="116681" y="138645"/>
            <a:ext cx="89335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Clr>
                <a:srgbClr val="EA7600"/>
              </a:buClr>
              <a:buSzPct val="120000"/>
            </a:pPr>
            <a:r>
              <a:rPr lang="en-GB" sz="2000" b="1" dirty="0">
                <a:solidFill>
                  <a:srgbClr val="253746"/>
                </a:solidFill>
              </a:rPr>
              <a:t>Day 2: </a:t>
            </a:r>
            <a:r>
              <a:rPr lang="en-GB" sz="2000" b="1" dirty="0">
                <a:solidFill>
                  <a:srgbClr val="5B9BD5">
                    <a:lumMod val="75000"/>
                  </a:srgbClr>
                </a:solidFill>
              </a:rPr>
              <a:t>Find 1 more/1 less than any 2-digit number.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9AFB2AB-5F00-4B9D-AECF-92C49116EE6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9114" r="8938"/>
          <a:stretch/>
        </p:blipFill>
        <p:spPr>
          <a:xfrm>
            <a:off x="239237" y="634308"/>
            <a:ext cx="5122333" cy="53187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66" y="4357809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Speech Bubble: Rectangle with Corners Rounded 14">
            <a:extLst>
              <a:ext uri="{FF2B5EF4-FFF2-40B4-BE49-F238E27FC236}">
                <a16:creationId xmlns:a16="http://schemas.microsoft.com/office/drawing/2014/main" id="{33A118E9-4FBA-4F4E-97F1-10B297E4A984}"/>
              </a:ext>
            </a:extLst>
          </p:cNvPr>
          <p:cNvSpPr/>
          <p:nvPr/>
        </p:nvSpPr>
        <p:spPr>
          <a:xfrm>
            <a:off x="6115311" y="538755"/>
            <a:ext cx="2801678" cy="1569186"/>
          </a:xfrm>
          <a:prstGeom prst="cloudCallout">
            <a:avLst>
              <a:gd name="adj1" fmla="val -67047"/>
              <a:gd name="adj2" fmla="val 61574"/>
            </a:avLst>
          </a:prstGeom>
          <a:solidFill>
            <a:schemeClr val="accent5">
              <a:lumMod val="20000"/>
              <a:lumOff val="80000"/>
            </a:schemeClr>
          </a:solidFill>
          <a:ln w="28575">
            <a:solidFill>
              <a:srgbClr val="004A76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14000"/>
              </a:lnSpc>
            </a:pPr>
            <a:r>
              <a:rPr lang="en-GB" sz="2000" b="1" dirty="0">
                <a:solidFill>
                  <a:srgbClr val="253746"/>
                </a:solidFill>
                <a:latin typeface="Myriad Pro Light" panose="020B0603030403020204" pitchFamily="34" charset="0"/>
              </a:rPr>
              <a:t>Let’s count from 80 to 95.</a:t>
            </a:r>
          </a:p>
        </p:txBody>
      </p:sp>
      <p:pic>
        <p:nvPicPr>
          <p:cNvPr id="8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35" y="4805185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07" y="4805185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81" y="4805184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159" y="4805183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34" y="4805185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2923" y="4805182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2648" y="4805181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2686" y="4805180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7567" y="4805179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566" y="4805178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035" y="5265753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707" y="5265753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8380" y="5265753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159" y="5265753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2" descr="Red, Circle, Logo, Round, Element, Design, Splash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934" y="5265753"/>
            <a:ext cx="547927" cy="54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6306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EA7600"/>
      </a:hlink>
      <a:folHlink>
        <a:srgbClr val="EA76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589DAA3BAD9E948A4BE19737862E1F0" ma:contentTypeVersion="10" ma:contentTypeDescription="Create a new document." ma:contentTypeScope="" ma:versionID="d60ef44440300f76bcacfe0844305a41">
  <xsd:schema xmlns:xsd="http://www.w3.org/2001/XMLSchema" xmlns:xs="http://www.w3.org/2001/XMLSchema" xmlns:p="http://schemas.microsoft.com/office/2006/metadata/properties" xmlns:ns3="5a5a196e-2862-462e-accd-8dafa4963078" targetNamespace="http://schemas.microsoft.com/office/2006/metadata/properties" ma:root="true" ma:fieldsID="df23a595dddf50d19945d50e30244515" ns3:_="">
    <xsd:import namespace="5a5a196e-2862-462e-accd-8dafa496307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MediaServiceSearchPropertie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ServiceSystemTags" minOccurs="0"/>
                <xsd:element ref="ns3:MediaServiceOCR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5a196e-2862-462e-accd-8dafa49630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5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1BAA5D5-527F-43D9-ADC2-7C6D32006B4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5a196e-2862-462e-accd-8dafa49630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5FC84E6-8275-44CD-98D2-6ECD7E495D9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6A5547-2F24-4D6F-AB27-DBBE1B85CF97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infopath/2007/PartnerControls"/>
    <ds:schemaRef ds:uri="5a5a196e-2862-462e-accd-8dafa4963078"/>
    <ds:schemaRef ds:uri="http://purl.org/dc/terms/"/>
    <ds:schemaRef ds:uri="http://schemas.microsoft.com/office/2006/metadata/properties"/>
    <ds:schemaRef ds:uri="http://www.w3.org/XML/1998/namespace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3407</TotalTime>
  <Words>649</Words>
  <Application>Microsoft Office PowerPoint</Application>
  <PresentationFormat>On-screen Show (4:3)</PresentationFormat>
  <Paragraphs>94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Myriad Pro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 PC</dc:creator>
  <cp:lastModifiedBy>Shella Marie Santiago</cp:lastModifiedBy>
  <cp:revision>235</cp:revision>
  <dcterms:created xsi:type="dcterms:W3CDTF">2018-09-13T11:08:58Z</dcterms:created>
  <dcterms:modified xsi:type="dcterms:W3CDTF">2024-11-03T17:11:25Z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0x0101004589DAA3BAD9E948A4BE19737862E1F0</vt:lpwstr>
  </property>
</Properties>
</file>