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86" r:id="rId5"/>
    <p:sldId id="294" r:id="rId6"/>
    <p:sldId id="337" r:id="rId7"/>
    <p:sldId id="338" r:id="rId8"/>
    <p:sldId id="341" r:id="rId9"/>
    <p:sldId id="339" r:id="rId10"/>
    <p:sldId id="342" r:id="rId11"/>
    <p:sldId id="340" r:id="rId12"/>
    <p:sldId id="318" r:id="rId13"/>
    <p:sldId id="303" r:id="rId14"/>
    <p:sldId id="34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350"/>
    <a:srgbClr val="FF00FF"/>
    <a:srgbClr val="253746"/>
    <a:srgbClr val="004A76"/>
    <a:srgbClr val="3F9DA7"/>
    <a:srgbClr val="6EBFC8"/>
    <a:srgbClr val="AED2BC"/>
    <a:srgbClr val="87BB9B"/>
    <a:srgbClr val="F7E3FD"/>
    <a:srgbClr val="6C3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32" autoAdjust="0"/>
    <p:restoredTop sz="87109" autoAdjust="0"/>
  </p:normalViewPr>
  <p:slideViewPr>
    <p:cSldViewPr snapToGrid="0">
      <p:cViewPr varScale="1">
        <p:scale>
          <a:sx n="99" d="100"/>
          <a:sy n="99" d="100"/>
        </p:scale>
        <p:origin x="240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80" d="100"/>
          <a:sy n="80" d="100"/>
        </p:scale>
        <p:origin x="2256" y="-7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CC001-2C7A-4C2A-8B06-705CA02DC7C6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73E03-7F6C-40B1-9C82-92C8804404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70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Simmering skills – to use this starter, drag this slide to the start of Day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     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Count in 1s emphasising the 5s on the 20-bead bar,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1, 2, 3, 4, </a:t>
            </a:r>
            <a:r>
              <a:rPr lang="en-GB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6, 7, 8, 9, </a:t>
            </a:r>
            <a:r>
              <a:rPr lang="en-GB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Show me 6. Can you do it the quick way?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(Finding 5, adding one more bead to their bead strings.)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Show me 7. Show me 5. Show me 4. Show me 10. Show me 9, the quick way! Show me 15. Show me 16. Show me 20. Show me 19.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Repeat so that children get used to using the landmarks of 5, 10, 15 and 20.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GB" dirty="0">
              <a:solidFill>
                <a:srgbClr val="25374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Practice Sheet on this slide is suitable for most children.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Differentiated PRACTICE WORKSHEETS are available on Hamilton’s website in this unit’s PROCEDURAL FLUENCY box.</a:t>
            </a:r>
          </a:p>
          <a:p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WT: 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2, 3 or 4 Sheet 1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ARE/GD: 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2, 3 or 4 Sheet 1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800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769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683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683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6838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683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6838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6838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Repeat with other numbers up to 20, adding 3 or 4, making sure you include counting on from 7, 8 or 9 so that you show crossing 10. </a:t>
            </a: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Keep the 1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10 cubes in one colour and the next group in another colour.</a:t>
            </a:r>
          </a:p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Today would be a great day to use a problem-solving investigation</a:t>
            </a:r>
            <a:r>
              <a:rPr lang="en-GB" sz="12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Red or Blue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as the group activity, which you can find in this unit’s IN-DEPTH INVESTIGATION box on Hamilton’s website.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Alternatively, children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now go on to do differentiated GROUP ACTIVITIES. You can find Hamilton’s group activities in this unit’s TEACHING AND GROUP ACTIVITIES download.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WT: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small numbers by counting on using a bead string.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ARE/GD: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2 sets of numbers together using a beaded line.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683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amilton-trust.org.uk/maths/year-1-maths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FB96D1F-83BC-4887-89A5-175B6E6C68B9}"/>
              </a:ext>
            </a:extLst>
          </p:cNvPr>
          <p:cNvSpPr/>
          <p:nvPr userDrawn="1"/>
        </p:nvSpPr>
        <p:spPr>
          <a:xfrm>
            <a:off x="-53107" y="6221405"/>
            <a:ext cx="9197108" cy="65706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13BC91-F6D0-4DC8-B0B8-6E7E7FAB6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5D9A2E24-96C9-44BE-881E-97F4ADE1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85487" y="6367375"/>
            <a:ext cx="719921" cy="365125"/>
          </a:xfrm>
        </p:spPr>
        <p:txBody>
          <a:bodyPr/>
          <a:lstStyle>
            <a:lvl1pPr algn="ctr">
              <a:defRPr sz="1300" b="0">
                <a:solidFill>
                  <a:srgbClr val="EA7600"/>
                </a:solidFill>
                <a:latin typeface="+mn-lt"/>
              </a:defRPr>
            </a:lvl1pPr>
          </a:lstStyle>
          <a:p>
            <a:fld id="{BA0EE811-478C-4958-8104-2A70B5A1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89D1CB2-11BF-434A-9AE8-BEAF97E774D6}"/>
              </a:ext>
            </a:extLst>
          </p:cNvPr>
          <p:cNvSpPr/>
          <p:nvPr userDrawn="1"/>
        </p:nvSpPr>
        <p:spPr>
          <a:xfrm>
            <a:off x="810409" y="6380189"/>
            <a:ext cx="2271837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1300" b="0" dirty="0">
                <a:solidFill>
                  <a:srgbClr val="EA7600"/>
                </a:solidFill>
              </a:rPr>
              <a:t>©</a:t>
            </a:r>
            <a:r>
              <a:rPr lang="en-GB" sz="1200" b="0" dirty="0">
                <a:solidFill>
                  <a:srgbClr val="EA7600"/>
                </a:solidFill>
              </a:rPr>
              <a:t>  </a:t>
            </a:r>
            <a:r>
              <a:rPr lang="en-GB" sz="1300" b="0" u="none" dirty="0">
                <a:solidFill>
                  <a:srgbClr val="EA7600"/>
                </a:solidFill>
                <a:hlinkClick r:id="rId2"/>
              </a:rPr>
              <a:t>hamilton-trust.org.uk</a:t>
            </a:r>
            <a:endParaRPr lang="en-GB" sz="1300" b="0" u="none" dirty="0">
              <a:solidFill>
                <a:srgbClr val="EA76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1EBB7B-6C39-48C7-850C-99BEC78CA16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8" y="6091747"/>
            <a:ext cx="775846" cy="721945"/>
          </a:xfrm>
          <a:prstGeom prst="rect">
            <a:avLst/>
          </a:prstGeom>
        </p:spPr>
      </p:pic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7E7D638D-B41C-46A9-87E5-34C770A4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43602" y="6367376"/>
            <a:ext cx="3086100" cy="365125"/>
          </a:xfrm>
        </p:spPr>
        <p:txBody>
          <a:bodyPr/>
          <a:lstStyle>
            <a:lvl1pPr>
              <a:defRPr sz="1300" b="0">
                <a:solidFill>
                  <a:srgbClr val="EA7600"/>
                </a:solidFill>
                <a:latin typeface="+mn-lt"/>
              </a:defRPr>
            </a:lvl1pPr>
          </a:lstStyle>
          <a:p>
            <a:pPr algn="r"/>
            <a:r>
              <a:rPr lang="en-GB"/>
              <a:t>Year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187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bg1">
                <a:lumMod val="95000"/>
              </a:schemeClr>
            </a:gs>
            <a:gs pos="0">
              <a:schemeClr val="accent1">
                <a:lumMod val="40000"/>
                <a:lumOff val="60000"/>
              </a:schemeClr>
            </a:gs>
            <a:gs pos="100000">
              <a:schemeClr val="bg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Year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27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Year 1</a:t>
            </a:r>
            <a:endParaRPr lang="en-GB" dirty="0"/>
          </a:p>
        </p:txBody>
      </p:sp>
      <p:pic>
        <p:nvPicPr>
          <p:cNvPr id="3075" name="Picture 3" descr="N:\Documents\Website\Wagtail Website\User Manuel for HT\Elephant---Remember-this-FIN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899" y="1424203"/>
            <a:ext cx="2633091" cy="1671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3" y="3527780"/>
            <a:ext cx="8130503" cy="833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GB" sz="2400" b="1" dirty="0">
                <a:solidFill>
                  <a:srgbClr val="253746"/>
                </a:solidFill>
              </a:rPr>
              <a:t>Starter</a:t>
            </a:r>
          </a:p>
          <a:p>
            <a:pPr algn="ctr"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Count to 20</a:t>
            </a:r>
            <a:endParaRPr lang="en-GB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EA8B8B-6FD9-47F6-9691-C6729DE67306}"/>
              </a:ext>
            </a:extLst>
          </p:cNvPr>
          <p:cNvSpPr txBox="1"/>
          <p:nvPr/>
        </p:nvSpPr>
        <p:spPr>
          <a:xfrm>
            <a:off x="116681" y="16610"/>
            <a:ext cx="89100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Addition and Subtraction</a:t>
            </a:r>
          </a:p>
          <a:p>
            <a:pPr algn="ctr"/>
            <a:r>
              <a:rPr lang="en-GB" sz="2400" b="1" dirty="0"/>
              <a:t>Adding by counting on (numbers to 20)</a:t>
            </a:r>
            <a:endParaRPr lang="en-GB" sz="2400" b="1" dirty="0">
              <a:solidFill>
                <a:srgbClr val="2537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201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5438EAE-743C-4283-ACEE-13DE82568CD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9"/>
          <a:stretch/>
        </p:blipFill>
        <p:spPr>
          <a:xfrm>
            <a:off x="349857" y="182448"/>
            <a:ext cx="8444285" cy="51484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10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1</a:t>
            </a:r>
            <a:endParaRPr lang="en-GB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897571A-A10E-46D2-A9B4-211F5126E5DE}"/>
              </a:ext>
            </a:extLst>
          </p:cNvPr>
          <p:cNvGrpSpPr/>
          <p:nvPr/>
        </p:nvGrpSpPr>
        <p:grpSpPr>
          <a:xfrm>
            <a:off x="117015" y="5427622"/>
            <a:ext cx="8892592" cy="575611"/>
            <a:chOff x="425127" y="1105121"/>
            <a:chExt cx="8293744" cy="536848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AD0BC3FA-CAB1-4F21-8DCB-13B967A246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25127" y="1105121"/>
              <a:ext cx="8293744" cy="536848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A5821E7-FE25-49CE-9777-E24B173ED89F}"/>
                </a:ext>
              </a:extLst>
            </p:cNvPr>
            <p:cNvSpPr/>
            <p:nvPr/>
          </p:nvSpPr>
          <p:spPr>
            <a:xfrm>
              <a:off x="2584174" y="1120364"/>
              <a:ext cx="6013174" cy="1220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087711" y="5330918"/>
            <a:ext cx="1713640" cy="1160976"/>
            <a:chOff x="1834709" y="4015907"/>
            <a:chExt cx="1606379" cy="952832"/>
          </a:xfrm>
        </p:grpSpPr>
        <p:sp>
          <p:nvSpPr>
            <p:cNvPr id="14" name="Rounded Rectangle 13"/>
            <p:cNvSpPr/>
            <p:nvPr/>
          </p:nvSpPr>
          <p:spPr>
            <a:xfrm>
              <a:off x="1834709" y="4015907"/>
              <a:ext cx="1606379" cy="495328"/>
            </a:xfrm>
            <a:prstGeom prst="roundRect">
              <a:avLst>
                <a:gd name="adj" fmla="val 42473"/>
              </a:avLst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Challenge</a:t>
              </a:r>
              <a:endParaRPr lang="en-GB" sz="2400" b="1" dirty="0">
                <a:solidFill>
                  <a:schemeClr val="tx1"/>
                </a:solidFill>
              </a:endParaRPr>
            </a:p>
          </p:txBody>
        </p:sp>
        <p:pic>
          <p:nvPicPr>
            <p:cNvPr id="15" name="Picture 2" descr="Related image"/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44755">
              <a:off x="2150897" y="4363258"/>
              <a:ext cx="388517" cy="6054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7161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92743" y="271697"/>
            <a:ext cx="6858000" cy="1655762"/>
          </a:xfrm>
        </p:spPr>
        <p:txBody>
          <a:bodyPr/>
          <a:lstStyle/>
          <a:p>
            <a:r>
              <a:rPr lang="en-GB" b="1" dirty="0"/>
              <a:t>Book Exit</a:t>
            </a:r>
            <a:endParaRPr lang="en-US" dirty="0"/>
          </a:p>
          <a:p>
            <a:r>
              <a:rPr lang="en-GB" b="1" dirty="0"/>
              <a:t> </a:t>
            </a:r>
            <a:endParaRPr lang="en-US" dirty="0"/>
          </a:p>
          <a:p>
            <a:r>
              <a:rPr lang="en-GB" dirty="0"/>
              <a:t>Complete Workbook page 170-171 nos. 1 and 2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Year 1</a:t>
            </a:r>
            <a:endParaRPr lang="en-GB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33" y="1622224"/>
            <a:ext cx="4283743" cy="5110276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579" y="1622223"/>
            <a:ext cx="4177164" cy="3171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885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2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Year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5" y="1753137"/>
            <a:ext cx="8130503" cy="1141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US" sz="2400" b="1" dirty="0">
                <a:solidFill>
                  <a:srgbClr val="253746"/>
                </a:solidFill>
              </a:rPr>
              <a:t>Objectives</a:t>
            </a:r>
            <a:endParaRPr lang="en-GB" sz="2400" b="1" dirty="0">
              <a:solidFill>
                <a:srgbClr val="253746"/>
              </a:solidFill>
            </a:endParaRP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3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Add 2, 3 or 4 by counting on.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4F3FED-3247-4F55-BF8A-D1D9E087C650}"/>
              </a:ext>
            </a:extLst>
          </p:cNvPr>
          <p:cNvSpPr txBox="1"/>
          <p:nvPr/>
        </p:nvSpPr>
        <p:spPr>
          <a:xfrm>
            <a:off x="116681" y="16610"/>
            <a:ext cx="89100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Addition and Subtraction</a:t>
            </a:r>
          </a:p>
          <a:p>
            <a:pPr algn="ctr"/>
            <a:r>
              <a:rPr lang="en-GB" sz="2400" b="1" dirty="0"/>
              <a:t>Adding by counting on (numbers to 20)</a:t>
            </a:r>
            <a:endParaRPr lang="en-GB" sz="2400" b="1" dirty="0">
              <a:solidFill>
                <a:srgbClr val="2537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048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3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1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89" y="1423770"/>
            <a:ext cx="8829675" cy="104632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Speech Bubble: Rectangle with Corners Rounded 10">
            <a:extLst>
              <a:ext uri="{FF2B5EF4-FFF2-40B4-BE49-F238E27FC236}">
                <a16:creationId xmlns:a16="http://schemas.microsoft.com/office/drawing/2014/main" id="{74C417F1-7452-4CAF-B654-EF88E64246B4}"/>
              </a:ext>
            </a:extLst>
          </p:cNvPr>
          <p:cNvSpPr/>
          <p:nvPr/>
        </p:nvSpPr>
        <p:spPr>
          <a:xfrm>
            <a:off x="212489" y="2838278"/>
            <a:ext cx="3290081" cy="1060828"/>
          </a:xfrm>
          <a:prstGeom prst="flowChartTerminator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dirty="0">
                <a:solidFill>
                  <a:srgbClr val="253746"/>
                </a:solidFill>
              </a:rPr>
              <a:t> Make a tower of 5 cubes.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4333020" y="3997934"/>
            <a:ext cx="321812" cy="1306945"/>
            <a:chOff x="7023935" y="3760880"/>
            <a:chExt cx="601886" cy="2289417"/>
          </a:xfrm>
        </p:grpSpPr>
        <p:sp>
          <p:nvSpPr>
            <p:cNvPr id="18" name="Cube 17"/>
            <p:cNvSpPr/>
            <p:nvPr/>
          </p:nvSpPr>
          <p:spPr>
            <a:xfrm>
              <a:off x="7023935" y="5479928"/>
              <a:ext cx="597529" cy="570369"/>
            </a:xfrm>
            <a:prstGeom prst="cub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Cube 18"/>
            <p:cNvSpPr/>
            <p:nvPr/>
          </p:nvSpPr>
          <p:spPr>
            <a:xfrm>
              <a:off x="7028291" y="5054524"/>
              <a:ext cx="597529" cy="570369"/>
            </a:xfrm>
            <a:prstGeom prst="cub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Cube 19"/>
            <p:cNvSpPr/>
            <p:nvPr/>
          </p:nvSpPr>
          <p:spPr>
            <a:xfrm>
              <a:off x="7028292" y="4616434"/>
              <a:ext cx="597529" cy="570369"/>
            </a:xfrm>
            <a:prstGeom prst="cube">
              <a:avLst/>
            </a:prstGeom>
            <a:solidFill>
              <a:srgbClr val="56328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Cube 20"/>
            <p:cNvSpPr/>
            <p:nvPr/>
          </p:nvSpPr>
          <p:spPr>
            <a:xfrm>
              <a:off x="7028292" y="4172983"/>
              <a:ext cx="597529" cy="570369"/>
            </a:xfrm>
            <a:prstGeom prst="cub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Cube 21"/>
            <p:cNvSpPr/>
            <p:nvPr/>
          </p:nvSpPr>
          <p:spPr>
            <a:xfrm>
              <a:off x="7025095" y="3760880"/>
              <a:ext cx="597529" cy="570369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9" name="Cube 28"/>
          <p:cNvSpPr/>
          <p:nvPr/>
        </p:nvSpPr>
        <p:spPr>
          <a:xfrm>
            <a:off x="4335350" y="3764519"/>
            <a:ext cx="319482" cy="325603"/>
          </a:xfrm>
          <a:prstGeom prst="cub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Cube 29"/>
          <p:cNvSpPr/>
          <p:nvPr/>
        </p:nvSpPr>
        <p:spPr>
          <a:xfrm>
            <a:off x="4335350" y="3517084"/>
            <a:ext cx="319482" cy="325603"/>
          </a:xfrm>
          <a:prstGeom prst="cub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3: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Add 2, 3 or 4 by counting on.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5377F9E-D2A2-4BA3-B120-59FF6DB0C5D4}"/>
              </a:ext>
            </a:extLst>
          </p:cNvPr>
          <p:cNvGrpSpPr/>
          <p:nvPr/>
        </p:nvGrpSpPr>
        <p:grpSpPr>
          <a:xfrm>
            <a:off x="5485901" y="3007404"/>
            <a:ext cx="3111388" cy="1804538"/>
            <a:chOff x="4298496" y="4063018"/>
            <a:chExt cx="2801678" cy="156918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3" name="Speech Bubble: Rectangle with Corners Rounded 14">
              <a:extLst>
                <a:ext uri="{FF2B5EF4-FFF2-40B4-BE49-F238E27FC236}">
                  <a16:creationId xmlns:a16="http://schemas.microsoft.com/office/drawing/2014/main" id="{33A118E9-4FBA-4F4E-97F1-10B297E4A984}"/>
                </a:ext>
              </a:extLst>
            </p:cNvPr>
            <p:cNvSpPr/>
            <p:nvPr/>
          </p:nvSpPr>
          <p:spPr>
            <a:xfrm>
              <a:off x="4298496" y="4063018"/>
              <a:ext cx="2801678" cy="1569186"/>
            </a:xfrm>
            <a:prstGeom prst="cloudCallout">
              <a:avLst>
                <a:gd name="adj1" fmla="val -59049"/>
                <a:gd name="adj2" fmla="val 79136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sz="2000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How many cubes now?</a:t>
              </a:r>
            </a:p>
          </p:txBody>
        </p:sp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EEC1D852-2E0F-4198-9E1C-668A9B27AF8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443398" y="4287950"/>
              <a:ext cx="391606" cy="849534"/>
            </a:xfrm>
            <a:prstGeom prst="rect">
              <a:avLst/>
            </a:prstGeom>
          </p:spPr>
        </p:pic>
      </p:grpSp>
      <p:sp>
        <p:nvSpPr>
          <p:cNvPr id="35" name="Cube 34"/>
          <p:cNvSpPr/>
          <p:nvPr/>
        </p:nvSpPr>
        <p:spPr>
          <a:xfrm>
            <a:off x="4335349" y="3271772"/>
            <a:ext cx="319482" cy="325603"/>
          </a:xfrm>
          <a:prstGeom prst="cub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67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4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1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2: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Find 2 more/less than any number up to 20, recording the hops on a beaded line.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48" y="1570972"/>
            <a:ext cx="8829675" cy="104632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45377F9E-D2A2-4BA3-B120-59FF6DB0C5D4}"/>
              </a:ext>
            </a:extLst>
          </p:cNvPr>
          <p:cNvGrpSpPr/>
          <p:nvPr/>
        </p:nvGrpSpPr>
        <p:grpSpPr>
          <a:xfrm>
            <a:off x="740968" y="3250506"/>
            <a:ext cx="3144870" cy="1920691"/>
            <a:chOff x="4298496" y="4063018"/>
            <a:chExt cx="2801678" cy="156918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7" name="Speech Bubble: Rectangle with Corners Rounded 14">
              <a:extLst>
                <a:ext uri="{FF2B5EF4-FFF2-40B4-BE49-F238E27FC236}">
                  <a16:creationId xmlns:a16="http://schemas.microsoft.com/office/drawing/2014/main" id="{33A118E9-4FBA-4F4E-97F1-10B297E4A984}"/>
                </a:ext>
              </a:extLst>
            </p:cNvPr>
            <p:cNvSpPr/>
            <p:nvPr/>
          </p:nvSpPr>
          <p:spPr>
            <a:xfrm>
              <a:off x="4298496" y="4063018"/>
              <a:ext cx="2801678" cy="1569186"/>
            </a:xfrm>
            <a:prstGeom prst="cloudCallout">
              <a:avLst>
                <a:gd name="adj1" fmla="val 59822"/>
                <a:gd name="adj2" fmla="val 58716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sz="2000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Where is this number on the beaded line?</a:t>
              </a:r>
            </a:p>
          </p:txBody>
        </p:sp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EEC1D852-2E0F-4198-9E1C-668A9B27AF8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443398" y="4287950"/>
              <a:ext cx="391606" cy="849534"/>
            </a:xfrm>
            <a:prstGeom prst="rect">
              <a:avLst/>
            </a:prstGeom>
          </p:spPr>
        </p:pic>
      </p:grpSp>
      <p:grpSp>
        <p:nvGrpSpPr>
          <p:cNvPr id="56" name="Group 55"/>
          <p:cNvGrpSpPr/>
          <p:nvPr/>
        </p:nvGrpSpPr>
        <p:grpSpPr>
          <a:xfrm>
            <a:off x="2244225" y="661865"/>
            <a:ext cx="1413375" cy="1535934"/>
            <a:chOff x="5697574" y="661865"/>
            <a:chExt cx="856689" cy="1535934"/>
          </a:xfrm>
        </p:grpSpPr>
        <p:sp>
          <p:nvSpPr>
            <p:cNvPr id="8" name="Rectangle 7"/>
            <p:cNvSpPr/>
            <p:nvPr/>
          </p:nvSpPr>
          <p:spPr>
            <a:xfrm>
              <a:off x="5983478" y="661865"/>
              <a:ext cx="28488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/>
                <a:t>+ 3</a:t>
              </a:r>
            </a:p>
          </p:txBody>
        </p:sp>
        <p:sp>
          <p:nvSpPr>
            <p:cNvPr id="55" name="Circular Arrow 54"/>
            <p:cNvSpPr/>
            <p:nvPr/>
          </p:nvSpPr>
          <p:spPr>
            <a:xfrm>
              <a:off x="5697574" y="950687"/>
              <a:ext cx="856689" cy="1247112"/>
            </a:xfrm>
            <a:prstGeom prst="circular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960817" y="3463693"/>
            <a:ext cx="321812" cy="2033107"/>
            <a:chOff x="4960817" y="3463693"/>
            <a:chExt cx="321812" cy="20331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39" name="Group 38"/>
            <p:cNvGrpSpPr/>
            <p:nvPr/>
          </p:nvGrpSpPr>
          <p:grpSpPr>
            <a:xfrm>
              <a:off x="4960817" y="4189855"/>
              <a:ext cx="321812" cy="1306945"/>
              <a:chOff x="7023935" y="3760880"/>
              <a:chExt cx="601886" cy="2289417"/>
            </a:xfrm>
          </p:grpSpPr>
          <p:sp>
            <p:nvSpPr>
              <p:cNvPr id="40" name="Cube 39"/>
              <p:cNvSpPr/>
              <p:nvPr/>
            </p:nvSpPr>
            <p:spPr>
              <a:xfrm>
                <a:off x="7023935" y="5479928"/>
                <a:ext cx="597529" cy="570369"/>
              </a:xfrm>
              <a:prstGeom prst="cube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" name="Cube 40"/>
              <p:cNvSpPr/>
              <p:nvPr/>
            </p:nvSpPr>
            <p:spPr>
              <a:xfrm>
                <a:off x="7028291" y="5054524"/>
                <a:ext cx="597529" cy="570369"/>
              </a:xfrm>
              <a:prstGeom prst="cub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" name="Cube 41"/>
              <p:cNvSpPr/>
              <p:nvPr/>
            </p:nvSpPr>
            <p:spPr>
              <a:xfrm>
                <a:off x="7028292" y="4616434"/>
                <a:ext cx="597529" cy="570369"/>
              </a:xfrm>
              <a:prstGeom prst="cube">
                <a:avLst/>
              </a:prstGeom>
              <a:solidFill>
                <a:srgbClr val="56328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" name="Cube 42"/>
              <p:cNvSpPr/>
              <p:nvPr/>
            </p:nvSpPr>
            <p:spPr>
              <a:xfrm>
                <a:off x="7028292" y="4172983"/>
                <a:ext cx="597529" cy="570369"/>
              </a:xfrm>
              <a:prstGeom prst="cub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" name="Cube 43"/>
              <p:cNvSpPr/>
              <p:nvPr/>
            </p:nvSpPr>
            <p:spPr>
              <a:xfrm>
                <a:off x="7025095" y="3760880"/>
                <a:ext cx="597529" cy="570369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45" name="Cube 44"/>
            <p:cNvSpPr/>
            <p:nvPr/>
          </p:nvSpPr>
          <p:spPr>
            <a:xfrm>
              <a:off x="4963147" y="3956440"/>
              <a:ext cx="319482" cy="325603"/>
            </a:xfrm>
            <a:prstGeom prst="cub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Cube 45"/>
            <p:cNvSpPr/>
            <p:nvPr/>
          </p:nvSpPr>
          <p:spPr>
            <a:xfrm>
              <a:off x="4963147" y="3709005"/>
              <a:ext cx="319482" cy="325603"/>
            </a:xfrm>
            <a:prstGeom prst="cub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Cube 46"/>
            <p:cNvSpPr/>
            <p:nvPr/>
          </p:nvSpPr>
          <p:spPr>
            <a:xfrm>
              <a:off x="4963146" y="3463693"/>
              <a:ext cx="319482" cy="325603"/>
            </a:xfrm>
            <a:prstGeom prst="cube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48" name="Picture 4" descr="Orange, Circle, Logo, Round, Element, Design, Splash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649" y="2105213"/>
            <a:ext cx="542817" cy="53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9" name="Group 48"/>
          <p:cNvGrpSpPr/>
          <p:nvPr/>
        </p:nvGrpSpPr>
        <p:grpSpPr>
          <a:xfrm>
            <a:off x="3368398" y="1950690"/>
            <a:ext cx="354584" cy="616441"/>
            <a:chOff x="5553307" y="3595458"/>
            <a:chExt cx="354584" cy="616441"/>
          </a:xfrm>
        </p:grpSpPr>
        <p:sp>
          <p:nvSpPr>
            <p:cNvPr id="50" name="Rectangle 49"/>
            <p:cNvSpPr/>
            <p:nvPr/>
          </p:nvSpPr>
          <p:spPr>
            <a:xfrm>
              <a:off x="5553307" y="3842567"/>
              <a:ext cx="3545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/>
                <a:t> 8</a:t>
              </a:r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5762659" y="3595458"/>
              <a:ext cx="0" cy="33615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45377F9E-D2A2-4BA3-B120-59FF6DB0C5D4}"/>
              </a:ext>
            </a:extLst>
          </p:cNvPr>
          <p:cNvGrpSpPr/>
          <p:nvPr/>
        </p:nvGrpSpPr>
        <p:grpSpPr>
          <a:xfrm>
            <a:off x="5737553" y="2953994"/>
            <a:ext cx="3144870" cy="1920691"/>
            <a:chOff x="4298496" y="4063018"/>
            <a:chExt cx="2801678" cy="156918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3" name="Speech Bubble: Rectangle with Corners Rounded 14">
              <a:extLst>
                <a:ext uri="{FF2B5EF4-FFF2-40B4-BE49-F238E27FC236}">
                  <a16:creationId xmlns:a16="http://schemas.microsoft.com/office/drawing/2014/main" id="{33A118E9-4FBA-4F4E-97F1-10B297E4A984}"/>
                </a:ext>
              </a:extLst>
            </p:cNvPr>
            <p:cNvSpPr/>
            <p:nvPr/>
          </p:nvSpPr>
          <p:spPr>
            <a:xfrm>
              <a:off x="4298496" y="4063018"/>
              <a:ext cx="2801678" cy="1569186"/>
            </a:xfrm>
            <a:prstGeom prst="cloudCallout">
              <a:avLst>
                <a:gd name="adj1" fmla="val -46893"/>
                <a:gd name="adj2" fmla="val 82013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sz="2000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What number sentence can we write?</a:t>
              </a:r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EEC1D852-2E0F-4198-9E1C-668A9B27AF8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443398" y="4287950"/>
              <a:ext cx="391606" cy="849534"/>
            </a:xfrm>
            <a:prstGeom prst="rect">
              <a:avLst/>
            </a:prstGeom>
          </p:spPr>
        </p:pic>
      </p:grpSp>
      <p:sp>
        <p:nvSpPr>
          <p:cNvPr id="57" name="Rectangle 56"/>
          <p:cNvSpPr/>
          <p:nvPr/>
        </p:nvSpPr>
        <p:spPr>
          <a:xfrm>
            <a:off x="958877" y="3983154"/>
            <a:ext cx="307968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6600" b="1" dirty="0"/>
              <a:t>5 + 3 = 8</a:t>
            </a:r>
          </a:p>
        </p:txBody>
      </p:sp>
    </p:spTree>
    <p:extLst>
      <p:ext uri="{BB962C8B-B14F-4D97-AF65-F5344CB8AC3E}">
        <p14:creationId xmlns:p14="http://schemas.microsoft.com/office/powerpoint/2010/main" val="2522942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5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1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89" y="1129856"/>
            <a:ext cx="8829675" cy="104632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3: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Add 2, 3 or 4 by counting on.</a:t>
            </a:r>
          </a:p>
        </p:txBody>
      </p:sp>
      <p:sp>
        <p:nvSpPr>
          <p:cNvPr id="33" name="Speech Bubble: Rectangle with Corners Rounded 14">
            <a:extLst>
              <a:ext uri="{FF2B5EF4-FFF2-40B4-BE49-F238E27FC236}">
                <a16:creationId xmlns:a16="http://schemas.microsoft.com/office/drawing/2014/main" id="{33A118E9-4FBA-4F4E-97F1-10B297E4A984}"/>
              </a:ext>
            </a:extLst>
          </p:cNvPr>
          <p:cNvSpPr/>
          <p:nvPr/>
        </p:nvSpPr>
        <p:spPr>
          <a:xfrm>
            <a:off x="5904187" y="2819624"/>
            <a:ext cx="3111388" cy="1804538"/>
          </a:xfrm>
          <a:prstGeom prst="cloudCallout">
            <a:avLst>
              <a:gd name="adj1" fmla="val -59049"/>
              <a:gd name="adj2" fmla="val 79136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We’re going to calculate 12 + 3.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992130" y="3337536"/>
            <a:ext cx="307968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6600" b="1" dirty="0"/>
              <a:t>12 + 3 = </a:t>
            </a:r>
          </a:p>
        </p:txBody>
      </p:sp>
      <p:sp>
        <p:nvSpPr>
          <p:cNvPr id="4" name="Rectangle 3"/>
          <p:cNvSpPr/>
          <p:nvPr/>
        </p:nvSpPr>
        <p:spPr>
          <a:xfrm>
            <a:off x="3940629" y="3337536"/>
            <a:ext cx="1012371" cy="11079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6" name="Group 35"/>
          <p:cNvGrpSpPr/>
          <p:nvPr/>
        </p:nvGrpSpPr>
        <p:grpSpPr>
          <a:xfrm>
            <a:off x="5229282" y="1530259"/>
            <a:ext cx="418704" cy="616441"/>
            <a:chOff x="5553307" y="3595458"/>
            <a:chExt cx="418704" cy="616441"/>
          </a:xfrm>
        </p:grpSpPr>
        <p:sp>
          <p:nvSpPr>
            <p:cNvPr id="37" name="Rectangle 36"/>
            <p:cNvSpPr/>
            <p:nvPr/>
          </p:nvSpPr>
          <p:spPr>
            <a:xfrm>
              <a:off x="5553307" y="3842567"/>
              <a:ext cx="4187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/>
                <a:t>12</a:t>
              </a: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5762659" y="3595458"/>
              <a:ext cx="0" cy="33615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9" name="Picture 4" descr="Orange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225" y="1698336"/>
            <a:ext cx="542817" cy="53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8532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6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1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89" y="1129856"/>
            <a:ext cx="8829675" cy="104632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Speech Bubble: Rectangle with Corners Rounded 10">
            <a:extLst>
              <a:ext uri="{FF2B5EF4-FFF2-40B4-BE49-F238E27FC236}">
                <a16:creationId xmlns:a16="http://schemas.microsoft.com/office/drawing/2014/main" id="{74C417F1-7452-4CAF-B654-EF88E64246B4}"/>
              </a:ext>
            </a:extLst>
          </p:cNvPr>
          <p:cNvSpPr/>
          <p:nvPr/>
        </p:nvSpPr>
        <p:spPr>
          <a:xfrm>
            <a:off x="212489" y="2649918"/>
            <a:ext cx="3290081" cy="1060828"/>
          </a:xfrm>
          <a:prstGeom prst="flowChartTerminator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dirty="0">
                <a:solidFill>
                  <a:srgbClr val="253746"/>
                </a:solidFill>
              </a:rPr>
              <a:t> Make a tower of 12 cubes and add three more. Count as you add the cubes.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3: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Add 2, 3 or 4 by counting on.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5377F9E-D2A2-4BA3-B120-59FF6DB0C5D4}"/>
              </a:ext>
            </a:extLst>
          </p:cNvPr>
          <p:cNvGrpSpPr/>
          <p:nvPr/>
        </p:nvGrpSpPr>
        <p:grpSpPr>
          <a:xfrm>
            <a:off x="5524043" y="2839821"/>
            <a:ext cx="3111388" cy="1804538"/>
            <a:chOff x="4298496" y="4063018"/>
            <a:chExt cx="2801678" cy="156918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3" name="Speech Bubble: Rectangle with Corners Rounded 14">
              <a:extLst>
                <a:ext uri="{FF2B5EF4-FFF2-40B4-BE49-F238E27FC236}">
                  <a16:creationId xmlns:a16="http://schemas.microsoft.com/office/drawing/2014/main" id="{33A118E9-4FBA-4F4E-97F1-10B297E4A984}"/>
                </a:ext>
              </a:extLst>
            </p:cNvPr>
            <p:cNvSpPr/>
            <p:nvPr/>
          </p:nvSpPr>
          <p:spPr>
            <a:xfrm>
              <a:off x="4298496" y="4063018"/>
              <a:ext cx="2801678" cy="1569186"/>
            </a:xfrm>
            <a:prstGeom prst="cloudCallout">
              <a:avLst>
                <a:gd name="adj1" fmla="val -59049"/>
                <a:gd name="adj2" fmla="val 79136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sz="2000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How many cubes now?</a:t>
              </a:r>
            </a:p>
          </p:txBody>
        </p:sp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EEC1D852-2E0F-4198-9E1C-668A9B27AF8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443398" y="4287950"/>
              <a:ext cx="391606" cy="849534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4355266" y="5012916"/>
            <a:ext cx="321812" cy="1306945"/>
            <a:chOff x="7023935" y="3760880"/>
            <a:chExt cx="601886" cy="2289417"/>
          </a:xfrm>
          <a:solidFill>
            <a:srgbClr val="FFFF00"/>
          </a:solidFill>
        </p:grpSpPr>
        <p:sp>
          <p:nvSpPr>
            <p:cNvPr id="24" name="Cube 23"/>
            <p:cNvSpPr/>
            <p:nvPr/>
          </p:nvSpPr>
          <p:spPr>
            <a:xfrm>
              <a:off x="7023935" y="5479928"/>
              <a:ext cx="597529" cy="570369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Cube 24"/>
            <p:cNvSpPr/>
            <p:nvPr/>
          </p:nvSpPr>
          <p:spPr>
            <a:xfrm>
              <a:off x="7028291" y="5054524"/>
              <a:ext cx="597529" cy="570369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Cube 25"/>
            <p:cNvSpPr/>
            <p:nvPr/>
          </p:nvSpPr>
          <p:spPr>
            <a:xfrm>
              <a:off x="7028292" y="4616434"/>
              <a:ext cx="597529" cy="570369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Cube 26"/>
            <p:cNvSpPr/>
            <p:nvPr/>
          </p:nvSpPr>
          <p:spPr>
            <a:xfrm>
              <a:off x="7028292" y="4172983"/>
              <a:ext cx="597529" cy="570369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Cube 27"/>
            <p:cNvSpPr/>
            <p:nvPr/>
          </p:nvSpPr>
          <p:spPr>
            <a:xfrm>
              <a:off x="7025095" y="3760880"/>
              <a:ext cx="597529" cy="570369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352936" y="3791198"/>
            <a:ext cx="321812" cy="1306945"/>
            <a:chOff x="7023935" y="3760880"/>
            <a:chExt cx="601886" cy="2289417"/>
          </a:xfrm>
          <a:solidFill>
            <a:srgbClr val="FFFF00"/>
          </a:solidFill>
        </p:grpSpPr>
        <p:sp>
          <p:nvSpPr>
            <p:cNvPr id="18" name="Cube 17"/>
            <p:cNvSpPr/>
            <p:nvPr/>
          </p:nvSpPr>
          <p:spPr>
            <a:xfrm>
              <a:off x="7023935" y="5479928"/>
              <a:ext cx="597529" cy="570369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Cube 18"/>
            <p:cNvSpPr/>
            <p:nvPr/>
          </p:nvSpPr>
          <p:spPr>
            <a:xfrm>
              <a:off x="7028291" y="5054524"/>
              <a:ext cx="597529" cy="570369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Cube 19"/>
            <p:cNvSpPr/>
            <p:nvPr/>
          </p:nvSpPr>
          <p:spPr>
            <a:xfrm>
              <a:off x="7028292" y="4616434"/>
              <a:ext cx="597529" cy="570369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Cube 20"/>
            <p:cNvSpPr/>
            <p:nvPr/>
          </p:nvSpPr>
          <p:spPr>
            <a:xfrm>
              <a:off x="7028292" y="4172983"/>
              <a:ext cx="597529" cy="570369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Cube 21"/>
            <p:cNvSpPr/>
            <p:nvPr/>
          </p:nvSpPr>
          <p:spPr>
            <a:xfrm>
              <a:off x="7025095" y="3760880"/>
              <a:ext cx="597529" cy="570369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351871" y="3295499"/>
            <a:ext cx="319482" cy="582929"/>
            <a:chOff x="5650529" y="3259757"/>
            <a:chExt cx="319482" cy="582929"/>
          </a:xfrm>
        </p:grpSpPr>
        <p:sp>
          <p:nvSpPr>
            <p:cNvPr id="29" name="Cube 28"/>
            <p:cNvSpPr/>
            <p:nvPr/>
          </p:nvSpPr>
          <p:spPr>
            <a:xfrm>
              <a:off x="5650529" y="3517083"/>
              <a:ext cx="319482" cy="325603"/>
            </a:xfrm>
            <a:prstGeom prst="cub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Cube 29"/>
            <p:cNvSpPr/>
            <p:nvPr/>
          </p:nvSpPr>
          <p:spPr>
            <a:xfrm>
              <a:off x="5650529" y="3259757"/>
              <a:ext cx="319482" cy="325603"/>
            </a:xfrm>
            <a:prstGeom prst="cub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8" name="Cube 37"/>
          <p:cNvSpPr/>
          <p:nvPr/>
        </p:nvSpPr>
        <p:spPr>
          <a:xfrm>
            <a:off x="4351871" y="3072053"/>
            <a:ext cx="319482" cy="325603"/>
          </a:xfrm>
          <a:prstGeom prst="cub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Cube 39"/>
          <p:cNvSpPr/>
          <p:nvPr/>
        </p:nvSpPr>
        <p:spPr>
          <a:xfrm>
            <a:off x="4351871" y="2823492"/>
            <a:ext cx="319482" cy="325603"/>
          </a:xfrm>
          <a:prstGeom prst="cub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Cube 36"/>
          <p:cNvSpPr/>
          <p:nvPr/>
        </p:nvSpPr>
        <p:spPr>
          <a:xfrm>
            <a:off x="4357596" y="2600729"/>
            <a:ext cx="319482" cy="325603"/>
          </a:xfrm>
          <a:prstGeom prst="cub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898656" y="4643584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13</a:t>
            </a:r>
            <a:endParaRPr lang="en-GB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444087" y="4644359"/>
            <a:ext cx="10679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14 </a:t>
            </a:r>
            <a:endParaRPr lang="en-GB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254623" y="4630633"/>
            <a:ext cx="10679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15 </a:t>
            </a:r>
            <a:endParaRPr lang="en-GB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928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0" grpId="0" animBg="1"/>
      <p:bldP spid="37" grpId="0" animBg="1"/>
      <p:bldP spid="4" grpId="0"/>
      <p:bldP spid="42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7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1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89" y="1129856"/>
            <a:ext cx="8829675" cy="104632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3: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Add 2, 3 or 4 by counting on.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5377F9E-D2A2-4BA3-B120-59FF6DB0C5D4}"/>
              </a:ext>
            </a:extLst>
          </p:cNvPr>
          <p:cNvGrpSpPr/>
          <p:nvPr/>
        </p:nvGrpSpPr>
        <p:grpSpPr>
          <a:xfrm>
            <a:off x="5904187" y="2819624"/>
            <a:ext cx="3111388" cy="1804538"/>
            <a:chOff x="4298496" y="4063018"/>
            <a:chExt cx="2801678" cy="156918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3" name="Speech Bubble: Rectangle with Corners Rounded 14">
              <a:extLst>
                <a:ext uri="{FF2B5EF4-FFF2-40B4-BE49-F238E27FC236}">
                  <a16:creationId xmlns:a16="http://schemas.microsoft.com/office/drawing/2014/main" id="{33A118E9-4FBA-4F4E-97F1-10B297E4A984}"/>
                </a:ext>
              </a:extLst>
            </p:cNvPr>
            <p:cNvSpPr/>
            <p:nvPr/>
          </p:nvSpPr>
          <p:spPr>
            <a:xfrm>
              <a:off x="4298496" y="4063018"/>
              <a:ext cx="2801678" cy="1569186"/>
            </a:xfrm>
            <a:prstGeom prst="cloudCallout">
              <a:avLst>
                <a:gd name="adj1" fmla="val -59049"/>
                <a:gd name="adj2" fmla="val 79136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sz="2000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Where is 15 on the beaded line?</a:t>
              </a:r>
            </a:p>
          </p:txBody>
        </p:sp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EEC1D852-2E0F-4198-9E1C-668A9B27AF8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443398" y="4287950"/>
              <a:ext cx="391606" cy="849534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4370249" y="5012916"/>
            <a:ext cx="321812" cy="1306945"/>
            <a:chOff x="7023935" y="3760880"/>
            <a:chExt cx="601886" cy="2289417"/>
          </a:xfrm>
          <a:solidFill>
            <a:srgbClr val="FFFF00"/>
          </a:solidFill>
        </p:grpSpPr>
        <p:sp>
          <p:nvSpPr>
            <p:cNvPr id="24" name="Cube 23"/>
            <p:cNvSpPr/>
            <p:nvPr/>
          </p:nvSpPr>
          <p:spPr>
            <a:xfrm>
              <a:off x="7023935" y="5479928"/>
              <a:ext cx="597529" cy="570369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Cube 24"/>
            <p:cNvSpPr/>
            <p:nvPr/>
          </p:nvSpPr>
          <p:spPr>
            <a:xfrm>
              <a:off x="7028291" y="5054524"/>
              <a:ext cx="597529" cy="570369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Cube 25"/>
            <p:cNvSpPr/>
            <p:nvPr/>
          </p:nvSpPr>
          <p:spPr>
            <a:xfrm>
              <a:off x="7028292" y="4616434"/>
              <a:ext cx="597529" cy="570369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Cube 26"/>
            <p:cNvSpPr/>
            <p:nvPr/>
          </p:nvSpPr>
          <p:spPr>
            <a:xfrm>
              <a:off x="7028292" y="4172983"/>
              <a:ext cx="597529" cy="570369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Cube 27"/>
            <p:cNvSpPr/>
            <p:nvPr/>
          </p:nvSpPr>
          <p:spPr>
            <a:xfrm>
              <a:off x="7025095" y="3760880"/>
              <a:ext cx="597529" cy="570369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367919" y="3791198"/>
            <a:ext cx="321812" cy="1306945"/>
            <a:chOff x="7023935" y="3760880"/>
            <a:chExt cx="601886" cy="2289417"/>
          </a:xfrm>
          <a:solidFill>
            <a:srgbClr val="FFFF00"/>
          </a:solidFill>
        </p:grpSpPr>
        <p:sp>
          <p:nvSpPr>
            <p:cNvPr id="18" name="Cube 17"/>
            <p:cNvSpPr/>
            <p:nvPr/>
          </p:nvSpPr>
          <p:spPr>
            <a:xfrm>
              <a:off x="7023935" y="5479928"/>
              <a:ext cx="597529" cy="570369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Cube 18"/>
            <p:cNvSpPr/>
            <p:nvPr/>
          </p:nvSpPr>
          <p:spPr>
            <a:xfrm>
              <a:off x="7028291" y="5054524"/>
              <a:ext cx="597529" cy="570369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Cube 19"/>
            <p:cNvSpPr/>
            <p:nvPr/>
          </p:nvSpPr>
          <p:spPr>
            <a:xfrm>
              <a:off x="7028292" y="4616434"/>
              <a:ext cx="597529" cy="570369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Cube 20"/>
            <p:cNvSpPr/>
            <p:nvPr/>
          </p:nvSpPr>
          <p:spPr>
            <a:xfrm>
              <a:off x="7028292" y="4172983"/>
              <a:ext cx="597529" cy="570369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Cube 21"/>
            <p:cNvSpPr/>
            <p:nvPr/>
          </p:nvSpPr>
          <p:spPr>
            <a:xfrm>
              <a:off x="7025095" y="3760880"/>
              <a:ext cx="597529" cy="570369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370249" y="3300510"/>
            <a:ext cx="319482" cy="573038"/>
            <a:chOff x="5650529" y="3269648"/>
            <a:chExt cx="319482" cy="573038"/>
          </a:xfrm>
        </p:grpSpPr>
        <p:sp>
          <p:nvSpPr>
            <p:cNvPr id="29" name="Cube 28"/>
            <p:cNvSpPr/>
            <p:nvPr/>
          </p:nvSpPr>
          <p:spPr>
            <a:xfrm>
              <a:off x="5650529" y="3517083"/>
              <a:ext cx="319482" cy="325603"/>
            </a:xfrm>
            <a:prstGeom prst="cub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Cube 29"/>
            <p:cNvSpPr/>
            <p:nvPr/>
          </p:nvSpPr>
          <p:spPr>
            <a:xfrm>
              <a:off x="5650529" y="3269648"/>
              <a:ext cx="319482" cy="325603"/>
            </a:xfrm>
            <a:prstGeom prst="cub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8" name="Cube 37"/>
          <p:cNvSpPr/>
          <p:nvPr/>
        </p:nvSpPr>
        <p:spPr>
          <a:xfrm>
            <a:off x="4370249" y="3078292"/>
            <a:ext cx="319482" cy="325603"/>
          </a:xfrm>
          <a:prstGeom prst="cub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Cube 39"/>
          <p:cNvSpPr/>
          <p:nvPr/>
        </p:nvSpPr>
        <p:spPr>
          <a:xfrm>
            <a:off x="4372579" y="2835158"/>
            <a:ext cx="319482" cy="325603"/>
          </a:xfrm>
          <a:prstGeom prst="cub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Cube 36"/>
          <p:cNvSpPr/>
          <p:nvPr/>
        </p:nvSpPr>
        <p:spPr>
          <a:xfrm>
            <a:off x="4372579" y="2591083"/>
            <a:ext cx="319482" cy="325603"/>
          </a:xfrm>
          <a:prstGeom prst="cub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5" name="Picture 4" descr="Orange, Circle, Logo, Round, Element, Design, Splash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3880" y="1653020"/>
            <a:ext cx="542817" cy="53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559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8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1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2: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Find 2 more/less than any number up to 20, recording the hops on a beaded line.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48" y="1570972"/>
            <a:ext cx="8829675" cy="104632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6" name="Group 55"/>
          <p:cNvGrpSpPr/>
          <p:nvPr/>
        </p:nvGrpSpPr>
        <p:grpSpPr>
          <a:xfrm>
            <a:off x="5171909" y="631897"/>
            <a:ext cx="1413375" cy="1535934"/>
            <a:chOff x="5697574" y="661865"/>
            <a:chExt cx="856689" cy="1535934"/>
          </a:xfrm>
        </p:grpSpPr>
        <p:sp>
          <p:nvSpPr>
            <p:cNvPr id="8" name="Rectangle 7"/>
            <p:cNvSpPr/>
            <p:nvPr/>
          </p:nvSpPr>
          <p:spPr>
            <a:xfrm>
              <a:off x="5983478" y="661865"/>
              <a:ext cx="28488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/>
                <a:t>+ 3</a:t>
              </a:r>
            </a:p>
          </p:txBody>
        </p:sp>
        <p:sp>
          <p:nvSpPr>
            <p:cNvPr id="55" name="Circular Arrow 54"/>
            <p:cNvSpPr/>
            <p:nvPr/>
          </p:nvSpPr>
          <p:spPr>
            <a:xfrm>
              <a:off x="5697574" y="950687"/>
              <a:ext cx="856689" cy="1247112"/>
            </a:xfrm>
            <a:prstGeom prst="circular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45377F9E-D2A2-4BA3-B120-59FF6DB0C5D4}"/>
              </a:ext>
            </a:extLst>
          </p:cNvPr>
          <p:cNvGrpSpPr/>
          <p:nvPr/>
        </p:nvGrpSpPr>
        <p:grpSpPr>
          <a:xfrm>
            <a:off x="5737553" y="2953994"/>
            <a:ext cx="3144870" cy="1920691"/>
            <a:chOff x="4298496" y="4063018"/>
            <a:chExt cx="2801678" cy="156918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3" name="Speech Bubble: Rectangle with Corners Rounded 14">
              <a:extLst>
                <a:ext uri="{FF2B5EF4-FFF2-40B4-BE49-F238E27FC236}">
                  <a16:creationId xmlns:a16="http://schemas.microsoft.com/office/drawing/2014/main" id="{33A118E9-4FBA-4F4E-97F1-10B297E4A984}"/>
                </a:ext>
              </a:extLst>
            </p:cNvPr>
            <p:cNvSpPr/>
            <p:nvPr/>
          </p:nvSpPr>
          <p:spPr>
            <a:xfrm>
              <a:off x="4298496" y="4063018"/>
              <a:ext cx="2801678" cy="1569186"/>
            </a:xfrm>
            <a:prstGeom prst="cloudCallout">
              <a:avLst>
                <a:gd name="adj1" fmla="val -46893"/>
                <a:gd name="adj2" fmla="val 82013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sz="2000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What number sentence can we write?</a:t>
              </a:r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EEC1D852-2E0F-4198-9E1C-668A9B27AF8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594743" y="4231729"/>
              <a:ext cx="283901" cy="615882"/>
            </a:xfrm>
            <a:prstGeom prst="rect">
              <a:avLst/>
            </a:prstGeom>
          </p:spPr>
        </p:pic>
      </p:grpSp>
      <p:sp>
        <p:nvSpPr>
          <p:cNvPr id="57" name="Rectangle 56"/>
          <p:cNvSpPr/>
          <p:nvPr/>
        </p:nvSpPr>
        <p:spPr>
          <a:xfrm>
            <a:off x="461571" y="3983154"/>
            <a:ext cx="393889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6600" b="1" dirty="0"/>
              <a:t>12 + 3 = 15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5069518" y="1920722"/>
            <a:ext cx="418704" cy="616441"/>
            <a:chOff x="5553307" y="3595458"/>
            <a:chExt cx="418704" cy="616441"/>
          </a:xfrm>
        </p:grpSpPr>
        <p:sp>
          <p:nvSpPr>
            <p:cNvPr id="34" name="Rectangle 33"/>
            <p:cNvSpPr/>
            <p:nvPr/>
          </p:nvSpPr>
          <p:spPr>
            <a:xfrm>
              <a:off x="5553307" y="3842567"/>
              <a:ext cx="4187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/>
                <a:t>12</a:t>
              </a: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5762659" y="3595458"/>
              <a:ext cx="0" cy="33615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8" name="Picture 4" descr="Orange, Circle, Logo, Round, Element, Design, Splash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461" y="2088799"/>
            <a:ext cx="542817" cy="53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571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9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1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3: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Add 2, 3 or 4 by counting on.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1" y="1851709"/>
            <a:ext cx="8829675" cy="104632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4140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EA7600"/>
      </a:hlink>
      <a:folHlink>
        <a:srgbClr val="EA76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89DAA3BAD9E948A4BE19737862E1F0" ma:contentTypeVersion="10" ma:contentTypeDescription="Create a new document." ma:contentTypeScope="" ma:versionID="d60ef44440300f76bcacfe0844305a41">
  <xsd:schema xmlns:xsd="http://www.w3.org/2001/XMLSchema" xmlns:xs="http://www.w3.org/2001/XMLSchema" xmlns:p="http://schemas.microsoft.com/office/2006/metadata/properties" xmlns:ns3="5a5a196e-2862-462e-accd-8dafa4963078" targetNamespace="http://schemas.microsoft.com/office/2006/metadata/properties" ma:root="true" ma:fieldsID="df23a595dddf50d19945d50e30244515" ns3:_="">
    <xsd:import namespace="5a5a196e-2862-462e-accd-8dafa496307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earchPropertie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SystemTags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5a196e-2862-462e-accd-8dafa49630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ystemTags" ma:index="15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01D116-A633-4035-A30E-3DB563834F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5a196e-2862-462e-accd-8dafa49630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43115FD-B1D7-4FAF-9989-01BEFBB02A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F4B1A9-86AF-492B-B32C-121678826BEA}">
  <ds:schemaRefs>
    <ds:schemaRef ds:uri="http://purl.org/dc/terms/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5a5a196e-2862-462e-accd-8dafa4963078"/>
    <ds:schemaRef ds:uri="http://schemas.microsoft.com/office/2006/documentManagement/type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3643</TotalTime>
  <Words>624</Words>
  <Application>Microsoft Office PowerPoint</Application>
  <PresentationFormat>On-screen Show (4:3)</PresentationFormat>
  <Paragraphs>86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Myriad Pro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PC</dc:creator>
  <cp:lastModifiedBy>Shella Marie Santiago</cp:lastModifiedBy>
  <cp:revision>255</cp:revision>
  <dcterms:created xsi:type="dcterms:W3CDTF">2018-09-13T11:08:58Z</dcterms:created>
  <dcterms:modified xsi:type="dcterms:W3CDTF">2024-10-19T12:10:36Z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0x0101004589DAA3BAD9E948A4BE19737862E1F0</vt:lpwstr>
  </property>
</Properties>
</file>