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6"/>
  </p:notesMasterIdLst>
  <p:sldIdLst>
    <p:sldId id="328" r:id="rId5"/>
    <p:sldId id="293" r:id="rId6"/>
    <p:sldId id="298" r:id="rId7"/>
    <p:sldId id="313" r:id="rId8"/>
    <p:sldId id="342" r:id="rId9"/>
    <p:sldId id="343" r:id="rId10"/>
    <p:sldId id="344" r:id="rId11"/>
    <p:sldId id="345" r:id="rId12"/>
    <p:sldId id="315" r:id="rId13"/>
    <p:sldId id="300" r:id="rId14"/>
    <p:sldId id="346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B350"/>
    <a:srgbClr val="253746"/>
    <a:srgbClr val="004A76"/>
    <a:srgbClr val="3F9DA7"/>
    <a:srgbClr val="6EBFC8"/>
    <a:srgbClr val="AED2BC"/>
    <a:srgbClr val="87BB9B"/>
    <a:srgbClr val="F7E3FD"/>
    <a:srgbClr val="6C3FAF"/>
    <a:srgbClr val="5632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50" autoAdjust="0"/>
    <p:restoredTop sz="76243" autoAdjust="0"/>
  </p:normalViewPr>
  <p:slideViewPr>
    <p:cSldViewPr snapToGrid="0">
      <p:cViewPr varScale="1">
        <p:scale>
          <a:sx n="87" d="100"/>
          <a:sy n="87" d="100"/>
        </p:scale>
        <p:origin x="1902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>
        <p:scale>
          <a:sx n="80" d="100"/>
          <a:sy n="80" d="100"/>
        </p:scale>
        <p:origin x="2256" y="-7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ECC001-2C7A-4C2A-8B06-705CA02DC7C6}" type="datetimeFigureOut">
              <a:rPr lang="en-GB" smtClean="0"/>
              <a:t>30/10/2024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873E03-7F6C-40B1-9C82-92C8804404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270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Simmering skills – to use this starter, drag this slide to the start of Day 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            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Working in pairs, ask children to divide their whiteboards into 3 parts. On the left hand side column they write </a:t>
            </a:r>
            <a:r>
              <a:rPr lang="en-GB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 less and on the right hand column 1 more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Model how to do this. Show children a 1–100 grid on the IWB, e.g. the 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Number Grid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ITP, starting with lower numbers, and highlight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it.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Children write this number in the middle column and then discuss and work out what is 1 more and 1 less than that number and record in the corresponding column. Check by showing the pattern on the grid and choose a new number to highlight.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16965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Practice Sheet on this slide is suitable for most children.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Differentiated PRACTICE WORKSHEETS are available on Hamilton’s website in this unit’s PROCEDURAL FLUENCY box.</a:t>
            </a:r>
          </a:p>
          <a:p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WT/ARE: 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Number bonds to 10 Sheet 1 </a:t>
            </a:r>
          </a:p>
          <a:p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GD: 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Number bonds to 20 Sheet 2 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40113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25374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6933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GB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Ask children how many fingers would have to be put up to make 10 again?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Remind children that these 2 numbers are special because they are partners that when added together make 10. </a:t>
            </a:r>
          </a:p>
          <a:p>
            <a:pPr lvl="0"/>
            <a:endParaRPr lang="en-GB" sz="120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11089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Ask children how many fingers would have to go back up to make 10 again? </a:t>
            </a:r>
          </a:p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Ask a child to come up and write the number bond on the flipchart.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11089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Ask children how many fingers would have to go back up to make 10 again? </a:t>
            </a:r>
          </a:p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Ask a child to come up and write the number bond on the flipchart.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11089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Ask children how many fingers would have to go back up to make 10 again? </a:t>
            </a:r>
          </a:p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Ask a child to come up and write the number bond on the flipchart.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11089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Ask children how many fingers would have to go back up to make 10 again? </a:t>
            </a:r>
          </a:p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Ask a child to come up and write the number bond on the flipchart.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11089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Ask children how many fingers would have to go back up to make 10 again? </a:t>
            </a:r>
          </a:p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Ask a child to come up and write the number bond on the flipchart.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11089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Children discuss with a talk partner the fact that as 1 number gets bigger the other number gets smaller. </a:t>
            </a:r>
          </a:p>
          <a:p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Children 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can now go on to do differentiated GROUP ACTIVITIES. You can find Hamilton’s group activities in this unit’s TEACHING AND GROUP ACTIVITIES download.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WT: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 cubes to make the complement to 10 for the number shown.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ARE/GD: 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Number bond snap.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11089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hamilton-trust.org.uk/maths/year-1-maths/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FB96D1F-83BC-4887-89A5-175B6E6C68B9}"/>
              </a:ext>
            </a:extLst>
          </p:cNvPr>
          <p:cNvSpPr/>
          <p:nvPr userDrawn="1"/>
        </p:nvSpPr>
        <p:spPr>
          <a:xfrm>
            <a:off x="-53107" y="6221405"/>
            <a:ext cx="9197108" cy="657069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13BC91-F6D0-4DC8-B0B8-6E7E7FAB66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5D9A2E24-96C9-44BE-881E-97F4ADE19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185487" y="6367375"/>
            <a:ext cx="719921" cy="365125"/>
          </a:xfrm>
        </p:spPr>
        <p:txBody>
          <a:bodyPr/>
          <a:lstStyle>
            <a:lvl1pPr algn="ctr">
              <a:defRPr sz="1300" b="0">
                <a:solidFill>
                  <a:srgbClr val="EA7600"/>
                </a:solidFill>
                <a:latin typeface="+mn-lt"/>
              </a:defRPr>
            </a:lvl1pPr>
          </a:lstStyle>
          <a:p>
            <a:fld id="{BA0EE811-478C-4958-8104-2A70B5A1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89D1CB2-11BF-434A-9AE8-BEAF97E774D6}"/>
              </a:ext>
            </a:extLst>
          </p:cNvPr>
          <p:cNvSpPr/>
          <p:nvPr userDrawn="1"/>
        </p:nvSpPr>
        <p:spPr>
          <a:xfrm>
            <a:off x="810409" y="6380189"/>
            <a:ext cx="2271837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GB" sz="1300" b="0" dirty="0">
                <a:solidFill>
                  <a:srgbClr val="EA7600"/>
                </a:solidFill>
              </a:rPr>
              <a:t>©</a:t>
            </a:r>
            <a:r>
              <a:rPr lang="en-GB" sz="1200" b="0" dirty="0">
                <a:solidFill>
                  <a:srgbClr val="EA7600"/>
                </a:solidFill>
              </a:rPr>
              <a:t>  </a:t>
            </a:r>
            <a:r>
              <a:rPr lang="en-GB" sz="1300" b="0" u="none" dirty="0">
                <a:solidFill>
                  <a:srgbClr val="EA7600"/>
                </a:solidFill>
                <a:hlinkClick r:id="rId2"/>
              </a:rPr>
              <a:t>hamilton-trust.org.uk</a:t>
            </a:r>
            <a:endParaRPr lang="en-GB" sz="1300" b="0" u="none" dirty="0">
              <a:solidFill>
                <a:srgbClr val="EA76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51EBB7B-6C39-48C7-850C-99BEC78CA16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8" y="6091747"/>
            <a:ext cx="775846" cy="721945"/>
          </a:xfrm>
          <a:prstGeom prst="rect">
            <a:avLst/>
          </a:prstGeom>
        </p:spPr>
      </p:pic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7E7D638D-B41C-46A9-87E5-34C770A46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43602" y="6367376"/>
            <a:ext cx="3086100" cy="365125"/>
          </a:xfrm>
        </p:spPr>
        <p:txBody>
          <a:bodyPr/>
          <a:lstStyle>
            <a:lvl1pPr>
              <a:defRPr sz="1300" b="0">
                <a:solidFill>
                  <a:srgbClr val="EA7600"/>
                </a:solidFill>
                <a:latin typeface="+mn-lt"/>
              </a:defRPr>
            </a:lvl1pPr>
          </a:lstStyle>
          <a:p>
            <a:pPr algn="r"/>
            <a:r>
              <a:rPr lang="en-GB"/>
              <a:t>Year 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1871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9000">
              <a:schemeClr val="bg1">
                <a:lumMod val="95000"/>
              </a:schemeClr>
            </a:gs>
            <a:gs pos="0">
              <a:schemeClr val="accent1">
                <a:lumMod val="40000"/>
                <a:lumOff val="60000"/>
              </a:schemeClr>
            </a:gs>
            <a:gs pos="100000">
              <a:schemeClr val="bg1">
                <a:lumMod val="7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Year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8276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2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microsoft.com/office/2007/relationships/hdphoto" Target="../media/hdphoto5.wdp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microsoft.com/office/2007/relationships/hdphoto" Target="../media/hdphoto6.wdp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7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1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/>
              <a:t>Year 1</a:t>
            </a:r>
            <a:endParaRPr lang="en-GB" dirty="0"/>
          </a:p>
        </p:txBody>
      </p:sp>
      <p:pic>
        <p:nvPicPr>
          <p:cNvPr id="3075" name="Picture 3" descr="N:\Documents\Website\Wagtail Website\User Manuel for HT\Elephant---Remember-this-FIN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899" y="1424203"/>
            <a:ext cx="2633091" cy="1671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480193" y="3527780"/>
            <a:ext cx="8130503" cy="8335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450"/>
              </a:spcAft>
              <a:buClr>
                <a:schemeClr val="accent2"/>
              </a:buClr>
            </a:pPr>
            <a:r>
              <a:rPr lang="en-GB" sz="2400" b="1" dirty="0">
                <a:solidFill>
                  <a:srgbClr val="253746"/>
                </a:solidFill>
              </a:rPr>
              <a:t>Starter</a:t>
            </a:r>
          </a:p>
          <a:p>
            <a:pPr algn="ctr">
              <a:spcAft>
                <a:spcPts val="1000"/>
              </a:spcAft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5B9BD5">
                    <a:lumMod val="75000"/>
                  </a:srgbClr>
                </a:solidFill>
              </a:rPr>
              <a:t>One more/less</a:t>
            </a:r>
            <a:endParaRPr lang="en-GB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4371C-A99C-4DB5-8BBC-831AD77810B7}"/>
              </a:ext>
            </a:extLst>
          </p:cNvPr>
          <p:cNvSpPr txBox="1"/>
          <p:nvPr/>
        </p:nvSpPr>
        <p:spPr>
          <a:xfrm>
            <a:off x="116681" y="16610"/>
            <a:ext cx="891008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253746"/>
                </a:solidFill>
              </a:rPr>
              <a:t>Addition and Subtraction</a:t>
            </a:r>
          </a:p>
          <a:p>
            <a:pPr algn="ctr"/>
            <a:r>
              <a:rPr lang="en-GB" sz="2400" b="1" dirty="0"/>
              <a:t>Number bonds to 10</a:t>
            </a:r>
            <a:endParaRPr lang="en-GB" sz="2400" b="1" dirty="0">
              <a:solidFill>
                <a:srgbClr val="2537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64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10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/>
              <a:t>Year 1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359D13-3954-43C2-AE86-3C079664AB7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47" t="6956" r="9008" b="18841"/>
          <a:stretch/>
        </p:blipFill>
        <p:spPr>
          <a:xfrm>
            <a:off x="2342373" y="125499"/>
            <a:ext cx="4590164" cy="59953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431BF1A-C322-4F3E-BEE7-F5280F44681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68" t="82705" r="10837" b="8889"/>
          <a:stretch/>
        </p:blipFill>
        <p:spPr>
          <a:xfrm>
            <a:off x="346482" y="4571032"/>
            <a:ext cx="8397930" cy="1275077"/>
          </a:xfrm>
          <a:prstGeom prst="rect">
            <a:avLst/>
          </a:prstGeom>
          <a:ln>
            <a:solidFill>
              <a:srgbClr val="FFC000"/>
            </a:solidFill>
          </a:ln>
        </p:spPr>
      </p:pic>
      <p:grpSp>
        <p:nvGrpSpPr>
          <p:cNvPr id="11" name="Group 10"/>
          <p:cNvGrpSpPr/>
          <p:nvPr/>
        </p:nvGrpSpPr>
        <p:grpSpPr>
          <a:xfrm>
            <a:off x="6525033" y="4631522"/>
            <a:ext cx="1713640" cy="1160976"/>
            <a:chOff x="1834709" y="4015907"/>
            <a:chExt cx="1606379" cy="952832"/>
          </a:xfrm>
        </p:grpSpPr>
        <p:sp>
          <p:nvSpPr>
            <p:cNvPr id="14" name="Rounded Rectangle 13"/>
            <p:cNvSpPr/>
            <p:nvPr/>
          </p:nvSpPr>
          <p:spPr>
            <a:xfrm>
              <a:off x="1834709" y="4015907"/>
              <a:ext cx="1606379" cy="495328"/>
            </a:xfrm>
            <a:prstGeom prst="roundRect">
              <a:avLst>
                <a:gd name="adj" fmla="val 42473"/>
              </a:avLst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</a:rPr>
                <a:t>Challenge</a:t>
              </a:r>
              <a:endParaRPr lang="en-GB" sz="2400" b="1" dirty="0">
                <a:solidFill>
                  <a:schemeClr val="tx1"/>
                </a:solidFill>
              </a:endParaRPr>
            </a:p>
          </p:txBody>
        </p:sp>
        <p:pic>
          <p:nvPicPr>
            <p:cNvPr id="15" name="Picture 2" descr="Related image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44755">
              <a:off x="2150897" y="4363258"/>
              <a:ext cx="388517" cy="6054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09939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215599" y="1354597"/>
            <a:ext cx="6858000" cy="1655762"/>
          </a:xfrm>
        </p:spPr>
        <p:txBody>
          <a:bodyPr>
            <a:noAutofit/>
          </a:bodyPr>
          <a:lstStyle/>
          <a:p>
            <a:r>
              <a:rPr lang="en-GB" sz="2800" b="1" dirty="0"/>
              <a:t>Show me – Mini Board Time</a:t>
            </a:r>
            <a:endParaRPr lang="en-US" sz="2800" dirty="0"/>
          </a:p>
          <a:p>
            <a:r>
              <a:rPr lang="en-GB" sz="2800" b="1" dirty="0"/>
              <a:t> </a:t>
            </a:r>
            <a:endParaRPr lang="en-US" sz="2800" dirty="0"/>
          </a:p>
          <a:p>
            <a:r>
              <a:rPr lang="en-GB" sz="2800" dirty="0"/>
              <a:t>The teacher will write a number on the board, and students will write the number that pairs with it to make 10 on their mini boards.</a:t>
            </a:r>
            <a:endParaRPr lang="en-US" sz="2800" dirty="0"/>
          </a:p>
          <a:p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smtClean="0"/>
              <a:t>Year 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10096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2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dirty="0"/>
              <a:t>Year 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480194" y="1743331"/>
            <a:ext cx="8130503" cy="15773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450"/>
              </a:spcAft>
              <a:buClr>
                <a:schemeClr val="accent2"/>
              </a:buClr>
            </a:pPr>
            <a:r>
              <a:rPr lang="en-US" sz="2400" b="1" dirty="0">
                <a:solidFill>
                  <a:srgbClr val="253746"/>
                </a:solidFill>
              </a:rPr>
              <a:t>Objectives</a:t>
            </a:r>
            <a:endParaRPr lang="en-GB" sz="2400" b="1" dirty="0">
              <a:solidFill>
                <a:srgbClr val="253746"/>
              </a:solidFill>
            </a:endParaRPr>
          </a:p>
          <a:p>
            <a:pPr>
              <a:spcAft>
                <a:spcPts val="1000"/>
              </a:spcAft>
              <a:buClr>
                <a:srgbClr val="EA7600"/>
              </a:buClr>
              <a:buSzPct val="120000"/>
            </a:pPr>
            <a:endParaRPr lang="en-GB" sz="20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spcAft>
                <a:spcPts val="1000"/>
              </a:spcAft>
              <a:buClr>
                <a:srgbClr val="EA7600"/>
              </a:buClr>
              <a:buSzPct val="120000"/>
            </a:pPr>
            <a:r>
              <a:rPr lang="en-GB" sz="2000" b="1" dirty="0" smtClean="0">
                <a:solidFill>
                  <a:schemeClr val="accent5">
                    <a:lumMod val="75000"/>
                  </a:schemeClr>
                </a:solidFill>
              </a:rPr>
              <a:t>Know </a:t>
            </a:r>
            <a:r>
              <a:rPr lang="en-GB" sz="2000" b="1" dirty="0">
                <a:solidFill>
                  <a:schemeClr val="accent5">
                    <a:lumMod val="75000"/>
                  </a:schemeClr>
                </a:solidFill>
              </a:rPr>
              <a:t>number bonds to 10.                                                                                         Write addition sentences.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64F3FED-3247-4F55-BF8A-D1D9E087C650}"/>
              </a:ext>
            </a:extLst>
          </p:cNvPr>
          <p:cNvSpPr txBox="1"/>
          <p:nvPr/>
        </p:nvSpPr>
        <p:spPr>
          <a:xfrm>
            <a:off x="116681" y="16610"/>
            <a:ext cx="891008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253746"/>
                </a:solidFill>
              </a:rPr>
              <a:t>Addition and Subtraction</a:t>
            </a:r>
          </a:p>
          <a:p>
            <a:pPr algn="ctr"/>
            <a:r>
              <a:rPr lang="en-GB" sz="2400" b="1" dirty="0"/>
              <a:t>Number bonds to 10</a:t>
            </a:r>
            <a:endParaRPr lang="en-GB" sz="2400" b="1" dirty="0">
              <a:solidFill>
                <a:srgbClr val="2537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91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3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/>
              <a:t>Year 1</a:t>
            </a: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116681" y="138645"/>
            <a:ext cx="8933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253746"/>
                </a:solidFill>
              </a:rPr>
              <a:t>Day 2: </a:t>
            </a:r>
            <a:r>
              <a:rPr lang="en-GB" sz="2000" b="1" dirty="0">
                <a:solidFill>
                  <a:srgbClr val="5B9BD5">
                    <a:lumMod val="75000"/>
                  </a:srgbClr>
                </a:solidFill>
              </a:rPr>
              <a:t>Know number bonds to 10; Write addition sentences.</a:t>
            </a:r>
          </a:p>
        </p:txBody>
      </p:sp>
      <p:sp>
        <p:nvSpPr>
          <p:cNvPr id="5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 txBox="1">
            <a:spLocks/>
          </p:cNvSpPr>
          <p:nvPr/>
        </p:nvSpPr>
        <p:spPr>
          <a:xfrm>
            <a:off x="4185487" y="6367375"/>
            <a:ext cx="7199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300" b="0" kern="1200">
                <a:solidFill>
                  <a:srgbClr val="EA7600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A0EE811-478C-4958-8104-2A70B5A19611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 txBox="1">
            <a:spLocks/>
          </p:cNvSpPr>
          <p:nvPr/>
        </p:nvSpPr>
        <p:spPr>
          <a:xfrm>
            <a:off x="5305926" y="6367376"/>
            <a:ext cx="37237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300" b="0" kern="1200">
                <a:solidFill>
                  <a:srgbClr val="EA7600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/>
              <a:t>Year 1</a:t>
            </a:r>
            <a:endParaRPr lang="en-GB" dirty="0"/>
          </a:p>
        </p:txBody>
      </p:sp>
      <p:pic>
        <p:nvPicPr>
          <p:cNvPr id="7" name="Picture 6" descr="Palm, Hand, Finger, Bleaching, Palm Reading, You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556" b="100000" l="0" r="951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657"/>
          <a:stretch/>
        </p:blipFill>
        <p:spPr bwMode="auto">
          <a:xfrm>
            <a:off x="2046384" y="1789251"/>
            <a:ext cx="2139103" cy="26622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7430921" y="3371344"/>
            <a:ext cx="1263487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600" dirty="0"/>
              <a:t>5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5377F9E-D2A2-4BA3-B120-59FF6DB0C5D4}"/>
              </a:ext>
            </a:extLst>
          </p:cNvPr>
          <p:cNvGrpSpPr/>
          <p:nvPr/>
        </p:nvGrpSpPr>
        <p:grpSpPr>
          <a:xfrm>
            <a:off x="6137279" y="437315"/>
            <a:ext cx="2801678" cy="1569186"/>
            <a:chOff x="4298496" y="4063018"/>
            <a:chExt cx="2801678" cy="1569186"/>
          </a:xfrm>
        </p:grpSpPr>
        <p:sp>
          <p:nvSpPr>
            <p:cNvPr id="13" name="Speech Bubble: Rectangle with Corners Rounded 14">
              <a:extLst>
                <a:ext uri="{FF2B5EF4-FFF2-40B4-BE49-F238E27FC236}">
                  <a16:creationId xmlns:a16="http://schemas.microsoft.com/office/drawing/2014/main" id="{33A118E9-4FBA-4F4E-97F1-10B297E4A984}"/>
                </a:ext>
              </a:extLst>
            </p:cNvPr>
            <p:cNvSpPr/>
            <p:nvPr/>
          </p:nvSpPr>
          <p:spPr>
            <a:xfrm>
              <a:off x="4298496" y="4063018"/>
              <a:ext cx="2801678" cy="1569186"/>
            </a:xfrm>
            <a:prstGeom prst="cloudCallout">
              <a:avLst>
                <a:gd name="adj1" fmla="val -59741"/>
                <a:gd name="adj2" fmla="val 66793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28575">
              <a:solidFill>
                <a:srgbClr val="004A76"/>
              </a:solidFill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114000"/>
                </a:lnSpc>
              </a:pPr>
              <a:r>
                <a:rPr lang="en-GB" sz="2000" b="1" dirty="0">
                  <a:solidFill>
                    <a:srgbClr val="253746"/>
                  </a:solidFill>
                  <a:latin typeface="Myriad Pro Light" panose="020B0603030403020204" pitchFamily="34" charset="0"/>
                </a:rPr>
                <a:t>How many fingers are standing up?</a:t>
              </a: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EEC1D852-2E0F-4198-9E1C-668A9B27AF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443398" y="4287950"/>
              <a:ext cx="391606" cy="849534"/>
            </a:xfrm>
            <a:prstGeom prst="rect">
              <a:avLst/>
            </a:prstGeom>
          </p:spPr>
        </p:pic>
      </p:grp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000" b="100000" l="9766" r="89844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4787"/>
          <a:stretch/>
        </p:blipFill>
        <p:spPr bwMode="auto">
          <a:xfrm flipH="1">
            <a:off x="3921171" y="2849527"/>
            <a:ext cx="1677764" cy="16020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Palm, Hand, Finger, Bleaching, Palm Reading, You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556" b="100000" l="0" r="951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657"/>
          <a:stretch/>
        </p:blipFill>
        <p:spPr bwMode="auto">
          <a:xfrm flipH="1">
            <a:off x="3980840" y="1789251"/>
            <a:ext cx="2139103" cy="26622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1961961" y="4828585"/>
            <a:ext cx="444705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8000" b="1" dirty="0"/>
              <a:t>5 + 5 = 10 </a:t>
            </a:r>
            <a:endParaRPr lang="en-GB" sz="8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502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4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/>
              <a:t>Year 1</a:t>
            </a: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116681" y="138645"/>
            <a:ext cx="8933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253746"/>
                </a:solidFill>
              </a:rPr>
              <a:t>Day 2: </a:t>
            </a:r>
            <a:r>
              <a:rPr lang="en-GB" sz="2000" b="1" dirty="0">
                <a:solidFill>
                  <a:srgbClr val="5B9BD5">
                    <a:lumMod val="75000"/>
                  </a:srgbClr>
                </a:solidFill>
              </a:rPr>
              <a:t>Know number bonds to 10; Write addition sentences.</a:t>
            </a:r>
          </a:p>
        </p:txBody>
      </p:sp>
      <p:pic>
        <p:nvPicPr>
          <p:cNvPr id="5" name="Picture 4" descr="Palm, Hand, Finger, Nail, You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100000" l="9804" r="898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6137" y="1789251"/>
            <a:ext cx="1996717" cy="26622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Palm, Hand, Finger, Bleaching, Palm Reading, You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556" b="100000" l="0" r="951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657"/>
          <a:stretch/>
        </p:blipFill>
        <p:spPr bwMode="auto">
          <a:xfrm>
            <a:off x="2046384" y="1789251"/>
            <a:ext cx="2139103" cy="26622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Palm, Hand, Finger, Bleaching, Palm Reading, You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556" b="100000" l="0" r="951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657"/>
          <a:stretch/>
        </p:blipFill>
        <p:spPr bwMode="auto">
          <a:xfrm flipH="1">
            <a:off x="4051525" y="1789251"/>
            <a:ext cx="2139103" cy="26622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328511" y="4624065"/>
            <a:ext cx="421461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0" b="1" dirty="0"/>
              <a:t>6 + 4 = 10</a:t>
            </a:r>
          </a:p>
        </p:txBody>
      </p:sp>
    </p:spTree>
    <p:extLst>
      <p:ext uri="{BB962C8B-B14F-4D97-AF65-F5344CB8AC3E}">
        <p14:creationId xmlns:p14="http://schemas.microsoft.com/office/powerpoint/2010/main" val="2912710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5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/>
              <a:t>Year 1</a:t>
            </a: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116681" y="138645"/>
            <a:ext cx="8933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253746"/>
                </a:solidFill>
              </a:rPr>
              <a:t>Day 2: </a:t>
            </a:r>
            <a:r>
              <a:rPr lang="en-GB" sz="2000" b="1" dirty="0">
                <a:solidFill>
                  <a:srgbClr val="5B9BD5">
                    <a:lumMod val="75000"/>
                  </a:srgbClr>
                </a:solidFill>
              </a:rPr>
              <a:t>Know number bonds to 10; Write addition sentences.</a:t>
            </a:r>
          </a:p>
        </p:txBody>
      </p:sp>
      <p:pic>
        <p:nvPicPr>
          <p:cNvPr id="6" name="Picture 5" descr="Palm, Hand, Finger, Bleaching, Palm Reading, You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556" b="100000" l="0" r="951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657"/>
          <a:stretch/>
        </p:blipFill>
        <p:spPr bwMode="auto">
          <a:xfrm>
            <a:off x="2046384" y="1789251"/>
            <a:ext cx="2139103" cy="26622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Palm, Hand, Finger, Bleaching, Palm Reading, You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556" b="100000" l="0" r="951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657"/>
          <a:stretch/>
        </p:blipFill>
        <p:spPr bwMode="auto">
          <a:xfrm flipH="1">
            <a:off x="3955316" y="1801476"/>
            <a:ext cx="2139103" cy="26622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328511" y="4624065"/>
            <a:ext cx="421461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0" b="1" dirty="0"/>
              <a:t>7 + 3 = 10</a:t>
            </a:r>
          </a:p>
        </p:txBody>
      </p:sp>
      <p:pic>
        <p:nvPicPr>
          <p:cNvPr id="9" name="Picture 2" descr="Palm, Hand, Finger, Nail, Young, Japanese, People, Bod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583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6190" y="1801476"/>
            <a:ext cx="1987549" cy="2650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9071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6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/>
              <a:t>Year 1</a:t>
            </a: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116681" y="138645"/>
            <a:ext cx="8933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253746"/>
                </a:solidFill>
              </a:rPr>
              <a:t>Day 2: </a:t>
            </a:r>
            <a:r>
              <a:rPr lang="en-GB" sz="2000" b="1" dirty="0">
                <a:solidFill>
                  <a:srgbClr val="5B9BD5">
                    <a:lumMod val="75000"/>
                  </a:srgbClr>
                </a:solidFill>
              </a:rPr>
              <a:t>Know number bonds to 10; Write addition sentences.</a:t>
            </a:r>
          </a:p>
        </p:txBody>
      </p:sp>
      <p:pic>
        <p:nvPicPr>
          <p:cNvPr id="6" name="Picture 5" descr="Palm, Hand, Finger, Bleaching, Palm Reading, You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556" b="100000" l="0" r="951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657"/>
          <a:stretch/>
        </p:blipFill>
        <p:spPr bwMode="auto">
          <a:xfrm>
            <a:off x="2046384" y="1789251"/>
            <a:ext cx="2139103" cy="26622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Palm, Hand, Finger, Bleaching, Palm Reading, You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556" b="100000" l="0" r="951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657"/>
          <a:stretch/>
        </p:blipFill>
        <p:spPr bwMode="auto">
          <a:xfrm flipH="1">
            <a:off x="4039392" y="1789251"/>
            <a:ext cx="2139103" cy="26622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328511" y="4624065"/>
            <a:ext cx="421461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0" b="1" dirty="0"/>
              <a:t>8 + 2 = 10</a:t>
            </a:r>
          </a:p>
        </p:txBody>
      </p:sp>
      <p:pic>
        <p:nvPicPr>
          <p:cNvPr id="9" name="Picture 4" descr="Hand, Finger, Three, Sign Language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736" r="41465" b="16845"/>
          <a:stretch/>
        </p:blipFill>
        <p:spPr bwMode="auto">
          <a:xfrm flipH="1">
            <a:off x="4295553" y="1702033"/>
            <a:ext cx="1626782" cy="2749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9071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7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/>
              <a:t>Year 1</a:t>
            </a: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116681" y="138645"/>
            <a:ext cx="8933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253746"/>
                </a:solidFill>
              </a:rPr>
              <a:t>Day 2: </a:t>
            </a:r>
            <a:r>
              <a:rPr lang="en-GB" sz="2000" b="1" dirty="0">
                <a:solidFill>
                  <a:srgbClr val="5B9BD5">
                    <a:lumMod val="75000"/>
                  </a:srgbClr>
                </a:solidFill>
              </a:rPr>
              <a:t>Know number bonds to 10; Write addition sentences.</a:t>
            </a:r>
          </a:p>
        </p:txBody>
      </p:sp>
      <p:pic>
        <p:nvPicPr>
          <p:cNvPr id="6" name="Picture 5" descr="Palm, Hand, Finger, Bleaching, Palm Reading, You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556" b="100000" l="0" r="951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657"/>
          <a:stretch/>
        </p:blipFill>
        <p:spPr bwMode="auto">
          <a:xfrm>
            <a:off x="2046384" y="1789251"/>
            <a:ext cx="2139103" cy="26622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Palm, Hand, Finger, Bleaching, Palm Reading, You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556" b="100000" l="0" r="951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657"/>
          <a:stretch/>
        </p:blipFill>
        <p:spPr bwMode="auto">
          <a:xfrm flipH="1">
            <a:off x="4029689" y="1789251"/>
            <a:ext cx="2139103" cy="26622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328511" y="4624065"/>
            <a:ext cx="421461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0" b="1" dirty="0"/>
              <a:t>9 + 1 = 10</a:t>
            </a:r>
          </a:p>
        </p:txBody>
      </p:sp>
      <p:pic>
        <p:nvPicPr>
          <p:cNvPr id="9" name="Picture 2" descr="Palm, Hand, Finger, Nail, Young, Japanese, People, Body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100000" l="6852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5487" y="1458871"/>
            <a:ext cx="2244501" cy="2992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9071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8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/>
              <a:t>Year 1</a:t>
            </a: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116681" y="138645"/>
            <a:ext cx="8933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253746"/>
                </a:solidFill>
              </a:rPr>
              <a:t>Day 2: </a:t>
            </a:r>
            <a:r>
              <a:rPr lang="en-GB" sz="2000" b="1" dirty="0">
                <a:solidFill>
                  <a:srgbClr val="5B9BD5">
                    <a:lumMod val="75000"/>
                  </a:srgbClr>
                </a:solidFill>
              </a:rPr>
              <a:t>Know number bonds to 10; Write addition sentences.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7EAB845-A778-4AB8-B9E0-AD2B9613DEDB}"/>
              </a:ext>
            </a:extLst>
          </p:cNvPr>
          <p:cNvGrpSpPr/>
          <p:nvPr/>
        </p:nvGrpSpPr>
        <p:grpSpPr>
          <a:xfrm>
            <a:off x="505090" y="1802475"/>
            <a:ext cx="3867916" cy="2478528"/>
            <a:chOff x="2046384" y="1789251"/>
            <a:chExt cx="4154689" cy="2662290"/>
          </a:xfrm>
        </p:grpSpPr>
        <p:pic>
          <p:nvPicPr>
            <p:cNvPr id="6" name="Picture 5" descr="Palm, Hand, Finger, Bleaching, Palm Reading, You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5556" b="100000" l="0" r="9518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57"/>
            <a:stretch/>
          </p:blipFill>
          <p:spPr bwMode="auto">
            <a:xfrm>
              <a:off x="2046384" y="1789251"/>
              <a:ext cx="2139103" cy="266229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 descr="Palm, Hand, Finger, Bleaching, Palm Reading, You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5556" b="100000" l="0" r="9518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57"/>
            <a:stretch/>
          </p:blipFill>
          <p:spPr bwMode="auto">
            <a:xfrm flipH="1">
              <a:off x="4061970" y="1789251"/>
              <a:ext cx="2139103" cy="266229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Rectangle 2"/>
          <p:cNvSpPr/>
          <p:nvPr/>
        </p:nvSpPr>
        <p:spPr>
          <a:xfrm>
            <a:off x="750719" y="4377880"/>
            <a:ext cx="473398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0" b="1" dirty="0"/>
              <a:t>0 + 10 = 10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C210267-20FA-4AA1-8C6F-AA8DF9560D48}"/>
              </a:ext>
            </a:extLst>
          </p:cNvPr>
          <p:cNvGrpSpPr/>
          <p:nvPr/>
        </p:nvGrpSpPr>
        <p:grpSpPr>
          <a:xfrm>
            <a:off x="998685" y="2787323"/>
            <a:ext cx="2896182" cy="1491437"/>
            <a:chOff x="8305118" y="2627993"/>
            <a:chExt cx="3110909" cy="1602014"/>
          </a:xfrm>
        </p:grpSpPr>
        <p:pic>
          <p:nvPicPr>
            <p:cNvPr id="8" name="Picture 2">
              <a:extLst>
                <a:ext uri="{FF2B5EF4-FFF2-40B4-BE49-F238E27FC236}">
                  <a16:creationId xmlns:a16="http://schemas.microsoft.com/office/drawing/2014/main" id="{514A9F7A-E2BE-41F4-ABCE-0FB010587F7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4000" b="100000" l="9766" r="89844"/>
                      </a14:imgEffect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4787"/>
            <a:stretch/>
          </p:blipFill>
          <p:spPr bwMode="auto">
            <a:xfrm flipH="1">
              <a:off x="9738263" y="2627993"/>
              <a:ext cx="1677764" cy="160201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2">
              <a:extLst>
                <a:ext uri="{FF2B5EF4-FFF2-40B4-BE49-F238E27FC236}">
                  <a16:creationId xmlns:a16="http://schemas.microsoft.com/office/drawing/2014/main" id="{97C0CE80-EA21-4634-8F1C-0BF5B5170FA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4000" b="100000" l="9766" r="89844"/>
                      </a14:imgEffect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4787"/>
            <a:stretch/>
          </p:blipFill>
          <p:spPr bwMode="auto">
            <a:xfrm>
              <a:off x="8305118" y="2627993"/>
              <a:ext cx="1677764" cy="160201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D9680FD-904A-4F00-BDDB-AC8216779A71}"/>
              </a:ext>
            </a:extLst>
          </p:cNvPr>
          <p:cNvGrpSpPr/>
          <p:nvPr/>
        </p:nvGrpSpPr>
        <p:grpSpPr>
          <a:xfrm>
            <a:off x="4373006" y="711200"/>
            <a:ext cx="4501236" cy="2479039"/>
            <a:chOff x="69733" y="2154929"/>
            <a:chExt cx="4302242" cy="1968747"/>
          </a:xfrm>
        </p:grpSpPr>
        <p:sp>
          <p:nvSpPr>
            <p:cNvPr id="14" name="Cloud 13">
              <a:extLst>
                <a:ext uri="{FF2B5EF4-FFF2-40B4-BE49-F238E27FC236}">
                  <a16:creationId xmlns:a16="http://schemas.microsoft.com/office/drawing/2014/main" id="{2B666175-866F-45DC-953B-C80035182A22}"/>
                </a:ext>
              </a:extLst>
            </p:cNvPr>
            <p:cNvSpPr/>
            <p:nvPr/>
          </p:nvSpPr>
          <p:spPr>
            <a:xfrm>
              <a:off x="69733" y="2179672"/>
              <a:ext cx="3679657" cy="1944004"/>
            </a:xfrm>
            <a:prstGeom prst="cloud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b="1" dirty="0">
                  <a:solidFill>
                    <a:schemeClr val="bg2">
                      <a:lumMod val="25000"/>
                    </a:schemeClr>
                  </a:solidFill>
                  <a:latin typeface="Myriad Pro Light" panose="020B0603030403020204" pitchFamily="34" charset="0"/>
                </a:rPr>
                <a:t>Talk to your partner.</a:t>
              </a:r>
            </a:p>
            <a:p>
              <a:pPr algn="ctr"/>
              <a:r>
                <a:rPr lang="en-GB" sz="2000" b="1" dirty="0">
                  <a:solidFill>
                    <a:schemeClr val="bg2">
                      <a:lumMod val="25000"/>
                    </a:schemeClr>
                  </a:solidFill>
                  <a:latin typeface="Myriad Pro Light" panose="020B0603030403020204" pitchFamily="34" charset="0"/>
                </a:rPr>
                <a:t>How many fingers to make </a:t>
              </a:r>
              <a:r>
                <a:rPr lang="en-GB" sz="2000" b="1" dirty="0">
                  <a:solidFill>
                    <a:srgbClr val="C00000"/>
                  </a:solidFill>
                  <a:latin typeface="Myriad Pro Light" panose="020B0603030403020204" pitchFamily="34" charset="0"/>
                </a:rPr>
                <a:t>10</a:t>
              </a:r>
              <a:r>
                <a:rPr lang="en-GB" sz="2000" b="1" dirty="0">
                  <a:solidFill>
                    <a:schemeClr val="bg2">
                      <a:lumMod val="25000"/>
                    </a:schemeClr>
                  </a:solidFill>
                  <a:latin typeface="Myriad Pro Light" panose="020B0603030403020204" pitchFamily="34" charset="0"/>
                </a:rPr>
                <a:t> again?</a:t>
              </a: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982C363D-86B6-4CE1-B8AB-6FDCF20ED8B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3365" y="2154929"/>
              <a:ext cx="1438610" cy="100874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059071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9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/>
              <a:t>Year 1</a:t>
            </a: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116681" y="138645"/>
            <a:ext cx="8933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253746"/>
                </a:solidFill>
              </a:rPr>
              <a:t>Day 2: </a:t>
            </a:r>
            <a:r>
              <a:rPr lang="en-GB" sz="2000" b="1" dirty="0">
                <a:solidFill>
                  <a:srgbClr val="5B9BD5">
                    <a:lumMod val="75000"/>
                  </a:srgbClr>
                </a:solidFill>
              </a:rPr>
              <a:t>Know number bonds to 10; Write addition sentences.</a:t>
            </a:r>
          </a:p>
        </p:txBody>
      </p:sp>
      <p:sp>
        <p:nvSpPr>
          <p:cNvPr id="3" name="Rectangle 2"/>
          <p:cNvSpPr/>
          <p:nvPr/>
        </p:nvSpPr>
        <p:spPr>
          <a:xfrm>
            <a:off x="1708485" y="446601"/>
            <a:ext cx="19960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/>
              <a:t>1 + 9 = 10</a:t>
            </a:r>
          </a:p>
        </p:txBody>
      </p:sp>
      <p:sp>
        <p:nvSpPr>
          <p:cNvPr id="9" name="Rectangle 8"/>
          <p:cNvSpPr/>
          <p:nvPr/>
        </p:nvSpPr>
        <p:spPr>
          <a:xfrm>
            <a:off x="1708486" y="1092932"/>
            <a:ext cx="19960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/>
              <a:t>2 + 8 = 10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708491" y="5641091"/>
            <a:ext cx="19960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/>
              <a:t>9 + 1 = 10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708487" y="1739263"/>
            <a:ext cx="19960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/>
              <a:t>3 + 7 = 10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708488" y="2385594"/>
            <a:ext cx="19960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/>
              <a:t>4 + 6 = 10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708491" y="3031925"/>
            <a:ext cx="19960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/>
              <a:t>5 + 5 = 10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708489" y="3678256"/>
            <a:ext cx="19960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/>
              <a:t>6 + 4 = 10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708491" y="4326944"/>
            <a:ext cx="19960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/>
              <a:t>7 + 3 = 10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708490" y="4974838"/>
            <a:ext cx="19960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/>
              <a:t>8 + 2 = 10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F82293C-6A85-465E-85F0-A4682028C107}"/>
              </a:ext>
            </a:extLst>
          </p:cNvPr>
          <p:cNvGrpSpPr/>
          <p:nvPr/>
        </p:nvGrpSpPr>
        <p:grpSpPr>
          <a:xfrm>
            <a:off x="4155126" y="1141717"/>
            <a:ext cx="4302242" cy="1968747"/>
            <a:chOff x="69733" y="2154929"/>
            <a:chExt cx="4302242" cy="1968747"/>
          </a:xfrm>
        </p:grpSpPr>
        <p:sp>
          <p:nvSpPr>
            <p:cNvPr id="20" name="Cloud 19">
              <a:extLst>
                <a:ext uri="{FF2B5EF4-FFF2-40B4-BE49-F238E27FC236}">
                  <a16:creationId xmlns:a16="http://schemas.microsoft.com/office/drawing/2014/main" id="{19B3D88C-A0E7-41E5-BE85-48A5EB5A5ECA}"/>
                </a:ext>
              </a:extLst>
            </p:cNvPr>
            <p:cNvSpPr/>
            <p:nvPr/>
          </p:nvSpPr>
          <p:spPr>
            <a:xfrm>
              <a:off x="69733" y="2179672"/>
              <a:ext cx="3679657" cy="1944004"/>
            </a:xfrm>
            <a:prstGeom prst="cloud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b="1" dirty="0">
                  <a:solidFill>
                    <a:schemeClr val="bg2">
                      <a:lumMod val="25000"/>
                    </a:schemeClr>
                  </a:solidFill>
                  <a:latin typeface="Myriad Pro Light" panose="020B0603030403020204" pitchFamily="34" charset="0"/>
                </a:rPr>
                <a:t>Talk to your partner.</a:t>
              </a:r>
            </a:p>
            <a:p>
              <a:pPr algn="ctr"/>
              <a:r>
                <a:rPr lang="en-GB" sz="2000" b="1" dirty="0">
                  <a:solidFill>
                    <a:schemeClr val="bg2">
                      <a:lumMod val="25000"/>
                    </a:schemeClr>
                  </a:solidFill>
                  <a:latin typeface="Myriad Pro Light" panose="020B0603030403020204" pitchFamily="34" charset="0"/>
                </a:rPr>
                <a:t>Can you spot a </a:t>
              </a:r>
              <a:r>
                <a:rPr lang="en-GB" sz="2000" b="1" dirty="0">
                  <a:solidFill>
                    <a:srgbClr val="C00000"/>
                  </a:solidFill>
                  <a:latin typeface="Myriad Pro Light" panose="020B0603030403020204" pitchFamily="34" charset="0"/>
                </a:rPr>
                <a:t>pattern</a:t>
              </a:r>
              <a:r>
                <a:rPr lang="en-GB" sz="2000" b="1" dirty="0">
                  <a:solidFill>
                    <a:schemeClr val="bg2">
                      <a:lumMod val="25000"/>
                    </a:schemeClr>
                  </a:solidFill>
                  <a:latin typeface="Myriad Pro Light" panose="020B0603030403020204" pitchFamily="34" charset="0"/>
                </a:rPr>
                <a:t>?</a:t>
              </a:r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3134F28B-DC10-4007-B465-E094C77DA73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3365" y="2154929"/>
              <a:ext cx="1438610" cy="100874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912710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EA7600"/>
      </a:hlink>
      <a:folHlink>
        <a:srgbClr val="EA760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589DAA3BAD9E948A4BE19737862E1F0" ma:contentTypeVersion="10" ma:contentTypeDescription="Create a new document." ma:contentTypeScope="" ma:versionID="d60ef44440300f76bcacfe0844305a41">
  <xsd:schema xmlns:xsd="http://www.w3.org/2001/XMLSchema" xmlns:xs="http://www.w3.org/2001/XMLSchema" xmlns:p="http://schemas.microsoft.com/office/2006/metadata/properties" xmlns:ns3="5a5a196e-2862-462e-accd-8dafa4963078" targetNamespace="http://schemas.microsoft.com/office/2006/metadata/properties" ma:root="true" ma:fieldsID="df23a595dddf50d19945d50e30244515" ns3:_="">
    <xsd:import namespace="5a5a196e-2862-462e-accd-8dafa496307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ServiceSearchProperties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ServiceSystemTags" minOccurs="0"/>
                <xsd:element ref="ns3:MediaServiceOCR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5a196e-2862-462e-accd-8dafa496307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ystemTags" ma:index="15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65BAAA5-C7E1-4C3D-B818-5A38E85FCF6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a5a196e-2862-462e-accd-8dafa496307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57699E3-AE80-468B-82B9-F741D34D0FA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99A29E7-A68A-4D2A-90D8-8A69AEA20D03}">
  <ds:schemaRefs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www.w3.org/XML/1998/namespace"/>
    <ds:schemaRef ds:uri="http://purl.org/dc/dcmitype/"/>
    <ds:schemaRef ds:uri="http://schemas.microsoft.com/office/2006/metadata/properties"/>
    <ds:schemaRef ds:uri="http://schemas.microsoft.com/office/infopath/2007/PartnerControls"/>
    <ds:schemaRef ds:uri="5a5a196e-2862-462e-accd-8dafa4963078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3599</TotalTime>
  <Words>736</Words>
  <Application>Microsoft Office PowerPoint</Application>
  <PresentationFormat>On-screen Show (4:3)</PresentationFormat>
  <Paragraphs>98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Myriad Pro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Office PC</dc:creator>
  <cp:lastModifiedBy>Shella Marie Santiago</cp:lastModifiedBy>
  <cp:revision>248</cp:revision>
  <dcterms:created xsi:type="dcterms:W3CDTF">2018-09-13T11:08:58Z</dcterms:created>
  <dcterms:modified xsi:type="dcterms:W3CDTF">2024-10-30T12:02:57Z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0x0101004589DAA3BAD9E948A4BE19737862E1F0</vt:lpwstr>
  </property>
</Properties>
</file>