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74" r:id="rId4"/>
    <p:sldId id="277" r:id="rId5"/>
    <p:sldId id="267" r:id="rId6"/>
    <p:sldId id="273" r:id="rId7"/>
    <p:sldId id="275" r:id="rId8"/>
    <p:sldId id="270" r:id="rId9"/>
    <p:sldId id="276" r:id="rId10"/>
    <p:sldId id="272" r:id="rId11"/>
    <p:sldId id="278" r:id="rId12"/>
    <p:sldId id="27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these slides are based on the teaching outlined</a:t>
            </a:r>
            <a:r>
              <a:rPr lang="en-GB" baseline="0" dirty="0" smtClean="0"/>
              <a:t> in the document ‘Teaching_1_Pronouns’ available from Hamilton.  </a:t>
            </a:r>
          </a:p>
          <a:p>
            <a:r>
              <a:rPr lang="en-GB" baseline="0" dirty="0" smtClean="0"/>
              <a:t>It is essential to read the teaching before using this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 presentation.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these slides are based on the teaching outlined</a:t>
            </a:r>
            <a:r>
              <a:rPr lang="en-GB" baseline="0" dirty="0" smtClean="0"/>
              <a:t> in the document ‘Teaching_1_Pronouns’ available from Hamilton.  </a:t>
            </a:r>
          </a:p>
          <a:p>
            <a:r>
              <a:rPr lang="en-GB" baseline="0" dirty="0" smtClean="0"/>
              <a:t>It is essential to read the teaching before using this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 presentation.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these slides are based on the teaching outlined</a:t>
            </a:r>
            <a:r>
              <a:rPr lang="en-GB" baseline="0" dirty="0" smtClean="0"/>
              <a:t> in the document ‘Teaching_1_Pronouns’ available from Hamilton.  </a:t>
            </a:r>
          </a:p>
          <a:p>
            <a:r>
              <a:rPr lang="en-GB" baseline="0" dirty="0" smtClean="0"/>
              <a:t>It is essential to read the teaching before using this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 presentation.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these slides are based on the teaching outlined</a:t>
            </a:r>
            <a:r>
              <a:rPr lang="en-GB" baseline="0" dirty="0" smtClean="0"/>
              <a:t> in the document ‘Teaching_1_Pronouns’ available from Hamilton.  </a:t>
            </a:r>
          </a:p>
          <a:p>
            <a:r>
              <a:rPr lang="en-GB" baseline="0" dirty="0" smtClean="0"/>
              <a:t>It is essential to read the teaching before using this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 presentation.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these slides are based on the teaching outlined</a:t>
            </a:r>
            <a:r>
              <a:rPr lang="en-GB" baseline="0" dirty="0" smtClean="0"/>
              <a:t> in the document ‘Teaching_1_Pronouns’ available from Hamilton.  </a:t>
            </a:r>
          </a:p>
          <a:p>
            <a:r>
              <a:rPr lang="en-GB" baseline="0" dirty="0" smtClean="0"/>
              <a:t>It is essential to read the teaching before using this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 presentation.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these slides are based on the teaching outlined</a:t>
            </a:r>
            <a:r>
              <a:rPr lang="en-GB" baseline="0" dirty="0" smtClean="0"/>
              <a:t> in the document ‘Teaching_1_Pronouns’ available from Hamilton.  </a:t>
            </a:r>
          </a:p>
          <a:p>
            <a:r>
              <a:rPr lang="en-GB" baseline="0" dirty="0" smtClean="0"/>
              <a:t>It is essential to read the teaching before using this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 presentation.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these slides are based on the teaching outlined</a:t>
            </a:r>
            <a:r>
              <a:rPr lang="en-GB" baseline="0" dirty="0" smtClean="0"/>
              <a:t> in the document ‘Teaching_1_Pronouns’ available from Hamilton.  </a:t>
            </a:r>
          </a:p>
          <a:p>
            <a:r>
              <a:rPr lang="en-GB" baseline="0" dirty="0" smtClean="0"/>
              <a:t>It is essential to read the teaching before using this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 presentation.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8110" y="2405575"/>
            <a:ext cx="6274007" cy="1104388"/>
          </a:xfrm>
        </p:spPr>
        <p:txBody>
          <a:bodyPr>
            <a:noAutofit/>
          </a:bodyPr>
          <a:lstStyle/>
          <a:p>
            <a:r>
              <a:rPr lang="en-GB" sz="8000" b="1" dirty="0" smtClean="0">
                <a:solidFill>
                  <a:srgbClr val="0000FF"/>
                </a:solidFill>
              </a:rPr>
              <a:t>Noun Phrases</a:t>
            </a:r>
            <a:endParaRPr lang="en-GB" sz="8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4612" y="3733444"/>
            <a:ext cx="240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3399"/>
                </a:solidFill>
              </a:rPr>
              <a:t>Adjectives</a:t>
            </a:r>
            <a:endParaRPr lang="en-GB" sz="4000" dirty="0">
              <a:solidFill>
                <a:srgbClr val="FF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7999" y="4390068"/>
            <a:ext cx="384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FF00"/>
                </a:solidFill>
              </a:rPr>
              <a:t>Being specific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8281" y="1520618"/>
            <a:ext cx="19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Nouns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9093" y="1395505"/>
            <a:ext cx="217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A</a:t>
            </a:r>
            <a:r>
              <a:rPr lang="en-GB" sz="4000" dirty="0" smtClean="0">
                <a:solidFill>
                  <a:srgbClr val="00B0F0"/>
                </a:solidFill>
              </a:rPr>
              <a:t>dverbs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3065" y="1030310"/>
            <a:ext cx="256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00FF"/>
                </a:solidFill>
              </a:rPr>
              <a:t>Describing 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2471" y="3331882"/>
            <a:ext cx="246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</a:rPr>
              <a:t>Imagining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9264" y="5095214"/>
            <a:ext cx="413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Creating a picture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0764 L -0.01718 0.06227 C -0.00898 0.07454 0.00339 0.08149 0.01641 0.08149 C 0.03125 0.08149 0.04297 0.07454 0.0513 0.06227 L 0.09102 0.00764 " pathEditMode="relative" rAng="0" ptsTypes="AAAAA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75 -0.25046 L -0.14375 -0.25046 C -0.08776 -0.25046 -0.01875 -0.18148 -0.01875 -0.12546 L -0.01875 -0.00046 " pathEditMode="relative" rAng="0" ptsTypes="AAAA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58 -0.11088 L -0.10886 -0.11088 C -0.06016 -0.11088 1.66667E-6 -0.08033 1.66667E-6 -0.05556 L 1.66667E-6 1.48148E-6 " pathEditMode="relative" rAng="0" ptsTypes="AAAA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101" y="689230"/>
            <a:ext cx="9625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Creating good descriptions </a:t>
            </a:r>
            <a:endParaRPr lang="en-GB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6940" y="1541091"/>
            <a:ext cx="6173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3399"/>
                </a:solidFill>
              </a:rPr>
              <a:t>Adjectives</a:t>
            </a:r>
            <a:r>
              <a:rPr lang="en-GB" sz="2800" dirty="0" smtClean="0"/>
              <a:t> tell us more about </a:t>
            </a:r>
            <a:r>
              <a:rPr lang="en-GB" sz="2800" dirty="0" smtClean="0">
                <a:solidFill>
                  <a:srgbClr val="FF0000"/>
                </a:solidFill>
              </a:rPr>
              <a:t>nouns</a:t>
            </a:r>
            <a:r>
              <a:rPr lang="en-GB" sz="2800" dirty="0" smtClean="0"/>
              <a:t>.</a:t>
            </a:r>
            <a:endParaRPr lang="en-GB" sz="2800" dirty="0"/>
          </a:p>
          <a:p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5251" y="1813481"/>
            <a:ext cx="2762250" cy="286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03899" y="2371422"/>
            <a:ext cx="223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peacock</a:t>
            </a:r>
            <a:endParaRPr lang="en-US" sz="28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717649" y="1514650"/>
            <a:ext cx="1897469" cy="1239260"/>
          </a:xfrm>
          <a:prstGeom prst="wedgeRoundRectCallout">
            <a:avLst>
              <a:gd name="adj1" fmla="val 69490"/>
              <a:gd name="adj2" fmla="val 39043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Tell me more about the peacock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370" y="3258198"/>
            <a:ext cx="489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shimmering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/>
              <a:t> shiny peacock</a:t>
            </a:r>
            <a:endParaRPr lang="en-US" sz="2800" dirty="0"/>
          </a:p>
        </p:txBody>
      </p:sp>
      <p:sp>
        <p:nvSpPr>
          <p:cNvPr id="14" name="Cloud Callout 13"/>
          <p:cNvSpPr/>
          <p:nvPr/>
        </p:nvSpPr>
        <p:spPr>
          <a:xfrm>
            <a:off x="3091038" y="2203127"/>
            <a:ext cx="3320569" cy="1147463"/>
          </a:xfrm>
          <a:prstGeom prst="cloudCallout">
            <a:avLst>
              <a:gd name="adj1" fmla="val -39727"/>
              <a:gd name="adj2" fmla="val 531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Don’t forget the comma!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068" y="3931376"/>
            <a:ext cx="6825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shimmering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/>
              <a:t> shiny peacock at the party</a:t>
            </a:r>
            <a:r>
              <a:rPr lang="mr-IN" sz="2800" dirty="0" smtClean="0"/>
              <a:t>…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87353" y="4695756"/>
            <a:ext cx="1062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shimmering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/>
              <a:t> shiny peacock at the party was the first thing we saw.   </a:t>
            </a:r>
            <a:endParaRPr lang="en-US" sz="2800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7298510" y="3319396"/>
            <a:ext cx="1897469" cy="1239260"/>
          </a:xfrm>
          <a:prstGeom prst="wedgeRoundRectCallout">
            <a:avLst>
              <a:gd name="adj1" fmla="val 41264"/>
              <a:gd name="adj2" fmla="val -65895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Finish the sentence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  <p:bldP spid="13" grpId="1" animBg="1"/>
      <p:bldP spid="22" grpId="0"/>
      <p:bldP spid="14" grpId="0" animBg="1"/>
      <p:bldP spid="25" grpId="0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101" y="689230"/>
            <a:ext cx="9625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Noun phrases </a:t>
            </a:r>
            <a:endParaRPr lang="en-GB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10845" y="2344685"/>
            <a:ext cx="166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bird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91054" y="3030936"/>
            <a:ext cx="489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bird on the branch</a:t>
            </a:r>
            <a:endParaRPr lang="en-US" sz="2800" dirty="0"/>
          </a:p>
        </p:txBody>
      </p:sp>
      <p:sp>
        <p:nvSpPr>
          <p:cNvPr id="14" name="Cloud Callout 13"/>
          <p:cNvSpPr/>
          <p:nvPr/>
        </p:nvSpPr>
        <p:spPr>
          <a:xfrm>
            <a:off x="738196" y="401053"/>
            <a:ext cx="3018331" cy="1147463"/>
          </a:xfrm>
          <a:prstGeom prst="cloudCallout">
            <a:avLst>
              <a:gd name="adj1" fmla="val -39727"/>
              <a:gd name="adj2" fmla="val 53167"/>
            </a:avLst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Highlight the adjective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2489" y="4586428"/>
            <a:ext cx="8154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dressed </a:t>
            </a:r>
            <a:r>
              <a:rPr lang="en-GB" sz="2800" dirty="0" smtClean="0"/>
              <a:t>bird on the branch next to my window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27458" y="5350808"/>
            <a:ext cx="1062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was a strangely dressed bird on the branch next to my window.</a:t>
            </a:r>
            <a:endParaRPr lang="en-US" sz="2800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6870720" y="2851501"/>
            <a:ext cx="1404333" cy="437131"/>
          </a:xfrm>
          <a:prstGeom prst="wedgeRoundRectCallout">
            <a:avLst>
              <a:gd name="adj1" fmla="val 97428"/>
              <a:gd name="adj2" fmla="val -50604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Where?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17"/>
          <a:stretch/>
        </p:blipFill>
        <p:spPr bwMode="auto">
          <a:xfrm>
            <a:off x="8936823" y="1189438"/>
            <a:ext cx="2312670" cy="2767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9665" y="3784914"/>
            <a:ext cx="668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bird on the branch next to my window</a:t>
            </a:r>
            <a:endParaRPr lang="en-US" sz="28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815926" y="2152314"/>
            <a:ext cx="1897469" cy="481265"/>
          </a:xfrm>
          <a:prstGeom prst="wedgeRoundRectCallout">
            <a:avLst>
              <a:gd name="adj1" fmla="val 94854"/>
              <a:gd name="adj2" fmla="val -70170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Which bird?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811857" y="3819375"/>
            <a:ext cx="2294669" cy="752626"/>
          </a:xfrm>
          <a:prstGeom prst="wedgeRoundRectCallout">
            <a:avLst>
              <a:gd name="adj1" fmla="val 31180"/>
              <a:gd name="adj2" fmla="val -65478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Tell me more about the bird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9745580" y="4781901"/>
            <a:ext cx="1489242" cy="437131"/>
          </a:xfrm>
          <a:prstGeom prst="wedgeRoundRectCallout">
            <a:avLst>
              <a:gd name="adj1" fmla="val 16513"/>
              <a:gd name="adj2" fmla="val -231039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Dressed?!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7748596" y="379664"/>
            <a:ext cx="3018331" cy="1147463"/>
          </a:xfrm>
          <a:prstGeom prst="cloudCallout">
            <a:avLst>
              <a:gd name="adj1" fmla="val -39727"/>
              <a:gd name="adj2" fmla="val 53167"/>
            </a:avLst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Highlight the adverb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5473" y="2098839"/>
            <a:ext cx="3195053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What is the noun being described?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39" y="1541091"/>
            <a:ext cx="9463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Noun phrase = the words giving more detail about a noun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6210" y="4585371"/>
            <a:ext cx="132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3399"/>
                </a:solidFill>
              </a:rPr>
              <a:t>dressed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000" y="5347368"/>
            <a:ext cx="151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strangely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212" y="2339475"/>
            <a:ext cx="78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bird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822" y="3026613"/>
            <a:ext cx="78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bird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1455" y="3788613"/>
            <a:ext cx="78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bird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04719" y="4590718"/>
            <a:ext cx="78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bird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2191" y="5352716"/>
            <a:ext cx="78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bird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9031" y="5352719"/>
            <a:ext cx="132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3399"/>
                </a:solidFill>
              </a:rPr>
              <a:t>dressed</a:t>
            </a:r>
          </a:p>
        </p:txBody>
      </p:sp>
    </p:spTree>
    <p:extLst>
      <p:ext uri="{BB962C8B-B14F-4D97-AF65-F5344CB8AC3E}">
        <p14:creationId xmlns:p14="http://schemas.microsoft.com/office/powerpoint/2010/main" val="3451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14" grpId="0" animBg="1"/>
      <p:bldP spid="25" grpId="0"/>
      <p:bldP spid="27" grpId="0"/>
      <p:bldP spid="28" grpId="0" animBg="1"/>
      <p:bldP spid="16" grpId="0"/>
      <p:bldP spid="13" grpId="0" animBg="1"/>
      <p:bldP spid="17" grpId="0" animBg="1"/>
      <p:bldP spid="18" grpId="0" animBg="1"/>
      <p:bldP spid="20" grpId="0" animBg="1"/>
      <p:bldP spid="3" grpId="0" animBg="1"/>
      <p:bldP spid="5" grpId="0"/>
      <p:bldP spid="8" grpId="0"/>
      <p:bldP spid="9" grpId="0"/>
      <p:bldP spid="23" grpId="0"/>
      <p:bldP spid="24" grpId="0"/>
      <p:bldP spid="26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297" y="642578"/>
            <a:ext cx="5894397" cy="801951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Noun phrase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5579" y="3409991"/>
            <a:ext cx="5307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660066"/>
                </a:solidFill>
              </a:rPr>
              <a:t>A very weird cat in a pink dress at the door</a:t>
            </a:r>
            <a:endParaRPr lang="en-GB" sz="4000" dirty="0">
              <a:solidFill>
                <a:srgbClr val="66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5279" y="1711870"/>
            <a:ext cx="256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660066"/>
                </a:solidFill>
              </a:rPr>
              <a:t>A cat</a:t>
            </a:r>
            <a:r>
              <a:rPr lang="en-GB" sz="4000" dirty="0" smtClean="0">
                <a:solidFill>
                  <a:srgbClr val="0000FF"/>
                </a:solidFill>
              </a:rPr>
              <a:t> 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ular Callout 12"/>
          <p:cNvSpPr/>
          <p:nvPr/>
        </p:nvSpPr>
        <p:spPr>
          <a:xfrm>
            <a:off x="7553158" y="2101229"/>
            <a:ext cx="3342105" cy="652666"/>
          </a:xfrm>
          <a:prstGeom prst="wedgeRectCallout">
            <a:avLst>
              <a:gd name="adj1" fmla="val 51661"/>
              <a:gd name="adj2" fmla="val 86790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Start with a noun.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202206" y="2622889"/>
            <a:ext cx="445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66"/>
                </a:solidFill>
              </a:rPr>
              <a:t>A cat at the door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9579" y="1200340"/>
            <a:ext cx="3940535" cy="58477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Now you have a go</a:t>
            </a:r>
            <a:r>
              <a:rPr lang="mr-IN" sz="3200" b="1" dirty="0" smtClean="0">
                <a:solidFill>
                  <a:srgbClr val="660066"/>
                </a:solidFill>
              </a:rPr>
              <a:t>…</a:t>
            </a:r>
            <a:endParaRPr lang="en-US" sz="3200" b="1" dirty="0">
              <a:solidFill>
                <a:srgbClr val="66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526" y="5191580"/>
            <a:ext cx="5097789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Hint! </a:t>
            </a:r>
          </a:p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Think of something really good to describe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7566526" y="3095838"/>
            <a:ext cx="3441031" cy="1182055"/>
          </a:xfrm>
          <a:prstGeom prst="wedgeRectCallout">
            <a:avLst>
              <a:gd name="adj1" fmla="val 51661"/>
              <a:gd name="adj2" fmla="val 86790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Add description about what, where or when.</a:t>
            </a:r>
            <a:endParaRPr lang="en-US" sz="2800" dirty="0"/>
          </a:p>
        </p:txBody>
      </p:sp>
      <p:sp>
        <p:nvSpPr>
          <p:cNvPr id="24" name="Rectangular Callout 23"/>
          <p:cNvSpPr/>
          <p:nvPr/>
        </p:nvSpPr>
        <p:spPr>
          <a:xfrm>
            <a:off x="7571874" y="4806996"/>
            <a:ext cx="3342105" cy="968161"/>
          </a:xfrm>
          <a:prstGeom prst="wedgeRectCallout">
            <a:avLst>
              <a:gd name="adj1" fmla="val 51661"/>
              <a:gd name="adj2" fmla="val 86790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Add adjectives and adverbs.</a:t>
            </a:r>
            <a:endParaRPr lang="en-US" sz="2800" dirty="0"/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470" y="2244456"/>
            <a:ext cx="1712576" cy="2286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1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/>
      <p:bldP spid="13" grpId="0" animBg="1"/>
      <p:bldP spid="20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8110" y="2405575"/>
            <a:ext cx="6274007" cy="1104388"/>
          </a:xfrm>
        </p:spPr>
        <p:txBody>
          <a:bodyPr>
            <a:noAutofit/>
          </a:bodyPr>
          <a:lstStyle/>
          <a:p>
            <a:r>
              <a:rPr lang="en-GB" sz="8000" b="1" dirty="0" smtClean="0">
                <a:solidFill>
                  <a:srgbClr val="0000FF"/>
                </a:solidFill>
              </a:rPr>
              <a:t>END</a:t>
            </a:r>
            <a:endParaRPr lang="en-GB" sz="8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4612" y="3733444"/>
            <a:ext cx="240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3399"/>
                </a:solidFill>
              </a:rPr>
              <a:t>Adjectives</a:t>
            </a:r>
            <a:endParaRPr lang="en-GB" sz="4000" dirty="0">
              <a:solidFill>
                <a:srgbClr val="FF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7999" y="4390068"/>
            <a:ext cx="384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FF00"/>
                </a:solidFill>
              </a:rPr>
              <a:t>Being specific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8281" y="1520618"/>
            <a:ext cx="19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Nouns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9093" y="1395505"/>
            <a:ext cx="217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A</a:t>
            </a:r>
            <a:r>
              <a:rPr lang="en-GB" sz="4000" dirty="0" smtClean="0">
                <a:solidFill>
                  <a:srgbClr val="00B0F0"/>
                </a:solidFill>
              </a:rPr>
              <a:t>dverbs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3065" y="1030310"/>
            <a:ext cx="256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00FF"/>
                </a:solidFill>
              </a:rPr>
              <a:t>Describing 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2471" y="3331882"/>
            <a:ext cx="246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</a:rPr>
              <a:t>Imagining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9264" y="5095214"/>
            <a:ext cx="413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Creating a picture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0764 L -0.01718 0.06227 C -0.00898 0.07454 0.00339 0.08149 0.01641 0.08149 C 0.03125 0.08149 0.04297 0.07454 0.0513 0.06227 L 0.09102 0.00764 " pathEditMode="relative" rAng="0" ptsTypes="AAAAA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75 -0.25046 L -0.14375 -0.25046 C -0.08776 -0.25046 -0.01875 -0.18148 -0.01875 -0.12546 L -0.01875 -0.00046 " pathEditMode="relative" rAng="0" ptsTypes="AAAA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58 -0.11088 L -0.10886 -0.11088 C -0.06016 -0.11088 1.66667E-6 -0.08033 1.66667E-6 -0.05556 L 1.66667E-6 1.48148E-6 " pathEditMode="relative" rAng="0" ptsTypes="AAAA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3729" y="639032"/>
            <a:ext cx="202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Nouns</a:t>
            </a:r>
            <a:endParaRPr lang="en-GB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19238" y="1347106"/>
            <a:ext cx="84716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</a:t>
            </a:r>
            <a:r>
              <a:rPr lang="en-GB" sz="2800" u="sng" dirty="0"/>
              <a:t>noun</a:t>
            </a:r>
            <a:r>
              <a:rPr lang="en-GB" sz="2800" dirty="0"/>
              <a:t> names a person, place, idea, thing or feeling.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9338" y="2013725"/>
            <a:ext cx="653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In front of a noun, we often </a:t>
            </a:r>
            <a:r>
              <a:rPr lang="en-GB" sz="2800" dirty="0" smtClean="0">
                <a:solidFill>
                  <a:srgbClr val="0000FF"/>
                </a:solidFill>
              </a:rPr>
              <a:t>have one of ...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2011" y="1982522"/>
            <a:ext cx="672353" cy="523220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39578" y="1985867"/>
            <a:ext cx="908423" cy="523220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1397" y="1985866"/>
            <a:ext cx="1013011" cy="523220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263780" y="4635748"/>
            <a:ext cx="3315375" cy="1162762"/>
          </a:xfrm>
          <a:prstGeom prst="wedgeRectCallout">
            <a:avLst>
              <a:gd name="adj1" fmla="val 63252"/>
              <a:gd name="adj2" fmla="val -46105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cat</a:t>
            </a:r>
            <a:r>
              <a:rPr lang="en-US" sz="2800" dirty="0" smtClean="0"/>
              <a:t> had a </a:t>
            </a:r>
            <a:r>
              <a:rPr lang="en-US" sz="2800" dirty="0" smtClean="0">
                <a:solidFill>
                  <a:srgbClr val="FF0000"/>
                </a:solidFill>
              </a:rPr>
              <a:t>fear</a:t>
            </a:r>
            <a:r>
              <a:rPr lang="en-US" sz="2800" dirty="0" smtClean="0"/>
              <a:t> of being left behind.  </a:t>
            </a:r>
            <a:endParaRPr lang="en-US" sz="2800" dirty="0"/>
          </a:p>
        </p:txBody>
      </p:sp>
      <p:sp>
        <p:nvSpPr>
          <p:cNvPr id="20" name="Rectangular Callout 19"/>
          <p:cNvSpPr/>
          <p:nvPr/>
        </p:nvSpPr>
        <p:spPr>
          <a:xfrm>
            <a:off x="703280" y="2707417"/>
            <a:ext cx="2754388" cy="1162762"/>
          </a:xfrm>
          <a:prstGeom prst="wedgeRectCallout">
            <a:avLst>
              <a:gd name="adj1" fmla="val 21661"/>
              <a:gd name="adj2" fmla="val 86790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baby</a:t>
            </a:r>
            <a:r>
              <a:rPr lang="en-US" sz="2800" dirty="0" smtClean="0"/>
              <a:t> lay in his </a:t>
            </a:r>
            <a:r>
              <a:rPr lang="en-US" sz="2800" dirty="0" smtClean="0">
                <a:solidFill>
                  <a:srgbClr val="FF0000"/>
                </a:solidFill>
              </a:rPr>
              <a:t>cradle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1" name="Rectangular Callout 20"/>
          <p:cNvSpPr/>
          <p:nvPr/>
        </p:nvSpPr>
        <p:spPr>
          <a:xfrm>
            <a:off x="5095003" y="2845111"/>
            <a:ext cx="2754388" cy="1162762"/>
          </a:xfrm>
          <a:prstGeom prst="wedgeRectCallout">
            <a:avLst>
              <a:gd name="adj1" fmla="val -53339"/>
              <a:gd name="adj2" fmla="val 88106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 smtClean="0">
                <a:solidFill>
                  <a:srgbClr val="FF0000"/>
                </a:solidFill>
              </a:rPr>
              <a:t>bird</a:t>
            </a:r>
            <a:r>
              <a:rPr lang="en-US" sz="2800" dirty="0" smtClean="0"/>
              <a:t> sang an </a:t>
            </a:r>
            <a:r>
              <a:rPr lang="en-US" sz="2800" dirty="0" smtClean="0">
                <a:solidFill>
                  <a:schemeClr val="tx1"/>
                </a:solidFill>
              </a:rPr>
              <a:t>awesome </a:t>
            </a:r>
            <a:r>
              <a:rPr lang="en-US" sz="2800" dirty="0" smtClean="0">
                <a:solidFill>
                  <a:srgbClr val="FF0000"/>
                </a:solidFill>
              </a:rPr>
              <a:t>song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59" y="4052367"/>
            <a:ext cx="1795780" cy="22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232" y="4472501"/>
            <a:ext cx="2063115" cy="17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99947" y="3166921"/>
            <a:ext cx="1604010" cy="3063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719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10" grpId="0" animBg="1"/>
      <p:bldP spid="11" grpId="0" animBg="1"/>
      <p:bldP spid="5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297" y="642578"/>
            <a:ext cx="5894397" cy="801951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Identify the nouns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227" y="3197962"/>
            <a:ext cx="240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660066"/>
                </a:solidFill>
              </a:rPr>
              <a:t>upsetting</a:t>
            </a:r>
            <a:endParaRPr lang="en-GB" sz="4000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460" y="2370534"/>
            <a:ext cx="1501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660066"/>
                </a:solidFill>
              </a:rPr>
              <a:t>party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474" y="4549918"/>
            <a:ext cx="19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660066"/>
                </a:solidFill>
              </a:rPr>
              <a:t>home</a:t>
            </a:r>
            <a:endParaRPr lang="en-GB" sz="4000" dirty="0">
              <a:solidFill>
                <a:srgbClr val="66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7897" y="3904623"/>
            <a:ext cx="217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660066"/>
                </a:solidFill>
              </a:rPr>
              <a:t>mouse</a:t>
            </a:r>
            <a:endParaRPr lang="en-GB" sz="4000" dirty="0">
              <a:solidFill>
                <a:srgbClr val="66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9223" y="2544959"/>
            <a:ext cx="256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660066"/>
                </a:solidFill>
              </a:rPr>
              <a:t>described</a:t>
            </a:r>
            <a:r>
              <a:rPr lang="en-GB" sz="4000" dirty="0" smtClean="0">
                <a:solidFill>
                  <a:srgbClr val="0000FF"/>
                </a:solidFill>
              </a:rPr>
              <a:t> 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06508" y="1495942"/>
            <a:ext cx="275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66"/>
                </a:solidFill>
              </a:rPr>
              <a:t>imagination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9538" y="3458168"/>
            <a:ext cx="134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66"/>
                </a:solidFill>
              </a:rPr>
              <a:t>they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839448" y="2141335"/>
            <a:ext cx="2754388" cy="1162762"/>
          </a:xfrm>
          <a:prstGeom prst="wedgeRectCallout">
            <a:avLst>
              <a:gd name="adj1" fmla="val 51661"/>
              <a:gd name="adj2" fmla="val 86790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Write the </a:t>
            </a:r>
            <a:r>
              <a:rPr lang="en-US" sz="2800" dirty="0" smtClean="0">
                <a:solidFill>
                  <a:srgbClr val="FF0000"/>
                </a:solidFill>
              </a:rPr>
              <a:t>nouns</a:t>
            </a:r>
            <a:r>
              <a:rPr lang="en-US" sz="2800" dirty="0" smtClean="0"/>
              <a:t> on this page.</a:t>
            </a:r>
            <a:endParaRPr lang="en-US" sz="2800" dirty="0"/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514" y="3091873"/>
            <a:ext cx="1858645" cy="26631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200182" y="1422739"/>
            <a:ext cx="134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</a:rPr>
              <a:t>cats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93364" y="4589735"/>
            <a:ext cx="134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66"/>
                </a:solidFill>
              </a:rPr>
              <a:t>very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5644" y="719077"/>
            <a:ext cx="4024470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Hint! </a:t>
            </a:r>
          </a:p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Try putting ‘the’, ‘a’ or ‘an’ in front of the word. Does it make sense? 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1897" y="5124738"/>
            <a:ext cx="3351796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Hint! </a:t>
            </a:r>
          </a:p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There are five.</a:t>
            </a:r>
          </a:p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Have you found them all? </a:t>
            </a:r>
            <a:endParaRPr lang="en-US" sz="2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297" y="642578"/>
            <a:ext cx="5894397" cy="801951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Identify the nouns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227" y="3197962"/>
            <a:ext cx="240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660066"/>
                </a:solidFill>
              </a:rPr>
              <a:t>upsetting</a:t>
            </a:r>
            <a:endParaRPr lang="en-GB" sz="4000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460" y="2370534"/>
            <a:ext cx="163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660066"/>
                </a:solidFill>
              </a:rPr>
              <a:t>party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474" y="4549918"/>
            <a:ext cx="19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660066"/>
                </a:solidFill>
              </a:rPr>
              <a:t>home</a:t>
            </a:r>
            <a:endParaRPr lang="en-GB" sz="4000" dirty="0">
              <a:solidFill>
                <a:srgbClr val="66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7897" y="3904623"/>
            <a:ext cx="217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660066"/>
                </a:solidFill>
              </a:rPr>
              <a:t>mouse</a:t>
            </a:r>
            <a:endParaRPr lang="en-GB" sz="4000" dirty="0">
              <a:solidFill>
                <a:srgbClr val="66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9223" y="2544959"/>
            <a:ext cx="256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660066"/>
                </a:solidFill>
              </a:rPr>
              <a:t>described</a:t>
            </a:r>
            <a:r>
              <a:rPr lang="en-GB" sz="4000" dirty="0" smtClean="0">
                <a:solidFill>
                  <a:srgbClr val="0000FF"/>
                </a:solidFill>
              </a:rPr>
              <a:t> 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06508" y="1495942"/>
            <a:ext cx="275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66"/>
                </a:solidFill>
              </a:rPr>
              <a:t>imagination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9538" y="3458168"/>
            <a:ext cx="134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66"/>
                </a:solidFill>
              </a:rPr>
              <a:t>they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839448" y="2141335"/>
            <a:ext cx="2754388" cy="1162762"/>
          </a:xfrm>
          <a:prstGeom prst="wedgeRectCallout">
            <a:avLst>
              <a:gd name="adj1" fmla="val 51661"/>
              <a:gd name="adj2" fmla="val 86790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Write the </a:t>
            </a:r>
            <a:r>
              <a:rPr lang="en-US" sz="2800" dirty="0" smtClean="0">
                <a:solidFill>
                  <a:srgbClr val="FF0000"/>
                </a:solidFill>
              </a:rPr>
              <a:t>nouns</a:t>
            </a:r>
            <a:r>
              <a:rPr lang="en-US" sz="2800" dirty="0" smtClean="0"/>
              <a:t> on this page.</a:t>
            </a:r>
            <a:endParaRPr lang="en-US" sz="2800" dirty="0"/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514" y="3091873"/>
            <a:ext cx="1858645" cy="26631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200182" y="1422739"/>
            <a:ext cx="134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</a:rPr>
              <a:t>cats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93364" y="4589735"/>
            <a:ext cx="134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66"/>
                </a:solidFill>
              </a:rPr>
              <a:t>very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5644" y="719077"/>
            <a:ext cx="4024470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Hint! </a:t>
            </a:r>
          </a:p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Try putting ‘the’, ‘a’ or ‘an’ in front of the word. Does it make sense? 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1897" y="5124738"/>
            <a:ext cx="3351796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Hint! </a:t>
            </a:r>
          </a:p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There are five.</a:t>
            </a:r>
          </a:p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Have you found them all? </a:t>
            </a:r>
            <a:endParaRPr lang="en-US" sz="2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4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964" y="689230"/>
            <a:ext cx="278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Adjectives</a:t>
            </a:r>
            <a:endParaRPr lang="en-GB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67452" y="4783981"/>
            <a:ext cx="652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smtClean="0">
                <a:solidFill>
                  <a:srgbClr val="0000FF"/>
                </a:solidFill>
              </a:rPr>
              <a:t>You can have several adjectives together</a:t>
            </a:r>
            <a:r>
              <a:rPr lang="mr-IN" sz="2800" i="1" dirty="0" smtClean="0">
                <a:solidFill>
                  <a:srgbClr val="0000FF"/>
                </a:solidFill>
              </a:rPr>
              <a:t>…</a:t>
            </a:r>
            <a:r>
              <a:rPr lang="en-GB" sz="2800" i="1" dirty="0" smtClean="0">
                <a:solidFill>
                  <a:srgbClr val="0000FF"/>
                </a:solidFill>
              </a:rPr>
              <a:t> </a:t>
            </a:r>
            <a:endParaRPr lang="en-GB" sz="2800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472" y="1449294"/>
            <a:ext cx="46765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</a:t>
            </a:r>
            <a:r>
              <a:rPr lang="en-GB" sz="2800" b="1" dirty="0">
                <a:solidFill>
                  <a:srgbClr val="FF3399"/>
                </a:solidFill>
              </a:rPr>
              <a:t>adjective</a:t>
            </a:r>
            <a:r>
              <a:rPr lang="en-GB" sz="2800" dirty="0" smtClean="0"/>
              <a:t> describes a </a:t>
            </a:r>
            <a:r>
              <a:rPr lang="en-GB" sz="2800" dirty="0" smtClean="0">
                <a:solidFill>
                  <a:srgbClr val="FF0000"/>
                </a:solidFill>
              </a:rPr>
              <a:t>noun</a:t>
            </a:r>
            <a:r>
              <a:rPr lang="en-GB" sz="2800" dirty="0" smtClean="0"/>
              <a:t>.</a:t>
            </a:r>
            <a:endParaRPr lang="en-GB" sz="28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234" y="2121646"/>
            <a:ext cx="576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3399"/>
                </a:solidFill>
              </a:rPr>
              <a:t>Adjectives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can come beside the </a:t>
            </a:r>
            <a:r>
              <a:rPr lang="en-GB" sz="2800" dirty="0" smtClean="0">
                <a:solidFill>
                  <a:srgbClr val="FF0000"/>
                </a:solidFill>
              </a:rPr>
              <a:t>noun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2570" y="3954114"/>
            <a:ext cx="899370" cy="523220"/>
          </a:xfrm>
          <a:prstGeom prst="rect">
            <a:avLst/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cat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9269" y="2855537"/>
            <a:ext cx="1399635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parties.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0252" y="2855897"/>
            <a:ext cx="1362592" cy="523220"/>
          </a:xfrm>
          <a:prstGeom prst="rect">
            <a:avLst/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loves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1661" y="2122363"/>
            <a:ext cx="52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or they can complete a sentence.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6134" y="2842511"/>
            <a:ext cx="875550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1243" y="3928776"/>
            <a:ext cx="2940674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3399"/>
                </a:solidFill>
              </a:rPr>
              <a:t>smart and happy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r>
              <a:rPr lang="en-US" sz="2800" dirty="0" smtClean="0">
                <a:solidFill>
                  <a:srgbClr val="FF3399"/>
                </a:solidFill>
              </a:rPr>
              <a:t> 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15508" y="2858170"/>
            <a:ext cx="851327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cat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272" y="2846575"/>
            <a:ext cx="2136235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3399"/>
                </a:solidFill>
              </a:rPr>
              <a:t>cool</a:t>
            </a:r>
            <a:r>
              <a:rPr lang="en-US" sz="2800" dirty="0" smtClean="0">
                <a:solidFill>
                  <a:srgbClr val="000000"/>
                </a:solidFill>
              </a:rPr>
              <a:t>,</a:t>
            </a:r>
            <a:r>
              <a:rPr lang="en-US" sz="2800" b="1" dirty="0" smtClean="0">
                <a:solidFill>
                  <a:srgbClr val="FF3399"/>
                </a:solidFill>
              </a:rPr>
              <a:t> elegant</a:t>
            </a:r>
            <a:endParaRPr lang="en-US" sz="2800" b="1" dirty="0">
              <a:solidFill>
                <a:srgbClr val="FF33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7240" y="3941566"/>
            <a:ext cx="2402440" cy="523220"/>
          </a:xfrm>
          <a:prstGeom prst="rect">
            <a:avLst/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a</a:t>
            </a:r>
            <a:r>
              <a:rPr lang="en-US" sz="2800" dirty="0" smtClean="0">
                <a:solidFill>
                  <a:srgbClr val="000000"/>
                </a:solidFill>
              </a:rPr>
              <a:t>ppeared to be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591585" y="5538419"/>
            <a:ext cx="3587169" cy="596679"/>
          </a:xfrm>
          <a:prstGeom prst="wedgeRoundRectCallout">
            <a:avLst>
              <a:gd name="adj1" fmla="val 38586"/>
              <a:gd name="adj2" fmla="val -9431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cool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r>
              <a:rPr lang="en-US" sz="2400" dirty="0" smtClean="0"/>
              <a:t> elegant cat</a:t>
            </a:r>
            <a:r>
              <a:rPr lang="mr-IN" sz="2400" dirty="0" smtClean="0"/>
              <a:t>…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31972" y="5395366"/>
            <a:ext cx="454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smtClean="0">
                <a:solidFill>
                  <a:srgbClr val="0000FF"/>
                </a:solidFill>
              </a:rPr>
              <a:t>But then you need a comma.</a:t>
            </a:r>
            <a:endParaRPr lang="en-GB" sz="2800" i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2992" y="3958778"/>
            <a:ext cx="875550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31" y="2807236"/>
            <a:ext cx="2033703" cy="235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62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 animBg="1"/>
      <p:bldP spid="10" grpId="0" animBg="1"/>
      <p:bldP spid="11" grpId="0" animBg="1"/>
      <p:bldP spid="5" grpId="0"/>
      <p:bldP spid="20" grpId="0" animBg="1"/>
      <p:bldP spid="21" grpId="0" animBg="1"/>
      <p:bldP spid="26" grpId="0" animBg="1"/>
      <p:bldP spid="16" grpId="0" animBg="1"/>
      <p:bldP spid="16" grpId="1" animBg="1"/>
      <p:bldP spid="23" grpId="0" animBg="1"/>
      <p:bldP spid="1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964" y="689230"/>
            <a:ext cx="278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Adjectives</a:t>
            </a:r>
            <a:endParaRPr lang="en-GB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6472" y="1449294"/>
            <a:ext cx="46765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3399"/>
                </a:solidFill>
              </a:rPr>
              <a:t>Adjectives</a:t>
            </a:r>
            <a:r>
              <a:rPr lang="en-GB" sz="2800" dirty="0" smtClean="0"/>
              <a:t> describe </a:t>
            </a:r>
            <a:r>
              <a:rPr lang="en-GB" sz="2800" dirty="0" smtClean="0">
                <a:solidFill>
                  <a:srgbClr val="FF0000"/>
                </a:solidFill>
              </a:rPr>
              <a:t>nouns</a:t>
            </a:r>
            <a:r>
              <a:rPr lang="en-GB" sz="2800" dirty="0" smtClean="0"/>
              <a:t>.</a:t>
            </a:r>
            <a:endParaRPr lang="en-GB" sz="28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234" y="2121646"/>
            <a:ext cx="576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3399"/>
                </a:solidFill>
              </a:rPr>
              <a:t>Adjectives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can come beside the </a:t>
            </a:r>
            <a:r>
              <a:rPr lang="en-GB" sz="2800" dirty="0" smtClean="0">
                <a:solidFill>
                  <a:srgbClr val="FF0000"/>
                </a:solidFill>
              </a:rPr>
              <a:t>noun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3418" y="1525682"/>
            <a:ext cx="4156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3399"/>
                </a:solidFill>
              </a:rPr>
              <a:t>Adjectives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can complete a sentence.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43" y="2738610"/>
            <a:ext cx="2331771" cy="28151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98154" y="2799808"/>
            <a:ext cx="125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owl</a:t>
            </a:r>
            <a:endParaRPr lang="en-US" sz="28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8201960" y="2738610"/>
            <a:ext cx="3045129" cy="581381"/>
          </a:xfrm>
          <a:prstGeom prst="wedgeRoundRectCallout">
            <a:avLst>
              <a:gd name="adj1" fmla="val -65731"/>
              <a:gd name="adj2" fmla="val 25658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sort of owl?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197532" y="3441792"/>
            <a:ext cx="399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frightened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/>
              <a:t> brown owl</a:t>
            </a:r>
            <a:endParaRPr lang="en-US" sz="2800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8186037" y="3533589"/>
            <a:ext cx="1500234" cy="581381"/>
          </a:xfrm>
          <a:prstGeom prst="wedgeRoundRectCallout">
            <a:avLst>
              <a:gd name="adj1" fmla="val -93271"/>
              <a:gd name="adj2" fmla="val -658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 on</a:t>
            </a:r>
            <a:r>
              <a:rPr lang="mr-IN" sz="2400" dirty="0" smtClean="0"/>
              <a:t>…</a:t>
            </a:r>
            <a:endParaRPr lang="en-US" sz="24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8186658" y="4313862"/>
            <a:ext cx="3258737" cy="581381"/>
          </a:xfrm>
          <a:prstGeom prst="wedgeRoundRectCallout">
            <a:avLst>
              <a:gd name="adj1" fmla="val -65731"/>
              <a:gd name="adj2" fmla="val 25658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did the owl feel?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27515" y="4206172"/>
            <a:ext cx="610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frightened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/>
              <a:t> brown owl felt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532936" y="5031750"/>
            <a:ext cx="6658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frightened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/>
              <a:t> brown owl felt alone and sad.</a:t>
            </a:r>
            <a:endParaRPr lang="en-US" sz="2800" dirty="0"/>
          </a:p>
        </p:txBody>
      </p:sp>
      <p:sp>
        <p:nvSpPr>
          <p:cNvPr id="30" name="Cloud Callout 29"/>
          <p:cNvSpPr/>
          <p:nvPr/>
        </p:nvSpPr>
        <p:spPr>
          <a:xfrm>
            <a:off x="198928" y="5308925"/>
            <a:ext cx="3320569" cy="1132163"/>
          </a:xfrm>
          <a:prstGeom prst="cloudCallout">
            <a:avLst>
              <a:gd name="adj1" fmla="val 35388"/>
              <a:gd name="adj2" fmla="val -792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Can you spot the adjectives?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70034" y="5689033"/>
            <a:ext cx="6658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3399"/>
                </a:solidFill>
              </a:rPr>
              <a:t>frightened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3399"/>
                </a:solidFill>
              </a:rPr>
              <a:t>brown</a:t>
            </a:r>
            <a:r>
              <a:rPr lang="en-US" sz="2800" dirty="0" smtClean="0"/>
              <a:t> owl felt </a:t>
            </a:r>
            <a:r>
              <a:rPr lang="en-US" sz="2800" b="1" dirty="0" smtClean="0">
                <a:solidFill>
                  <a:srgbClr val="FF3399"/>
                </a:solidFill>
              </a:rPr>
              <a:t>alone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FF3399"/>
                </a:solidFill>
              </a:rPr>
              <a:t>sad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01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13" grpId="0" animBg="1"/>
      <p:bldP spid="22" grpId="0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297" y="642578"/>
            <a:ext cx="5894397" cy="801951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3399"/>
                </a:solidFill>
              </a:rPr>
              <a:t>Using adjectives</a:t>
            </a:r>
            <a:endParaRPr lang="en-GB" sz="5400" b="1" dirty="0">
              <a:solidFill>
                <a:srgbClr val="FF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716" y="2524784"/>
            <a:ext cx="240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660066"/>
                </a:solidFill>
              </a:rPr>
              <a:t>feeling</a:t>
            </a:r>
            <a:endParaRPr lang="en-GB" sz="4000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3308" y="4228629"/>
            <a:ext cx="3356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b</a:t>
            </a:r>
            <a:r>
              <a:rPr lang="en-GB" sz="4000" dirty="0" smtClean="0">
                <a:solidFill>
                  <a:srgbClr val="660066"/>
                </a:solidFill>
              </a:rPr>
              <a:t>irthday party</a:t>
            </a:r>
            <a:endParaRPr lang="en-GB" sz="4000" dirty="0">
              <a:solidFill>
                <a:srgbClr val="66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1227" y="3338542"/>
            <a:ext cx="168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660066"/>
                </a:solidFill>
              </a:rPr>
              <a:t>night</a:t>
            </a:r>
            <a:endParaRPr lang="en-GB" sz="4000" dirty="0">
              <a:solidFill>
                <a:srgbClr val="66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48734" y="1710136"/>
            <a:ext cx="2096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</a:rPr>
              <a:t>cat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335096" y="2096032"/>
            <a:ext cx="3718426" cy="1009172"/>
          </a:xfrm>
          <a:prstGeom prst="wedgeRectCallout">
            <a:avLst>
              <a:gd name="adj1" fmla="val 33966"/>
              <a:gd name="adj2" fmla="val 118627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 two </a:t>
            </a:r>
            <a:r>
              <a:rPr lang="en-US" sz="2800" dirty="0" smtClean="0">
                <a:solidFill>
                  <a:srgbClr val="FF3399"/>
                </a:solidFill>
              </a:rPr>
              <a:t>adjectives</a:t>
            </a:r>
            <a:r>
              <a:rPr lang="en-US" sz="2800" dirty="0" smtClean="0"/>
              <a:t> to describe each noun.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25541" y="1529950"/>
            <a:ext cx="16526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3399"/>
                </a:solidFill>
              </a:rPr>
              <a:t>lovely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14884" y="794979"/>
            <a:ext cx="16526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3399"/>
                </a:solidFill>
              </a:rPr>
              <a:t>scary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78532" y="1315162"/>
            <a:ext cx="19592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3399"/>
                </a:solidFill>
              </a:rPr>
              <a:t>comforting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4395" y="2768615"/>
            <a:ext cx="9493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3399"/>
                </a:solidFill>
              </a:rPr>
              <a:t>hot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5188" y="3529244"/>
            <a:ext cx="202057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3399"/>
                </a:solidFill>
              </a:rPr>
              <a:t>surprising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9230" y="4160868"/>
            <a:ext cx="16526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3399"/>
                </a:solidFill>
              </a:rPr>
              <a:t>gorgeous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3813" y="3548889"/>
            <a:ext cx="16526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3399"/>
                </a:solidFill>
              </a:rPr>
              <a:t>strange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31492" y="4864646"/>
            <a:ext cx="11011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3399"/>
                </a:solidFill>
              </a:rPr>
              <a:t>cool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91396" y="5629621"/>
            <a:ext cx="16526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3399"/>
                </a:solidFill>
              </a:rPr>
              <a:t>usual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382554" y="4895839"/>
            <a:ext cx="2968619" cy="154524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Don’t forget your comma!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4042" y="5094138"/>
            <a:ext cx="3351796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Hint! </a:t>
            </a:r>
          </a:p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What type of thing is it?</a:t>
            </a:r>
          </a:p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Think about your description.</a:t>
            </a:r>
            <a:endParaRPr lang="en-US" sz="2000" b="1" dirty="0">
              <a:solidFill>
                <a:srgbClr val="660066"/>
              </a:solidFill>
            </a:endParaRPr>
          </a:p>
        </p:txBody>
      </p:sp>
      <p:pic>
        <p:nvPicPr>
          <p:cNvPr id="29" name="Picture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160" y="3528753"/>
            <a:ext cx="2044528" cy="2459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964" y="689230"/>
            <a:ext cx="278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Adverbs</a:t>
            </a:r>
            <a:endParaRPr lang="en-GB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6471" y="1404471"/>
            <a:ext cx="1041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Adverbs add to adjectives – they tell us more about the description.</a:t>
            </a:r>
            <a:endParaRPr lang="en-GB" sz="28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95916" y="4452334"/>
            <a:ext cx="3534081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 smtClean="0">
                <a:solidFill>
                  <a:srgbClr val="00B0F0"/>
                </a:solidFill>
              </a:rPr>
              <a:t>really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F3399"/>
                </a:solidFill>
              </a:rPr>
              <a:t>weird</a:t>
            </a:r>
            <a:r>
              <a:rPr lang="en-US" sz="2400" dirty="0" smtClean="0">
                <a:solidFill>
                  <a:srgbClr val="000000"/>
                </a:solidFill>
              </a:rPr>
              <a:t> bird also came from the zoo.  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432" y="2112545"/>
            <a:ext cx="3147994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rgbClr val="FF3399"/>
                </a:solidFill>
              </a:rPr>
              <a:t>friendly</a:t>
            </a:r>
            <a:r>
              <a:rPr lang="en-US" sz="2400" dirty="0" smtClean="0">
                <a:solidFill>
                  <a:schemeClr val="tx1"/>
                </a:solidFill>
              </a:rPr>
              <a:t> snake...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51997" y="2898588"/>
            <a:ext cx="3311263" cy="508000"/>
          </a:xfrm>
          <a:prstGeom prst="wedgeRoundRectCallout">
            <a:avLst>
              <a:gd name="adj1" fmla="val -2114"/>
              <a:gd name="adj2" fmla="val -102376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How friendly is the snake?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881528" y="4288119"/>
            <a:ext cx="1524001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extremely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10990" y="3588871"/>
            <a:ext cx="36575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We can choose an adverb.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6752" y="3618754"/>
            <a:ext cx="1042895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really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783443" y="1994211"/>
            <a:ext cx="2811852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 smtClean="0">
                <a:solidFill>
                  <a:srgbClr val="FF3399"/>
                </a:solidFill>
              </a:rPr>
              <a:t>weird</a:t>
            </a:r>
            <a:r>
              <a:rPr lang="en-US" sz="2400" dirty="0" smtClean="0">
                <a:solidFill>
                  <a:srgbClr val="000000"/>
                </a:solidFill>
              </a:rPr>
              <a:t> bird …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338981" y="2826511"/>
            <a:ext cx="3200399" cy="415365"/>
          </a:xfrm>
          <a:prstGeom prst="wedgeRoundRectCallout">
            <a:avLst>
              <a:gd name="adj1" fmla="val -25528"/>
              <a:gd name="adj2" fmla="val -122634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How weird is the bird?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2737224" y="4276164"/>
            <a:ext cx="1027954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quite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78941" y="4273178"/>
            <a:ext cx="1524000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unusually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63389" y="4951506"/>
            <a:ext cx="440166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Now we can finish the sentence.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0165" y="5537063"/>
            <a:ext cx="6466542" cy="461665"/>
          </a:xfrm>
          <a:prstGeom prst="rect">
            <a:avLst/>
          </a:prstGeom>
          <a:ln w="28575" cmpd="sng">
            <a:solidFill>
              <a:srgbClr val="4F81B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b="1" dirty="0" smtClean="0">
                <a:solidFill>
                  <a:srgbClr val="00B0F0"/>
                </a:solidFill>
              </a:rPr>
              <a:t>unusually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FF3399"/>
                </a:solidFill>
              </a:rPr>
              <a:t>friendly </a:t>
            </a:r>
            <a:r>
              <a:rPr lang="en-US" sz="2400" dirty="0" smtClean="0">
                <a:solidFill>
                  <a:schemeClr val="tx1"/>
                </a:solidFill>
              </a:rPr>
              <a:t>snake </a:t>
            </a:r>
            <a:r>
              <a:rPr lang="en-US" sz="2400" dirty="0" smtClean="0">
                <a:solidFill>
                  <a:srgbClr val="000000"/>
                </a:solidFill>
              </a:rPr>
              <a:t>came from the zoo.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013750" y="4360358"/>
            <a:ext cx="1574261" cy="915810"/>
          </a:xfrm>
          <a:prstGeom prst="wedgeRoundRectCallout">
            <a:avLst>
              <a:gd name="adj1" fmla="val -35793"/>
              <a:gd name="adj2" fmla="val -14569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Now try it yourself!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03882" y="3621742"/>
            <a:ext cx="2032001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unsurprisingly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0121152" y="3621742"/>
            <a:ext cx="1488142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strangely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3" name="Picture 2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4606" y="1943036"/>
            <a:ext cx="2171430" cy="143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34" y="2055853"/>
            <a:ext cx="1294130" cy="1461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1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21" grpId="0" animBg="1"/>
      <p:bldP spid="6" grpId="0" animBg="1"/>
      <p:bldP spid="14" grpId="0" animBg="1"/>
      <p:bldP spid="22" grpId="0"/>
      <p:bldP spid="24" grpId="0" animBg="1"/>
      <p:bldP spid="16" grpId="0" animBg="1"/>
      <p:bldP spid="17" grpId="0" animBg="1"/>
      <p:bldP spid="18" grpId="0" animBg="1"/>
      <p:bldP spid="19" grpId="0" animBg="1"/>
      <p:bldP spid="20" grpId="0"/>
      <p:bldP spid="26" grpId="0" animBg="1"/>
      <p:bldP spid="27" grpId="0" animBg="1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882" y="4299526"/>
            <a:ext cx="6984806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660066"/>
                </a:solidFill>
              </a:rPr>
              <a:t>The ____  </a:t>
            </a:r>
            <a:r>
              <a:rPr lang="en-GB" sz="4000" dirty="0" smtClean="0">
                <a:solidFill>
                  <a:srgbClr val="FF3399"/>
                </a:solidFill>
              </a:rPr>
              <a:t>excited</a:t>
            </a:r>
            <a:r>
              <a:rPr lang="en-GB" sz="4000" dirty="0" smtClean="0">
                <a:solidFill>
                  <a:srgbClr val="660066"/>
                </a:solidFill>
              </a:rPr>
              <a:t> feeling </a:t>
            </a:r>
            <a:endParaRPr lang="en-GB" sz="4000" dirty="0">
              <a:solidFill>
                <a:srgbClr val="66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297" y="642578"/>
            <a:ext cx="5894397" cy="801951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00B0F0"/>
                </a:solidFill>
              </a:rPr>
              <a:t>Using adverbs</a:t>
            </a:r>
            <a:endParaRPr lang="en-GB" sz="54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983" y="5247444"/>
            <a:ext cx="7748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660066"/>
                </a:solidFill>
              </a:rPr>
              <a:t>An _________ </a:t>
            </a:r>
            <a:r>
              <a:rPr lang="en-GB" sz="4000" dirty="0" smtClean="0">
                <a:solidFill>
                  <a:srgbClr val="FF3399"/>
                </a:solidFill>
              </a:rPr>
              <a:t>unusual</a:t>
            </a:r>
            <a:r>
              <a:rPr lang="en-GB" sz="4000" dirty="0" smtClean="0">
                <a:solidFill>
                  <a:srgbClr val="660066"/>
                </a:solidFill>
              </a:rPr>
              <a:t> party</a:t>
            </a:r>
            <a:endParaRPr lang="en-GB" sz="4000" dirty="0">
              <a:solidFill>
                <a:srgbClr val="66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694" y="2726562"/>
            <a:ext cx="3455797" cy="132343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660066"/>
                </a:solidFill>
              </a:rPr>
              <a:t>An _________                  </a:t>
            </a:r>
            <a:r>
              <a:rPr lang="en-GB" sz="4000" dirty="0" smtClean="0">
                <a:solidFill>
                  <a:srgbClr val="FF3399"/>
                </a:solidFill>
              </a:rPr>
              <a:t>awful</a:t>
            </a:r>
            <a:r>
              <a:rPr lang="en-GB" sz="4000" dirty="0" smtClean="0">
                <a:solidFill>
                  <a:srgbClr val="660066"/>
                </a:solidFill>
              </a:rPr>
              <a:t> day</a:t>
            </a:r>
            <a:endParaRPr lang="en-GB" sz="4000" dirty="0">
              <a:solidFill>
                <a:srgbClr val="66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8597" y="1756034"/>
            <a:ext cx="6717650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</a:rPr>
              <a:t>A_______   </a:t>
            </a:r>
            <a:r>
              <a:rPr lang="en-US" sz="4000" dirty="0" smtClean="0">
                <a:solidFill>
                  <a:srgbClr val="FF3399"/>
                </a:solidFill>
              </a:rPr>
              <a:t>elegant </a:t>
            </a:r>
            <a:r>
              <a:rPr lang="en-US" sz="4000" dirty="0" smtClean="0">
                <a:solidFill>
                  <a:srgbClr val="660066"/>
                </a:solidFill>
              </a:rPr>
              <a:t>cat 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667160" y="3014002"/>
            <a:ext cx="4621254" cy="1009172"/>
          </a:xfrm>
          <a:prstGeom prst="wedgeRectCallout">
            <a:avLst>
              <a:gd name="adj1" fmla="val 59572"/>
              <a:gd name="adj2" fmla="val 42824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Add an </a:t>
            </a:r>
            <a:r>
              <a:rPr lang="en-US" sz="2800" dirty="0" smtClean="0">
                <a:solidFill>
                  <a:srgbClr val="00B0F0"/>
                </a:solidFill>
              </a:rPr>
              <a:t>adverb</a:t>
            </a:r>
            <a:r>
              <a:rPr lang="en-US" sz="2800" dirty="0" smtClean="0"/>
              <a:t> to tell us more about each description.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03903" y="1758853"/>
            <a:ext cx="2478947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66"/>
                </a:solidFill>
              </a:rPr>
              <a:t>An</a:t>
            </a:r>
            <a:r>
              <a:rPr lang="en-US" sz="4000" dirty="0" smtClean="0">
                <a:solidFill>
                  <a:srgbClr val="00B0F0"/>
                </a:solidFill>
              </a:rPr>
              <a:t> awfully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1275" y="2752731"/>
            <a:ext cx="2478947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absolutely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8977" y="5230655"/>
            <a:ext cx="2478947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extremely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0217" y="4282087"/>
            <a:ext cx="1361892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quite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6111" y="719077"/>
            <a:ext cx="4376419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Hint! </a:t>
            </a:r>
          </a:p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Try your adverb out in the description. Does it make sense? </a:t>
            </a:r>
            <a:endParaRPr lang="en-US" sz="2000" b="1" dirty="0">
              <a:solidFill>
                <a:srgbClr val="660066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160" y="2943781"/>
            <a:ext cx="2015661" cy="2438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1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8846</TotalTime>
  <Words>919</Words>
  <Application>Microsoft Office PowerPoint</Application>
  <PresentationFormat>Widescreen</PresentationFormat>
  <Paragraphs>202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Mangal</vt:lpstr>
      <vt:lpstr>Office Theme</vt:lpstr>
      <vt:lpstr>Noun Phrases</vt:lpstr>
      <vt:lpstr>PowerPoint Presentation</vt:lpstr>
      <vt:lpstr>Identify the nouns</vt:lpstr>
      <vt:lpstr>Identify the nouns</vt:lpstr>
      <vt:lpstr>PowerPoint Presentation</vt:lpstr>
      <vt:lpstr>PowerPoint Presentation</vt:lpstr>
      <vt:lpstr>Using adjectives</vt:lpstr>
      <vt:lpstr>PowerPoint Presentation</vt:lpstr>
      <vt:lpstr>Using adverbs</vt:lpstr>
      <vt:lpstr>PowerPoint Presentation</vt:lpstr>
      <vt:lpstr>PowerPoint Presentation</vt:lpstr>
      <vt:lpstr>Noun phrase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Jane</cp:lastModifiedBy>
  <cp:revision>135</cp:revision>
  <dcterms:created xsi:type="dcterms:W3CDTF">2013-08-23T07:43:20Z</dcterms:created>
  <dcterms:modified xsi:type="dcterms:W3CDTF">2019-08-06T11:04:29Z</dcterms:modified>
</cp:coreProperties>
</file>