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23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26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18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1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35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3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40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44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31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93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46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B802E-9847-4A7C-ACFA-1707E631DD0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CFDD8-3A1F-45B9-8CA3-7647F9DEC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26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6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5.jpe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6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equation of this line?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76872"/>
            <a:ext cx="4012232" cy="4012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44008" y="42838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870" name="TextBox 869"/>
          <p:cNvSpPr txBox="1"/>
          <p:nvPr/>
        </p:nvSpPr>
        <p:spPr>
          <a:xfrm>
            <a:off x="5018796" y="42838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871" name="TextBox 870"/>
          <p:cNvSpPr txBox="1"/>
          <p:nvPr/>
        </p:nvSpPr>
        <p:spPr>
          <a:xfrm>
            <a:off x="6141428" y="4293096"/>
            <a:ext cx="45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10</a:t>
            </a:r>
          </a:p>
        </p:txBody>
      </p:sp>
      <p:sp>
        <p:nvSpPr>
          <p:cNvPr id="872" name="TextBox 871"/>
          <p:cNvSpPr txBox="1"/>
          <p:nvPr/>
        </p:nvSpPr>
        <p:spPr>
          <a:xfrm>
            <a:off x="5810884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873" name="TextBox 872"/>
          <p:cNvSpPr txBox="1"/>
          <p:nvPr/>
        </p:nvSpPr>
        <p:spPr>
          <a:xfrm>
            <a:off x="5436096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4" name="TextBox 873"/>
              <p:cNvSpPr txBox="1"/>
              <p:nvPr/>
            </p:nvSpPr>
            <p:spPr>
              <a:xfrm>
                <a:off x="6300192" y="406778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74" name="TextBox 8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067780"/>
                <a:ext cx="36004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5" name="TextBox 874"/>
          <p:cNvSpPr txBox="1"/>
          <p:nvPr/>
        </p:nvSpPr>
        <p:spPr>
          <a:xfrm>
            <a:off x="4139952" y="37170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876" name="TextBox 875"/>
          <p:cNvSpPr txBox="1"/>
          <p:nvPr/>
        </p:nvSpPr>
        <p:spPr>
          <a:xfrm>
            <a:off x="3995936" y="21808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10</a:t>
            </a:r>
          </a:p>
        </p:txBody>
      </p:sp>
      <p:sp>
        <p:nvSpPr>
          <p:cNvPr id="877" name="TextBox 876"/>
          <p:cNvSpPr txBox="1"/>
          <p:nvPr/>
        </p:nvSpPr>
        <p:spPr>
          <a:xfrm>
            <a:off x="4139952" y="25649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878" name="TextBox 877"/>
          <p:cNvSpPr txBox="1"/>
          <p:nvPr/>
        </p:nvSpPr>
        <p:spPr>
          <a:xfrm>
            <a:off x="4139952" y="29674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</a:t>
            </a:r>
          </a:p>
        </p:txBody>
      </p:sp>
      <p:sp>
        <p:nvSpPr>
          <p:cNvPr id="879" name="TextBox 878"/>
          <p:cNvSpPr txBox="1"/>
          <p:nvPr/>
        </p:nvSpPr>
        <p:spPr>
          <a:xfrm>
            <a:off x="4139952" y="33569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0" name="TextBox 879"/>
              <p:cNvSpPr txBox="1"/>
              <p:nvPr/>
            </p:nvSpPr>
            <p:spPr>
              <a:xfrm>
                <a:off x="4283968" y="206084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80" name="TextBox 8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060848"/>
                <a:ext cx="36004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5" name="TextBox 884"/>
          <p:cNvSpPr txBox="1"/>
          <p:nvPr/>
        </p:nvSpPr>
        <p:spPr>
          <a:xfrm>
            <a:off x="2138476" y="4293096"/>
            <a:ext cx="54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-10</a:t>
            </a:r>
          </a:p>
        </p:txBody>
      </p:sp>
      <p:sp>
        <p:nvSpPr>
          <p:cNvPr id="886" name="TextBox 885"/>
          <p:cNvSpPr txBox="1"/>
          <p:nvPr/>
        </p:nvSpPr>
        <p:spPr>
          <a:xfrm>
            <a:off x="2627784" y="4293096"/>
            <a:ext cx="47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-8</a:t>
            </a:r>
          </a:p>
        </p:txBody>
      </p:sp>
      <p:sp>
        <p:nvSpPr>
          <p:cNvPr id="887" name="TextBox 886"/>
          <p:cNvSpPr txBox="1"/>
          <p:nvPr/>
        </p:nvSpPr>
        <p:spPr>
          <a:xfrm>
            <a:off x="3015588" y="4293096"/>
            <a:ext cx="47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-6</a:t>
            </a:r>
          </a:p>
        </p:txBody>
      </p:sp>
      <p:sp>
        <p:nvSpPr>
          <p:cNvPr id="888" name="TextBox 887"/>
          <p:cNvSpPr txBox="1"/>
          <p:nvPr/>
        </p:nvSpPr>
        <p:spPr>
          <a:xfrm>
            <a:off x="3419872" y="4293096"/>
            <a:ext cx="47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-4</a:t>
            </a:r>
          </a:p>
        </p:txBody>
      </p:sp>
      <p:sp>
        <p:nvSpPr>
          <p:cNvPr id="889" name="TextBox 888"/>
          <p:cNvSpPr txBox="1"/>
          <p:nvPr/>
        </p:nvSpPr>
        <p:spPr>
          <a:xfrm>
            <a:off x="3779912" y="42930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890" name="TextBox 889"/>
          <p:cNvSpPr txBox="1"/>
          <p:nvPr/>
        </p:nvSpPr>
        <p:spPr>
          <a:xfrm>
            <a:off x="4010684" y="45238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891" name="TextBox 890"/>
          <p:cNvSpPr txBox="1"/>
          <p:nvPr/>
        </p:nvSpPr>
        <p:spPr>
          <a:xfrm>
            <a:off x="3995936" y="49023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-4</a:t>
            </a:r>
          </a:p>
        </p:txBody>
      </p:sp>
      <p:sp>
        <p:nvSpPr>
          <p:cNvPr id="892" name="TextBox 891"/>
          <p:cNvSpPr txBox="1"/>
          <p:nvPr/>
        </p:nvSpPr>
        <p:spPr>
          <a:xfrm>
            <a:off x="3995936" y="53012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-6</a:t>
            </a:r>
          </a:p>
        </p:txBody>
      </p:sp>
      <p:sp>
        <p:nvSpPr>
          <p:cNvPr id="893" name="TextBox 892"/>
          <p:cNvSpPr txBox="1"/>
          <p:nvPr/>
        </p:nvSpPr>
        <p:spPr>
          <a:xfrm>
            <a:off x="3995936" y="57092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-8</a:t>
            </a:r>
          </a:p>
        </p:txBody>
      </p:sp>
      <p:sp>
        <p:nvSpPr>
          <p:cNvPr id="894" name="TextBox 893"/>
          <p:cNvSpPr txBox="1"/>
          <p:nvPr/>
        </p:nvSpPr>
        <p:spPr>
          <a:xfrm>
            <a:off x="3923928" y="60932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-10</a:t>
            </a:r>
          </a:p>
        </p:txBody>
      </p:sp>
      <p:sp>
        <p:nvSpPr>
          <p:cNvPr id="895" name="TextBox 894"/>
          <p:cNvSpPr txBox="1"/>
          <p:nvPr/>
        </p:nvSpPr>
        <p:spPr>
          <a:xfrm>
            <a:off x="4139952" y="42210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0</a:t>
            </a:r>
          </a:p>
        </p:txBody>
      </p:sp>
      <p:cxnSp>
        <p:nvCxnSpPr>
          <p:cNvPr id="1025" name="Straight Connector 1024"/>
          <p:cNvCxnSpPr/>
          <p:nvPr/>
        </p:nvCxnSpPr>
        <p:spPr>
          <a:xfrm flipH="1">
            <a:off x="2915816" y="2304636"/>
            <a:ext cx="1982424" cy="39326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306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bart-simpson-genera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713788" cy="633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solidFill>
                  <a:schemeClr val="bg1"/>
                </a:solidFill>
              </a:rPr>
              <a:t>Describing Regions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Learning Objectives: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Able to find the equation of a line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Able to describe the region shaded for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y = a and x = b lines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Able to describe the region shaded for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 y = mx + c lines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5486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bg1"/>
                </a:solidFill>
              </a:rPr>
              <a:t>Grade B/A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92280" y="5486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0CDC93-1A19-4A52-9965-F751F210BE06}" type="datetime1">
              <a:rPr lang="en-GB" u="sng" smtClean="0">
                <a:solidFill>
                  <a:schemeClr val="bg1"/>
                </a:solidFill>
              </a:rPr>
              <a:pPr algn="r"/>
              <a:t>14/11/2023</a:t>
            </a:fld>
            <a:endParaRPr lang="en-GB" u="sng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5536" y="2492896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5536" y="4797152"/>
            <a:ext cx="432048" cy="43204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5536" y="3356992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198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Describing Regions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the opposite of shading a region</a:t>
            </a:r>
          </a:p>
          <a:p>
            <a:endParaRPr lang="en-GB" dirty="0"/>
          </a:p>
          <a:p>
            <a:r>
              <a:rPr lang="en-GB" dirty="0"/>
              <a:t>You will be given some lines and a shaded region and have to describe the region that is shaded using inequalities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99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Describing Regions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To describe a region</a:t>
            </a:r>
          </a:p>
          <a:p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Work out the equation of the line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Choose a point in the region and substitute it into the equation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Check if the left hand side of the equation is less than or greater than the right hand side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Check if the line is dashed or solid to see if it could be less/greater than or equal to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104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80"/>
          <a:stretch/>
        </p:blipFill>
        <p:spPr bwMode="auto">
          <a:xfrm>
            <a:off x="0" y="5167747"/>
            <a:ext cx="4038600" cy="169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people.rit.edu/andpph/misc/graph-paper-v-7x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386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people.rit.edu/andpph/misc/graph-paper-v-7x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745" y="0"/>
            <a:ext cx="40386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99"/>
          <a:stretch/>
        </p:blipFill>
        <p:spPr bwMode="auto">
          <a:xfrm>
            <a:off x="8049490" y="0"/>
            <a:ext cx="109451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80"/>
          <a:stretch/>
        </p:blipFill>
        <p:spPr bwMode="auto">
          <a:xfrm>
            <a:off x="4024745" y="5167747"/>
            <a:ext cx="4038600" cy="169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99" b="67380"/>
          <a:stretch/>
        </p:blipFill>
        <p:spPr bwMode="auto">
          <a:xfrm>
            <a:off x="8049490" y="5167746"/>
            <a:ext cx="1094510" cy="169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V="1">
            <a:off x="4599710" y="548680"/>
            <a:ext cx="0" cy="57606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11560" y="3429000"/>
            <a:ext cx="813690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42900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31640" y="34457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15908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91972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84624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46833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96228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2292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62211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38275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81163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9874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3810" y="34457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73810" y="3442855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16698" y="3442855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34188" y="503980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4188" y="445753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34188" y="388219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34188" y="2698351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34188" y="21222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34188" y="154622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34188" y="97015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234188" y="40959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11960" y="87015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/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48043" y="614544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48043" y="5578671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604448" y="3212976"/>
                <a:ext cx="5317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4448" y="3212976"/>
                <a:ext cx="53176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 flipV="1">
            <a:off x="7481816" y="548680"/>
            <a:ext cx="0" cy="568863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372200" y="0"/>
                <a:ext cx="21741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0"/>
                <a:ext cx="217418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7524328" y="548680"/>
            <a:ext cx="1152128" cy="5760640"/>
          </a:xfrm>
          <a:prstGeom prst="rect">
            <a:avLst/>
          </a:prstGeom>
          <a:solidFill>
            <a:srgbClr val="FFFF00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0" y="1124744"/>
            <a:ext cx="399593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1. Determine the equation of the line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480" y="0"/>
            <a:ext cx="398445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Identify the region that is shaded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0" y="1124744"/>
                <a:ext cx="3995936" cy="12003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2. Are the values of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/>
                  <a:t> in the shaded region less than or greater than 5?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24744"/>
                <a:ext cx="3995936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2287" t="-4082" b="-1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-4345" y="1148551"/>
            <a:ext cx="39959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3. Is the line dashed or solid?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596336" y="1908121"/>
                <a:ext cx="122413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3200" dirty="0"/>
                  <a:t> &gt; 5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1908121"/>
                <a:ext cx="1224136" cy="584775"/>
              </a:xfrm>
              <a:prstGeom prst="rect">
                <a:avLst/>
              </a:prstGeom>
              <a:blipFill rotWithShape="1"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2607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 animBg="1"/>
      <p:bldP spid="44" grpId="1" animBg="1"/>
      <p:bldP spid="43" grpId="0" animBg="1"/>
      <p:bldP spid="43" grpId="1" animBg="1"/>
      <p:bldP spid="46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80"/>
          <a:stretch/>
        </p:blipFill>
        <p:spPr bwMode="auto">
          <a:xfrm>
            <a:off x="0" y="5167747"/>
            <a:ext cx="4038600" cy="169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people.rit.edu/andpph/misc/graph-paper-v-7x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386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people.rit.edu/andpph/misc/graph-paper-v-7x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745" y="0"/>
            <a:ext cx="40386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99"/>
          <a:stretch/>
        </p:blipFill>
        <p:spPr bwMode="auto">
          <a:xfrm>
            <a:off x="8049490" y="0"/>
            <a:ext cx="109451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80"/>
          <a:stretch/>
        </p:blipFill>
        <p:spPr bwMode="auto">
          <a:xfrm>
            <a:off x="4024745" y="5167747"/>
            <a:ext cx="4038600" cy="169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99" b="67380"/>
          <a:stretch/>
        </p:blipFill>
        <p:spPr bwMode="auto">
          <a:xfrm>
            <a:off x="8049490" y="5167746"/>
            <a:ext cx="1094510" cy="169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V="1">
            <a:off x="4599710" y="548680"/>
            <a:ext cx="0" cy="57606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11560" y="3429000"/>
            <a:ext cx="813690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42900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31640" y="34457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15908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91972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84624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46833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96228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2292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62211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38275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81163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9874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3810" y="34457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73810" y="3442855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16698" y="3442855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34188" y="503980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4188" y="445753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34188" y="388219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34188" y="2698351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34188" y="21222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34188" y="154622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34188" y="97015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234188" y="40959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11960" y="87015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/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48043" y="614544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48043" y="5578671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604448" y="3212976"/>
                <a:ext cx="5317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4448" y="3212976"/>
                <a:ext cx="53176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 flipV="1">
            <a:off x="611560" y="4005064"/>
            <a:ext cx="7992888" cy="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452320" y="3933056"/>
                <a:ext cx="21741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𝑦</m:t>
                      </m:r>
                      <m:r>
                        <a:rPr lang="en-GB" sz="28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933056"/>
                <a:ext cx="217418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539552" y="591192"/>
            <a:ext cx="8136904" cy="3384376"/>
          </a:xfrm>
          <a:prstGeom prst="rect">
            <a:avLst/>
          </a:prstGeom>
          <a:solidFill>
            <a:srgbClr val="FFFF00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0" y="1124744"/>
            <a:ext cx="399593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1. Determine the equation of the line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480" y="0"/>
            <a:ext cx="398445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Identify the region that is shaded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0" y="1124744"/>
            <a:ext cx="399593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2. Are the values of y in the shaded region less than or greater than -1?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-4345" y="1148551"/>
            <a:ext cx="39959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3. Is the line dashed or solid?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508104" y="1916832"/>
                <a:ext cx="122413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GB" sz="3200" dirty="0"/>
                  <a:t> ≥ -1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1916832"/>
                <a:ext cx="1224136" cy="584775"/>
              </a:xfrm>
              <a:prstGeom prst="rect">
                <a:avLst/>
              </a:prstGeom>
              <a:blipFill rotWithShape="1">
                <a:blip r:embed="rId6"/>
                <a:stretch>
                  <a:fillRect t="-12500" r="-60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2549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 animBg="1"/>
      <p:bldP spid="44" grpId="1" animBg="1"/>
      <p:bldP spid="43" grpId="0" animBg="1"/>
      <p:bldP spid="43" grpId="1" animBg="1"/>
      <p:bldP spid="46" grpId="0" animBg="1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80"/>
          <a:stretch/>
        </p:blipFill>
        <p:spPr bwMode="auto">
          <a:xfrm>
            <a:off x="0" y="5167747"/>
            <a:ext cx="4038600" cy="169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people.rit.edu/andpph/misc/graph-paper-v-7x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386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people.rit.edu/andpph/misc/graph-paper-v-7x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745" y="0"/>
            <a:ext cx="40386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99"/>
          <a:stretch/>
        </p:blipFill>
        <p:spPr bwMode="auto">
          <a:xfrm>
            <a:off x="8049490" y="0"/>
            <a:ext cx="109451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80"/>
          <a:stretch/>
        </p:blipFill>
        <p:spPr bwMode="auto">
          <a:xfrm>
            <a:off x="4024745" y="5167747"/>
            <a:ext cx="4038600" cy="169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99" b="67380"/>
          <a:stretch/>
        </p:blipFill>
        <p:spPr bwMode="auto">
          <a:xfrm>
            <a:off x="8049490" y="5167746"/>
            <a:ext cx="1094510" cy="169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V="1">
            <a:off x="4599710" y="548680"/>
            <a:ext cx="0" cy="57606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11560" y="3429000"/>
            <a:ext cx="813690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42900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31640" y="34457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15908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91972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84624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46833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96228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2292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62211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38275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81163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9874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3810" y="34457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73810" y="3442855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16698" y="3442855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34188" y="503980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4188" y="445753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34188" y="388219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34188" y="2698351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34188" y="21222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34188" y="154622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34188" y="97015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234188" y="40959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11960" y="87015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/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48043" y="614544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48043" y="5578671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604448" y="3212976"/>
                <a:ext cx="5317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4448" y="3212976"/>
                <a:ext cx="53176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 flipV="1">
            <a:off x="2379055" y="0"/>
            <a:ext cx="6686548" cy="68580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732240" y="-27384"/>
                <a:ext cx="21741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𝑦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-27384"/>
                <a:ext cx="217418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 rot="18849940">
            <a:off x="2730173" y="2697164"/>
            <a:ext cx="9987638" cy="5760640"/>
          </a:xfrm>
          <a:prstGeom prst="rect">
            <a:avLst/>
          </a:prstGeom>
          <a:solidFill>
            <a:srgbClr val="FFFF00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0" y="1124744"/>
            <a:ext cx="399593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1. Determine the equation of the line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480" y="0"/>
            <a:ext cx="398445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Identify the region that is shaded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0" y="1124744"/>
                <a:ext cx="3995936" cy="124540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2. Are the values of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GB" sz="2400" dirty="0"/>
                  <a:t> in the shaded region less than or greater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𝑥</m:t>
                    </m:r>
                    <m:r>
                      <a:rPr lang="en-GB" sz="2400" i="1" dirty="0" smtClean="0">
                        <a:latin typeface="Cambria Math"/>
                      </a:rPr>
                      <m:t> – 2</m:t>
                    </m:r>
                  </m:oMath>
                </a14:m>
                <a:r>
                  <a:rPr lang="en-GB" sz="2400" dirty="0"/>
                  <a:t>?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24744"/>
                <a:ext cx="3995936" cy="1245406"/>
              </a:xfrm>
              <a:prstGeom prst="rect">
                <a:avLst/>
              </a:prstGeom>
              <a:blipFill rotWithShape="1">
                <a:blip r:embed="rId6"/>
                <a:stretch>
                  <a:fillRect l="-2287" t="-3922" b="-10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-4345" y="1148551"/>
            <a:ext cx="39959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3. Is the line dashed or solid?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228184" y="4572417"/>
                <a:ext cx="19442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/>
                        </a:rPr>
                        <m:t>𝑦</m:t>
                      </m:r>
                      <m:r>
                        <a:rPr lang="en-GB" sz="3200" b="0" i="1" dirty="0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3200" b="0" i="1" dirty="0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3200" b="0" i="1" dirty="0" smtClean="0">
                          <a:latin typeface="Cambria Math"/>
                          <a:ea typeface="Cambria Math"/>
                        </a:rPr>
                        <m:t>−2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572417"/>
                <a:ext cx="1944216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Oval 48"/>
          <p:cNvSpPr/>
          <p:nvPr/>
        </p:nvSpPr>
        <p:spPr>
          <a:xfrm>
            <a:off x="4530472" y="452436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5682600" y="335699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4644008" y="440749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(0, -2)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148064" y="285293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(2, 0)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7544" y="4365104"/>
                <a:ext cx="2304256" cy="226350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𝑚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/>
                            </a:rPr>
                            <m:t>0−−2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/>
                            </a:rPr>
                            <m:t>2−0</m:t>
                          </m:r>
                        </m:den>
                      </m:f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𝑚</m:t>
                      </m:r>
                      <m:r>
                        <a:rPr lang="en-GB" sz="2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𝑐</m:t>
                      </m:r>
                      <m:r>
                        <a:rPr lang="en-GB" sz="24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365104"/>
                <a:ext cx="2304256" cy="226350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Oval 53"/>
          <p:cNvSpPr/>
          <p:nvPr/>
        </p:nvSpPr>
        <p:spPr>
          <a:xfrm>
            <a:off x="7410792" y="281140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876256" y="230735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(5, 1)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55576" y="4077072"/>
                <a:ext cx="2304256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077072"/>
                <a:ext cx="2304256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55576" y="4509120"/>
                <a:ext cx="2304256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        5−2</m:t>
                      </m:r>
                    </m:oMath>
                  </m:oMathPara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509120"/>
                <a:ext cx="2304256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5576" y="4941168"/>
                <a:ext cx="2304256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1&lt;3</m:t>
                      </m:r>
                    </m:oMath>
                  </m:oMathPara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2304256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1418888" y="443711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&lt;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403648" y="4581128"/>
            <a:ext cx="432048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49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 animBg="1"/>
      <p:bldP spid="44" grpId="1" animBg="1"/>
      <p:bldP spid="43" grpId="0" animBg="1"/>
      <p:bldP spid="43" grpId="1" animBg="1"/>
      <p:bldP spid="46" grpId="0" animBg="1"/>
      <p:bldP spid="47" grpId="0"/>
      <p:bldP spid="49" grpId="0" animBg="1"/>
      <p:bldP spid="49" grpId="1" animBg="1"/>
      <p:bldP spid="50" grpId="0" animBg="1"/>
      <p:bldP spid="50" grpId="1" animBg="1"/>
      <p:bldP spid="51" grpId="0"/>
      <p:bldP spid="51" grpId="1"/>
      <p:bldP spid="52" grpId="0"/>
      <p:bldP spid="52" grpId="1"/>
      <p:bldP spid="53" grpId="0" animBg="1"/>
      <p:bldP spid="53" grpId="1" animBg="1"/>
      <p:bldP spid="54" grpId="0" animBg="1"/>
      <p:bldP spid="54" grpId="1" animBg="1"/>
      <p:bldP spid="55" grpId="0"/>
      <p:bldP spid="55" grpId="1"/>
      <p:bldP spid="56" grpId="0" animBg="1"/>
      <p:bldP spid="59" grpId="0" animBg="1"/>
      <p:bldP spid="60" grpId="0" animBg="1"/>
      <p:bldP spid="57" grpId="0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people.rit.edu/andpph/misc/graph-paper-v-7x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745" y="0"/>
            <a:ext cx="40386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99"/>
          <a:stretch/>
        </p:blipFill>
        <p:spPr bwMode="auto">
          <a:xfrm>
            <a:off x="8049490" y="0"/>
            <a:ext cx="109451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80"/>
          <a:stretch/>
        </p:blipFill>
        <p:spPr bwMode="auto">
          <a:xfrm>
            <a:off x="4024745" y="5167747"/>
            <a:ext cx="4038600" cy="169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99" b="67380"/>
          <a:stretch/>
        </p:blipFill>
        <p:spPr bwMode="auto">
          <a:xfrm>
            <a:off x="8049490" y="5167746"/>
            <a:ext cx="1094510" cy="169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32" b="24080"/>
          <a:stretch/>
        </p:blipFill>
        <p:spPr bwMode="auto">
          <a:xfrm>
            <a:off x="4659248" y="2909703"/>
            <a:ext cx="4593272" cy="404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80"/>
          <a:stretch/>
        </p:blipFill>
        <p:spPr bwMode="auto">
          <a:xfrm>
            <a:off x="0" y="5167747"/>
            <a:ext cx="4038600" cy="169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people.rit.edu/andpph/misc/graph-paper-v-7x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386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V="1">
            <a:off x="4599710" y="548680"/>
            <a:ext cx="0" cy="57606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11560" y="3429000"/>
            <a:ext cx="813690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67944" y="342900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31640" y="34457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15908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91972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84624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46833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96228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2292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62211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38275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81163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9874" y="34466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3810" y="34457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73810" y="3442855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16698" y="3442855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34188" y="503980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4188" y="445753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34188" y="388219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34188" y="2698351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34188" y="21222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34188" y="154622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34188" y="97015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234188" y="40959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11960" y="87015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/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48043" y="614544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48043" y="5578671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604448" y="3212976"/>
                <a:ext cx="5317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4448" y="3212976"/>
                <a:ext cx="53176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308304" y="2420888"/>
                <a:ext cx="21741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𝑦</m:t>
                      </m:r>
                      <m:r>
                        <a:rPr lang="en-GB" sz="28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2420888"/>
                <a:ext cx="2174185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0" y="1124744"/>
            <a:ext cx="399593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1. Determine the equation of the lines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480" y="0"/>
            <a:ext cx="398445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Identify the region that is shaded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0" y="1124744"/>
            <a:ext cx="3995936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2. Choose a co-ordinate in the shaded region and test each equation to see if the LHS is less than or equal to the RHS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-4345" y="1148551"/>
            <a:ext cx="39959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3. Is the line dashed or solid?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228184" y="4221088"/>
                <a:ext cx="291581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/>
                        </a:rPr>
                        <m:t>𝑦</m:t>
                      </m:r>
                      <m:r>
                        <a:rPr lang="en-GB" sz="3200" b="0" i="1" dirty="0" smtClean="0">
                          <a:latin typeface="Cambria Math"/>
                        </a:rPr>
                        <m:t>&lt;1 </m:t>
                      </m:r>
                      <m:r>
                        <a:rPr lang="en-GB" sz="3200" b="0" i="1" dirty="0" smtClean="0">
                          <a:latin typeface="Cambria Math"/>
                        </a:rPr>
                        <m:t>𝑎𝑛𝑑</m:t>
                      </m:r>
                      <m:r>
                        <a:rPr lang="en-GB" sz="3200" b="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3200" b="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/>
                        </a:rPr>
                        <m:t>𝑦</m:t>
                      </m:r>
                      <m:r>
                        <a:rPr lang="en-GB" sz="3200" b="0" i="1" dirty="0" smtClean="0">
                          <a:latin typeface="Cambria Math"/>
                          <a:ea typeface="Cambria Math"/>
                        </a:rPr>
                        <m:t>≥−2</m:t>
                      </m:r>
                      <m:r>
                        <a:rPr lang="en-GB" sz="3200" b="0" i="1" dirty="0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3200" b="0" i="1" dirty="0" smtClean="0">
                          <a:latin typeface="Cambria Math"/>
                          <a:ea typeface="Cambria Math"/>
                        </a:rPr>
                        <m:t>+1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221088"/>
                <a:ext cx="2915816" cy="10772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5234820" y="381853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(1, -1)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5576" y="4365104"/>
                <a:ext cx="2304256" cy="226350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𝑚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/>
                            </a:rPr>
                            <m:t>1−−1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/>
                            </a:rPr>
                            <m:t>0−1</m:t>
                          </m:r>
                        </m:den>
                      </m:f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𝑚</m:t>
                      </m:r>
                      <m:r>
                        <a:rPr lang="en-GB" sz="24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𝑐</m:t>
                      </m:r>
                      <m:r>
                        <a:rPr lang="en-GB" sz="2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65104"/>
                <a:ext cx="2304256" cy="226350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55576" y="4077072"/>
                <a:ext cx="2304256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  <m:r>
                        <a:rPr lang="en-GB" sz="2400" b="0" i="1" smtClean="0">
                          <a:latin typeface="Cambria Math"/>
                        </a:rPr>
                        <m:t>=−2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077072"/>
                <a:ext cx="2304256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55576" y="4509120"/>
                <a:ext cx="2304256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/>
                        </a:rPr>
                        <m:t>0</m:t>
                      </m:r>
                      <m:r>
                        <a:rPr lang="en-GB" sz="2400" b="0" i="1" smtClean="0">
                          <a:latin typeface="Cambria Math"/>
                        </a:rPr>
                        <m:t>        −10+1</m:t>
                      </m:r>
                    </m:oMath>
                  </m:oMathPara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509120"/>
                <a:ext cx="2304256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5576" y="4941168"/>
                <a:ext cx="2304256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/>
                        </a:rPr>
                        <m:t>0</m:t>
                      </m:r>
                      <m:r>
                        <a:rPr lang="en-GB" sz="2400" b="0" i="1" smtClean="0">
                          <a:latin typeface="Cambria Math"/>
                        </a:rPr>
                        <m:t>&gt;−9</m:t>
                      </m:r>
                    </m:oMath>
                  </m:oMathPara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2304256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1202864" y="44223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&gt;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187624" y="4566380"/>
            <a:ext cx="432048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>
            <a:off x="3419872" y="548680"/>
            <a:ext cx="2952328" cy="576064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39552" y="2868176"/>
            <a:ext cx="813690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530472" y="278092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4572000" y="2391271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(0, 1)</a:t>
            </a:r>
          </a:p>
        </p:txBody>
      </p:sp>
      <p:sp>
        <p:nvSpPr>
          <p:cNvPr id="49" name="Oval 48"/>
          <p:cNvSpPr/>
          <p:nvPr/>
        </p:nvSpPr>
        <p:spPr>
          <a:xfrm>
            <a:off x="5121284" y="3935401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7410792" y="335699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7380312" y="292494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(5, 0)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076056" y="6334780"/>
                <a:ext cx="21741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𝑦</m:t>
                      </m:r>
                      <m:r>
                        <a:rPr lang="en-GB" sz="2800" b="0" i="1" smtClean="0">
                          <a:latin typeface="Cambria Math"/>
                        </a:rPr>
                        <m:t>=−2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6334780"/>
                <a:ext cx="2174185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5903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 animBg="1"/>
      <p:bldP spid="44" grpId="1" animBg="1"/>
      <p:bldP spid="43" grpId="0" animBg="1"/>
      <p:bldP spid="43" grpId="1" animBg="1"/>
      <p:bldP spid="46" grpId="0" animBg="1"/>
      <p:bldP spid="47" grpId="0"/>
      <p:bldP spid="51" grpId="0"/>
      <p:bldP spid="51" grpId="1"/>
      <p:bldP spid="53" grpId="0" animBg="1"/>
      <p:bldP spid="53" grpId="1" animBg="1"/>
      <p:bldP spid="56" grpId="0" animBg="1"/>
      <p:bldP spid="59" grpId="0" animBg="1"/>
      <p:bldP spid="60" grpId="0" animBg="1"/>
      <p:bldP spid="57" grpId="0"/>
      <p:bldP spid="58" grpId="0" animBg="1"/>
      <p:bldP spid="50" grpId="0" animBg="1"/>
      <p:bldP spid="50" grpId="1" animBg="1"/>
      <p:bldP spid="52" grpId="0"/>
      <p:bldP spid="52" grpId="1"/>
      <p:bldP spid="49" grpId="0" animBg="1"/>
      <p:bldP spid="49" grpId="1" animBg="1"/>
      <p:bldP spid="54" grpId="0" animBg="1"/>
      <p:bldP spid="54" grpId="1" animBg="1"/>
      <p:bldP spid="55" grpId="0"/>
      <p:bldP spid="55" grpId="1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Identify the regions labelled on the worksheet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86209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647</Words>
  <Application>Microsoft Office PowerPoint</Application>
  <PresentationFormat>On-screen Show (4:3)</PresentationFormat>
  <Paragraphs>211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Starter</vt:lpstr>
      <vt:lpstr>Describing Regions</vt:lpstr>
      <vt:lpstr>Describing Regions</vt:lpstr>
      <vt:lpstr>Describing Regions</vt:lpstr>
      <vt:lpstr>PowerPoint Presentation</vt:lpstr>
      <vt:lpstr>PowerPoint Presentation</vt:lpstr>
      <vt:lpstr>PowerPoint Presentation</vt:lpstr>
      <vt:lpstr>PowerPoint Presentation</vt:lpstr>
      <vt:lpstr>Your turn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Daniel Burke</dc:creator>
  <cp:lastModifiedBy>Jishitha R</cp:lastModifiedBy>
  <cp:revision>8</cp:revision>
  <dcterms:created xsi:type="dcterms:W3CDTF">2013-09-18T20:11:06Z</dcterms:created>
  <dcterms:modified xsi:type="dcterms:W3CDTF">2023-11-14T05:52:39Z</dcterms:modified>
</cp:coreProperties>
</file>