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5"/>
  </p:notesMasterIdLst>
  <p:sldIdLst>
    <p:sldId id="256" r:id="rId5"/>
    <p:sldId id="257" r:id="rId6"/>
    <p:sldId id="258" r:id="rId7"/>
    <p:sldId id="259" r:id="rId8"/>
    <p:sldId id="270" r:id="rId9"/>
    <p:sldId id="268" r:id="rId10"/>
    <p:sldId id="272" r:id="rId11"/>
    <p:sldId id="274" r:id="rId12"/>
    <p:sldId id="264" r:id="rId13"/>
    <p:sldId id="27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2" autoAdjust="0"/>
    <p:restoredTop sz="94660"/>
  </p:normalViewPr>
  <p:slideViewPr>
    <p:cSldViewPr snapToGrid="0">
      <p:cViewPr varScale="1">
        <p:scale>
          <a:sx n="82" d="100"/>
          <a:sy n="82" d="100"/>
        </p:scale>
        <p:origin x="490"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33E416-7EFF-4274-A27A-75318AD2ACE7}" type="datetimeFigureOut">
              <a:rPr lang="en-US" smtClean="0"/>
              <a:t>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3CE3257-BFD6-4B0F-A40C-C4E4B711A89B}" type="slidenum">
              <a:rPr lang="en-US" smtClean="0"/>
              <a:t>‹#›</a:t>
            </a:fld>
            <a:endParaRPr lang="en-US"/>
          </a:p>
        </p:txBody>
      </p:sp>
    </p:spTree>
    <p:extLst>
      <p:ext uri="{BB962C8B-B14F-4D97-AF65-F5344CB8AC3E}">
        <p14:creationId xmlns:p14="http://schemas.microsoft.com/office/powerpoint/2010/main" val="1598438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67DDD-8DBC-FA6C-D024-1E77A5B1FDD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EAAAFF5-1EB3-D7ED-72EC-511FDDA2612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0347F00-837E-5692-EBE3-D9702DA311D0}"/>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5" name="Footer Placeholder 4">
            <a:extLst>
              <a:ext uri="{FF2B5EF4-FFF2-40B4-BE49-F238E27FC236}">
                <a16:creationId xmlns:a16="http://schemas.microsoft.com/office/drawing/2014/main" id="{2DBE655E-EDCD-6731-A631-8BE8127B34E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C4425E5-0509-2A3F-40A8-6F35BC79E6C6}"/>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7893325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11F23-EE43-29BC-FB4B-A18B32544BF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2B8881-093C-19E2-4734-0BA094DD8B5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BC59C00-6E7F-1AA5-1D2B-289994DCF5EB}"/>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5" name="Footer Placeholder 4">
            <a:extLst>
              <a:ext uri="{FF2B5EF4-FFF2-40B4-BE49-F238E27FC236}">
                <a16:creationId xmlns:a16="http://schemas.microsoft.com/office/drawing/2014/main" id="{6119D6EA-EEB2-992A-9A40-8A155F0020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805007-3524-03B5-C14C-6D6AE59277A2}"/>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389014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B01F091-1624-D930-D34B-2E14FEAC97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EBB406-DB04-604F-AEE7-66C61712012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DE5FEB1-06DD-4C80-7CF2-872C8285675C}"/>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5" name="Footer Placeholder 4">
            <a:extLst>
              <a:ext uri="{FF2B5EF4-FFF2-40B4-BE49-F238E27FC236}">
                <a16:creationId xmlns:a16="http://schemas.microsoft.com/office/drawing/2014/main" id="{8C3FEED5-A964-15A7-193C-E841FD8602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055D2DA-E912-73EC-70D9-86E76789BC58}"/>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4163045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DACCF-A5BB-B991-CD3D-6C2249083B9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2FCAC70-AF65-C98D-7346-289EB3E301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3F5945-E1BB-D2C0-23C5-1A83AC04DFA8}"/>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5" name="Footer Placeholder 4">
            <a:extLst>
              <a:ext uri="{FF2B5EF4-FFF2-40B4-BE49-F238E27FC236}">
                <a16:creationId xmlns:a16="http://schemas.microsoft.com/office/drawing/2014/main" id="{BE4FF2B0-C6EB-1568-0414-7C12411AF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C5A2CD5-24BA-BA43-D65D-727900678084}"/>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6221195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9E53D3-9328-F6E3-C91E-37AFADE5A0C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20C4034-AE34-7D10-B45D-DC458FA571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2AA2BEA-02BD-A2A3-BC40-BF6BF17A190F}"/>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5" name="Footer Placeholder 4">
            <a:extLst>
              <a:ext uri="{FF2B5EF4-FFF2-40B4-BE49-F238E27FC236}">
                <a16:creationId xmlns:a16="http://schemas.microsoft.com/office/drawing/2014/main" id="{7EB7503E-051B-5FE2-6201-E15A810D62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2AD214-FDFE-56BF-5C27-199694A23577}"/>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2623015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8CAC5F-22A7-1A68-35D8-E5CB7EFD42D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B1F8F8-8D9F-5461-F563-9B2D5021F50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D090FC-4B38-9BC7-F942-A5AC49222FD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4BC56B2-9150-057C-4C53-087546E72F76}"/>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6" name="Footer Placeholder 5">
            <a:extLst>
              <a:ext uri="{FF2B5EF4-FFF2-40B4-BE49-F238E27FC236}">
                <a16:creationId xmlns:a16="http://schemas.microsoft.com/office/drawing/2014/main" id="{16CADDEC-5A46-ADCA-01AC-747FE47FC62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47B491-C28F-3107-E559-F1F7E8577F0F}"/>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747147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FE06D-8428-A4D4-40C7-EF2F3C52586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767782A-302B-2637-B112-87BA81BA9B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7BE4EBA-181A-8A75-4B26-F329E9C8D56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88B5063-8E21-2BDF-0FBF-5E29F6577C3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8DBDAC5-C56B-DD60-6D20-BBBAA19736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2E0747-AF55-9245-E1DE-62EBB05AD7B5}"/>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8" name="Footer Placeholder 7">
            <a:extLst>
              <a:ext uri="{FF2B5EF4-FFF2-40B4-BE49-F238E27FC236}">
                <a16:creationId xmlns:a16="http://schemas.microsoft.com/office/drawing/2014/main" id="{202896F3-101E-A8C1-8066-C46631FD7BF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98B21F7-0D2D-9F97-643B-835E61A97AB4}"/>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3389529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1B624-C7B3-7B6E-1936-0879CA3AA6E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9A0EF7F-8C7F-84D5-5265-069E5E74CFFA}"/>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4" name="Footer Placeholder 3">
            <a:extLst>
              <a:ext uri="{FF2B5EF4-FFF2-40B4-BE49-F238E27FC236}">
                <a16:creationId xmlns:a16="http://schemas.microsoft.com/office/drawing/2014/main" id="{189710FF-C312-3EC3-8A32-295FB28EF21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8195583-A08D-2771-7BCD-3CD6B7FD7EEE}"/>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673730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AAD933D-76B0-18AB-70D7-01D6051E8F46}"/>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3" name="Footer Placeholder 2">
            <a:extLst>
              <a:ext uri="{FF2B5EF4-FFF2-40B4-BE49-F238E27FC236}">
                <a16:creationId xmlns:a16="http://schemas.microsoft.com/office/drawing/2014/main" id="{C0E4586D-2409-9C32-8D82-388E37A8010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D0E0FF4-AD85-4D19-2D4D-B6B2D650B259}"/>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40372990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1E610-FF76-1A8F-E9DF-EBC47FBA41C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342BE97-7663-5554-3213-DA28D95147D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91BD34A-70AF-58D6-D660-C673AAD78E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1390A8-E796-2CB5-CCB5-359E8F385468}"/>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6" name="Footer Placeholder 5">
            <a:extLst>
              <a:ext uri="{FF2B5EF4-FFF2-40B4-BE49-F238E27FC236}">
                <a16:creationId xmlns:a16="http://schemas.microsoft.com/office/drawing/2014/main" id="{0EF8B2B5-64CF-D6FD-3D93-3334F3B1A65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ADDCC08-ADE5-381F-A0ED-50D08C2127B6}"/>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14486519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3625DF-0EE9-25EF-EB09-7972BB73B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F4F90D4-07E5-CC45-A31E-02B7B664E8A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1E64547-90FF-4673-1F45-15B6FBEA26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1C9331-5617-794E-7182-08AFBF30DB22}"/>
              </a:ext>
            </a:extLst>
          </p:cNvPr>
          <p:cNvSpPr>
            <a:spLocks noGrp="1"/>
          </p:cNvSpPr>
          <p:nvPr>
            <p:ph type="dt" sz="half" idx="10"/>
          </p:nvPr>
        </p:nvSpPr>
        <p:spPr/>
        <p:txBody>
          <a:bodyPr/>
          <a:lstStyle/>
          <a:p>
            <a:fld id="{4A20588E-CEC0-4D7F-A5BD-A77E2BFEADF3}" type="datetimeFigureOut">
              <a:rPr lang="en-US" smtClean="0"/>
              <a:t>1/16/2024</a:t>
            </a:fld>
            <a:endParaRPr lang="en-US"/>
          </a:p>
        </p:txBody>
      </p:sp>
      <p:sp>
        <p:nvSpPr>
          <p:cNvPr id="6" name="Footer Placeholder 5">
            <a:extLst>
              <a:ext uri="{FF2B5EF4-FFF2-40B4-BE49-F238E27FC236}">
                <a16:creationId xmlns:a16="http://schemas.microsoft.com/office/drawing/2014/main" id="{1396F6AB-BA13-505D-7CC6-53C6A0C9F91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654FA72-8D19-03C6-D8C1-91490B8BF3B8}"/>
              </a:ext>
            </a:extLst>
          </p:cNvPr>
          <p:cNvSpPr>
            <a:spLocks noGrp="1"/>
          </p:cNvSpPr>
          <p:nvPr>
            <p:ph type="sldNum" sz="quarter" idx="12"/>
          </p:nvPr>
        </p:nvSpPr>
        <p:spPr/>
        <p:txBody>
          <a:bodyPr/>
          <a:lstStyle/>
          <a:p>
            <a:fld id="{FA25CBAC-DAB6-4336-925A-2C6B0FE05D50}" type="slidenum">
              <a:rPr lang="en-US" smtClean="0"/>
              <a:t>‹#›</a:t>
            </a:fld>
            <a:endParaRPr lang="en-US"/>
          </a:p>
        </p:txBody>
      </p:sp>
    </p:spTree>
    <p:extLst>
      <p:ext uri="{BB962C8B-B14F-4D97-AF65-F5344CB8AC3E}">
        <p14:creationId xmlns:p14="http://schemas.microsoft.com/office/powerpoint/2010/main" val="8456468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4DBFD58-E734-9CE4-057A-433079155F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01A52FD-37FF-E94A-C83A-8FF83B020DC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BFE9F6B-2353-E446-4EB7-83CE6E6134D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A20588E-CEC0-4D7F-A5BD-A77E2BFEADF3}" type="datetimeFigureOut">
              <a:rPr lang="en-US" smtClean="0"/>
              <a:t>1/16/2024</a:t>
            </a:fld>
            <a:endParaRPr lang="en-US"/>
          </a:p>
        </p:txBody>
      </p:sp>
      <p:sp>
        <p:nvSpPr>
          <p:cNvPr id="5" name="Footer Placeholder 4">
            <a:extLst>
              <a:ext uri="{FF2B5EF4-FFF2-40B4-BE49-F238E27FC236}">
                <a16:creationId xmlns:a16="http://schemas.microsoft.com/office/drawing/2014/main" id="{A9A6DB78-229C-7BA6-E815-62CF376B6A3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C1529F-E02A-2FC4-5A5E-A0058478691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25CBAC-DAB6-4336-925A-2C6B0FE05D50}" type="slidenum">
              <a:rPr lang="en-US" smtClean="0"/>
              <a:t>‹#›</a:t>
            </a:fld>
            <a:endParaRPr lang="en-US"/>
          </a:p>
        </p:txBody>
      </p:sp>
    </p:spTree>
    <p:extLst>
      <p:ext uri="{BB962C8B-B14F-4D97-AF65-F5344CB8AC3E}">
        <p14:creationId xmlns:p14="http://schemas.microsoft.com/office/powerpoint/2010/main" val="35178825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eepngimg.com/png/26830-ms-word-photo" TargetMode="External"/><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hyperlink" Target="https://www.pngall.com/multimedia-png/download/47203" TargetMode="Externa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aniceplaceinthesun.blogspot.com/2018/02/tuesdays-question-whats-worst-food.html" TargetMode="External"/><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pngall.com/sticky-note-png/" TargetMode="External"/><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850DE-C2EB-8998-8311-6F6242F35BB5}"/>
              </a:ext>
            </a:extLst>
          </p:cNvPr>
          <p:cNvSpPr>
            <a:spLocks noGrp="1"/>
          </p:cNvSpPr>
          <p:nvPr>
            <p:ph type="ctrTitle"/>
          </p:nvPr>
        </p:nvSpPr>
        <p:spPr>
          <a:xfrm>
            <a:off x="762001" y="1141711"/>
            <a:ext cx="3234466" cy="3474364"/>
          </a:xfrm>
        </p:spPr>
        <p:txBody>
          <a:bodyPr anchor="t">
            <a:normAutofit/>
          </a:bodyPr>
          <a:lstStyle/>
          <a:p>
            <a:pPr algn="l" rtl="0" fontAlgn="base"/>
            <a:r>
              <a:rPr lang="en-US" sz="3300" dirty="0"/>
              <a:t>Unit5 -</a:t>
            </a:r>
            <a:br>
              <a:rPr lang="en-US" sz="3300" dirty="0"/>
            </a:br>
            <a:r>
              <a:rPr lang="en-US" sz="3300" dirty="0"/>
              <a:t>Multimedia</a:t>
            </a:r>
            <a:br>
              <a:rPr lang="en-US" sz="3300" dirty="0"/>
            </a:br>
            <a:br>
              <a:rPr lang="en-US" sz="2000" dirty="0"/>
            </a:br>
            <a:br>
              <a:rPr lang="en-US" sz="1050" b="0" i="0" dirty="0">
                <a:solidFill>
                  <a:srgbClr val="000000"/>
                </a:solidFill>
                <a:effectLst/>
                <a:latin typeface="Segoe UI" panose="020B0502040204020203" pitchFamily="34" charset="0"/>
              </a:rPr>
            </a:br>
            <a:endParaRPr lang="en-US" sz="3300" dirty="0"/>
          </a:p>
        </p:txBody>
      </p:sp>
      <p:sp>
        <p:nvSpPr>
          <p:cNvPr id="3" name="Subtitle 2">
            <a:extLst>
              <a:ext uri="{FF2B5EF4-FFF2-40B4-BE49-F238E27FC236}">
                <a16:creationId xmlns:a16="http://schemas.microsoft.com/office/drawing/2014/main" id="{0BB0169C-2EC1-577D-614B-36112BED8781}"/>
              </a:ext>
            </a:extLst>
          </p:cNvPr>
          <p:cNvSpPr>
            <a:spLocks noGrp="1"/>
          </p:cNvSpPr>
          <p:nvPr>
            <p:ph type="subTitle" idx="1"/>
          </p:nvPr>
        </p:nvSpPr>
        <p:spPr>
          <a:xfrm>
            <a:off x="762000" y="4609474"/>
            <a:ext cx="3234467" cy="1263291"/>
          </a:xfrm>
        </p:spPr>
        <p:txBody>
          <a:bodyPr anchor="b">
            <a:normAutofit/>
          </a:bodyPr>
          <a:lstStyle/>
          <a:p>
            <a:pPr algn="l"/>
            <a:r>
              <a:rPr lang="en-US" sz="1800" dirty="0"/>
              <a:t>Year 4 Week 22 Day 1</a:t>
            </a:r>
          </a:p>
          <a:p>
            <a:pPr algn="l"/>
            <a:endParaRPr lang="en-US" sz="1800" dirty="0"/>
          </a:p>
        </p:txBody>
      </p:sp>
      <p:cxnSp>
        <p:nvCxnSpPr>
          <p:cNvPr id="10" name="Straight Connector 9">
            <a:extLst>
              <a:ext uri="{FF2B5EF4-FFF2-40B4-BE49-F238E27FC236}">
                <a16:creationId xmlns:a16="http://schemas.microsoft.com/office/drawing/2014/main" id="{33193FD5-6A49-7562-EA76-F15D42E1580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E0792BF2-F5DF-D82B-21D3-6CD61177216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3657600" y="990600"/>
            <a:ext cx="4876800" cy="4876800"/>
          </a:xfrm>
          <a:prstGeom prst="rect">
            <a:avLst/>
          </a:prstGeom>
        </p:spPr>
      </p:pic>
      <p:pic>
        <p:nvPicPr>
          <p:cNvPr id="9" name="Picture 8">
            <a:extLst>
              <a:ext uri="{FF2B5EF4-FFF2-40B4-BE49-F238E27FC236}">
                <a16:creationId xmlns:a16="http://schemas.microsoft.com/office/drawing/2014/main" id="{A00121DB-F6F5-B43C-7975-9D62FEA9F0C1}"/>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8073379" y="2227914"/>
            <a:ext cx="3356620" cy="2265719"/>
          </a:xfrm>
          <a:prstGeom prst="rect">
            <a:avLst/>
          </a:prstGeom>
        </p:spPr>
      </p:pic>
    </p:spTree>
    <p:extLst>
      <p:ext uri="{BB962C8B-B14F-4D97-AF65-F5344CB8AC3E}">
        <p14:creationId xmlns:p14="http://schemas.microsoft.com/office/powerpoint/2010/main" val="328864460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DDF75-2A48-9E6B-C061-882C642CB3FB}"/>
              </a:ext>
            </a:extLst>
          </p:cNvPr>
          <p:cNvSpPr>
            <a:spLocks noGrp="1"/>
          </p:cNvSpPr>
          <p:nvPr>
            <p:ph type="title"/>
          </p:nvPr>
        </p:nvSpPr>
        <p:spPr/>
        <p:txBody>
          <a:bodyPr/>
          <a:lstStyle/>
          <a:p>
            <a:r>
              <a:rPr lang="en-US" dirty="0"/>
              <a:t>Homework</a:t>
            </a:r>
          </a:p>
        </p:txBody>
      </p:sp>
      <p:sp>
        <p:nvSpPr>
          <p:cNvPr id="3" name="Content Placeholder 2">
            <a:extLst>
              <a:ext uri="{FF2B5EF4-FFF2-40B4-BE49-F238E27FC236}">
                <a16:creationId xmlns:a16="http://schemas.microsoft.com/office/drawing/2014/main" id="{32E2EB7A-B6AB-9413-45F2-F3C691AB10EF}"/>
              </a:ext>
            </a:extLst>
          </p:cNvPr>
          <p:cNvSpPr>
            <a:spLocks noGrp="1"/>
          </p:cNvSpPr>
          <p:nvPr>
            <p:ph idx="1"/>
          </p:nvPr>
        </p:nvSpPr>
        <p:spPr/>
        <p:txBody>
          <a:bodyPr/>
          <a:lstStyle/>
          <a:p>
            <a:r>
              <a:rPr lang="en-US">
                <a:solidFill>
                  <a:srgbClr val="212529"/>
                </a:solidFill>
                <a:latin typeface="Source Sans Pro" panose="020B0503030403020204" pitchFamily="34" charset="0"/>
              </a:rPr>
              <a:t>R</a:t>
            </a:r>
            <a:r>
              <a:rPr lang="en-US" b="0" i="0">
                <a:solidFill>
                  <a:srgbClr val="212529"/>
                </a:solidFill>
                <a:effectLst/>
                <a:latin typeface="Source Sans Pro" panose="020B0503030403020204" pitchFamily="34" charset="0"/>
              </a:rPr>
              <a:t>ead </a:t>
            </a:r>
            <a:r>
              <a:rPr lang="en-US" b="0" i="0" dirty="0">
                <a:solidFill>
                  <a:srgbClr val="212529"/>
                </a:solidFill>
                <a:effectLst/>
                <a:latin typeface="Source Sans Pro" panose="020B0503030403020204" pitchFamily="34" charset="0"/>
              </a:rPr>
              <a:t>and revise the unit and create a poster on MS Word for the different threats and share with the teacher via ClassDojo.</a:t>
            </a:r>
            <a:endParaRPr lang="en-US" dirty="0"/>
          </a:p>
        </p:txBody>
      </p:sp>
    </p:spTree>
    <p:extLst>
      <p:ext uri="{BB962C8B-B14F-4D97-AF65-F5344CB8AC3E}">
        <p14:creationId xmlns:p14="http://schemas.microsoft.com/office/powerpoint/2010/main" val="28129973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1EB45D-8D3E-A18A-CBC8-E2CE481F932C}"/>
              </a:ext>
            </a:extLst>
          </p:cNvPr>
          <p:cNvSpPr>
            <a:spLocks noGrp="1"/>
          </p:cNvSpPr>
          <p:nvPr>
            <p:ph type="title"/>
          </p:nvPr>
        </p:nvSpPr>
        <p:spPr>
          <a:xfrm>
            <a:off x="762001" y="1138265"/>
            <a:ext cx="9390528" cy="1401183"/>
          </a:xfrm>
        </p:spPr>
        <p:txBody>
          <a:bodyPr anchor="t">
            <a:normAutofit/>
          </a:bodyPr>
          <a:lstStyle/>
          <a:p>
            <a:r>
              <a:rPr lang="en-US" sz="3200" dirty="0"/>
              <a:t>Learning objective</a:t>
            </a:r>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75904B97-147D-8F12-DE68-EF7B6A53B2C3}"/>
              </a:ext>
            </a:extLst>
          </p:cNvPr>
          <p:cNvSpPr>
            <a:spLocks noGrp="1"/>
          </p:cNvSpPr>
          <p:nvPr>
            <p:ph idx="1"/>
          </p:nvPr>
        </p:nvSpPr>
        <p:spPr>
          <a:xfrm>
            <a:off x="762001" y="2551177"/>
            <a:ext cx="10069605" cy="1767376"/>
          </a:xfrm>
        </p:spPr>
        <p:txBody>
          <a:bodyPr>
            <a:normAutofit/>
          </a:bodyPr>
          <a:lstStyle/>
          <a:p>
            <a:pPr marL="0" indent="0" algn="l">
              <a:buNone/>
            </a:pPr>
            <a:endParaRPr lang="en-US" sz="1800" b="0" i="0" dirty="0">
              <a:solidFill>
                <a:srgbClr val="212529"/>
              </a:solidFill>
              <a:effectLst/>
              <a:latin typeface="Source Sans Pro" panose="020B0503030403020204" pitchFamily="34" charset="0"/>
            </a:endParaRPr>
          </a:p>
          <a:p>
            <a:pPr algn="l" rtl="0" fontAlgn="base"/>
            <a:endParaRPr lang="en-US" sz="1400" b="1" i="0" dirty="0">
              <a:solidFill>
                <a:srgbClr val="000000"/>
              </a:solidFill>
              <a:effectLst/>
              <a:latin typeface="Segoe UI" panose="020B0502040204020203" pitchFamily="34" charset="0"/>
            </a:endParaRPr>
          </a:p>
        </p:txBody>
      </p:sp>
      <p:graphicFrame>
        <p:nvGraphicFramePr>
          <p:cNvPr id="4" name="Table 3">
            <a:extLst>
              <a:ext uri="{FF2B5EF4-FFF2-40B4-BE49-F238E27FC236}">
                <a16:creationId xmlns:a16="http://schemas.microsoft.com/office/drawing/2014/main" id="{F0128B0A-A140-0C68-3C6F-BF3BA156B47A}"/>
              </a:ext>
            </a:extLst>
          </p:cNvPr>
          <p:cNvGraphicFramePr>
            <a:graphicFrameLocks noGrp="1"/>
          </p:cNvGraphicFramePr>
          <p:nvPr>
            <p:extLst>
              <p:ext uri="{D42A27DB-BD31-4B8C-83A1-F6EECF244321}">
                <p14:modId xmlns:p14="http://schemas.microsoft.com/office/powerpoint/2010/main" val="409964120"/>
              </p:ext>
            </p:extLst>
          </p:nvPr>
        </p:nvGraphicFramePr>
        <p:xfrm>
          <a:off x="838200" y="3563691"/>
          <a:ext cx="10515600" cy="1702960"/>
        </p:xfrm>
        <a:graphic>
          <a:graphicData uri="http://schemas.openxmlformats.org/drawingml/2006/table">
            <a:tbl>
              <a:tblPr/>
              <a:tblGrid>
                <a:gridCol w="10515600">
                  <a:extLst>
                    <a:ext uri="{9D8B030D-6E8A-4147-A177-3AD203B41FA5}">
                      <a16:colId xmlns:a16="http://schemas.microsoft.com/office/drawing/2014/main" val="2697003792"/>
                    </a:ext>
                  </a:extLst>
                </a:gridCol>
              </a:tblGrid>
              <a:tr h="875206">
                <a:tc>
                  <a:txBody>
                    <a:bodyPr/>
                    <a:lstStyle/>
                    <a:p>
                      <a:r>
                        <a:rPr lang="en-US" sz="1800" b="0" i="0" kern="1200" dirty="0">
                          <a:solidFill>
                            <a:schemeClr val="tx1"/>
                          </a:solidFill>
                          <a:effectLst/>
                          <a:latin typeface="+mn-lt"/>
                          <a:ea typeface="+mn-ea"/>
                          <a:cs typeface="+mn-cs"/>
                        </a:rPr>
                        <a:t>By the end of the lesson students will be able to </a:t>
                      </a:r>
                      <a:r>
                        <a:rPr lang="en-US" sz="1800" b="0" i="0" kern="1200" dirty="0" err="1">
                          <a:solidFill>
                            <a:schemeClr val="tx1"/>
                          </a:solidFill>
                          <a:effectLst/>
                          <a:latin typeface="+mn-lt"/>
                          <a:ea typeface="+mn-ea"/>
                          <a:cs typeface="+mn-cs"/>
                        </a:rPr>
                        <a:t>analyse</a:t>
                      </a:r>
                      <a:r>
                        <a:rPr lang="en-US" sz="1800" b="0" i="0" kern="1200" dirty="0">
                          <a:solidFill>
                            <a:schemeClr val="tx1"/>
                          </a:solidFill>
                          <a:effectLst/>
                          <a:latin typeface="+mn-lt"/>
                          <a:ea typeface="+mn-ea"/>
                          <a:cs typeface="+mn-cs"/>
                        </a:rPr>
                        <a:t> and understand the following;</a:t>
                      </a:r>
                    </a:p>
                    <a:p>
                      <a:r>
                        <a:rPr lang="en-US" sz="1800" b="0" i="0" kern="1200" dirty="0">
                          <a:solidFill>
                            <a:schemeClr val="tx1"/>
                          </a:solidFill>
                          <a:effectLst/>
                          <a:latin typeface="+mn-lt"/>
                          <a:ea typeface="+mn-ea"/>
                          <a:cs typeface="+mn-cs"/>
                        </a:rPr>
                        <a:t>1) How to setup a new document?</a:t>
                      </a:r>
                    </a:p>
                    <a:p>
                      <a:r>
                        <a:rPr lang="en-US" sz="1800" b="0" i="0" kern="1200" dirty="0">
                          <a:solidFill>
                            <a:schemeClr val="tx1"/>
                          </a:solidFill>
                          <a:effectLst/>
                          <a:latin typeface="+mn-lt"/>
                          <a:ea typeface="+mn-ea"/>
                          <a:cs typeface="+mn-cs"/>
                        </a:rPr>
                        <a:t>2) How to format the text with format feature and headings in MS Word?</a:t>
                      </a:r>
                    </a:p>
                    <a:p>
                      <a:r>
                        <a:rPr lang="en-US" sz="1800" b="0" i="0" kern="1200" dirty="0">
                          <a:solidFill>
                            <a:schemeClr val="tx1"/>
                          </a:solidFill>
                          <a:effectLst/>
                          <a:latin typeface="+mn-lt"/>
                          <a:ea typeface="+mn-ea"/>
                          <a:cs typeface="+mn-cs"/>
                        </a:rPr>
                        <a:t>After completing the class discussion and the activities.</a:t>
                      </a:r>
                    </a:p>
                    <a:p>
                      <a:pPr fontAlgn="t"/>
                      <a:br>
                        <a:rPr lang="en-US" sz="1700" dirty="0">
                          <a:effectLst/>
                        </a:rPr>
                      </a:br>
                      <a:endParaRPr lang="en-US" sz="1700" dirty="0">
                        <a:effectLst/>
                      </a:endParaRPr>
                    </a:p>
                  </a:txBody>
                  <a:tcPr marL="87521" marR="87521" marT="43760" marB="43760">
                    <a:lnL w="7620" cap="flat" cmpd="sng" algn="ctr">
                      <a:solidFill>
                        <a:srgbClr val="DEE2E6"/>
                      </a:solidFill>
                      <a:prstDash val="solid"/>
                      <a:round/>
                      <a:headEnd type="none" w="med" len="med"/>
                      <a:tailEnd type="none" w="med" len="med"/>
                    </a:lnL>
                    <a:lnR w="7620" cap="flat" cmpd="sng" algn="ctr">
                      <a:solidFill>
                        <a:srgbClr val="DEE2E6"/>
                      </a:solidFill>
                      <a:prstDash val="solid"/>
                      <a:round/>
                      <a:headEnd type="none" w="med" len="med"/>
                      <a:tailEnd type="none" w="med" len="med"/>
                    </a:lnR>
                    <a:lnT w="7620" cap="flat" cmpd="sng" algn="ctr">
                      <a:solidFill>
                        <a:srgbClr val="DEE2E6"/>
                      </a:solidFill>
                      <a:prstDash val="solid"/>
                      <a:round/>
                      <a:headEnd type="none" w="med" len="med"/>
                      <a:tailEnd type="none" w="med" len="med"/>
                    </a:lnT>
                    <a:lnB w="7620" cap="flat" cmpd="sng" algn="ctr">
                      <a:solidFill>
                        <a:srgbClr val="DEE2E6"/>
                      </a:solidFill>
                      <a:prstDash val="solid"/>
                      <a:round/>
                      <a:headEnd type="none" w="med" len="med"/>
                      <a:tailEnd type="none" w="med" len="med"/>
                    </a:lnB>
                  </a:tcPr>
                </a:tc>
                <a:extLst>
                  <a:ext uri="{0D108BD9-81ED-4DB2-BD59-A6C34878D82A}">
                    <a16:rowId xmlns:a16="http://schemas.microsoft.com/office/drawing/2014/main" val="410003923"/>
                  </a:ext>
                </a:extLst>
              </a:tr>
            </a:tbl>
          </a:graphicData>
        </a:graphic>
      </p:graphicFrame>
      <p:sp>
        <p:nvSpPr>
          <p:cNvPr id="5" name="Rectangle 1">
            <a:extLst>
              <a:ext uri="{FF2B5EF4-FFF2-40B4-BE49-F238E27FC236}">
                <a16:creationId xmlns:a16="http://schemas.microsoft.com/office/drawing/2014/main" id="{20912A8B-8F3A-DE6A-7EE6-6DA49F5563EC}"/>
              </a:ext>
            </a:extLst>
          </p:cNvPr>
          <p:cNvSpPr>
            <a:spLocks noChangeArrowheads="1"/>
          </p:cNvSpPr>
          <p:nvPr/>
        </p:nvSpPr>
        <p:spPr bwMode="auto">
          <a:xfrm>
            <a:off x="838200" y="3563938"/>
            <a:ext cx="12192000" cy="0"/>
          </a:xfrm>
          <a:prstGeom prst="rect">
            <a:avLst/>
          </a:prstGeom>
          <a:solidFill>
            <a:srgbClr val="17A2B8"/>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rgbClr val="FFFFFF"/>
                </a:solidFill>
                <a:effectLst/>
                <a:latin typeface="Source Sans Pro" panose="020B0503030403020204" pitchFamily="34" charset="0"/>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9993698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7507A-0C67-47F2-9584-7F28E80B0B92}"/>
              </a:ext>
            </a:extLst>
          </p:cNvPr>
          <p:cNvSpPr>
            <a:spLocks noGrp="1"/>
          </p:cNvSpPr>
          <p:nvPr>
            <p:ph type="title"/>
          </p:nvPr>
        </p:nvSpPr>
        <p:spPr>
          <a:xfrm>
            <a:off x="762001" y="1138265"/>
            <a:ext cx="9390528" cy="1401183"/>
          </a:xfrm>
        </p:spPr>
        <p:txBody>
          <a:bodyPr anchor="t">
            <a:normAutofit/>
          </a:bodyPr>
          <a:lstStyle/>
          <a:p>
            <a:r>
              <a:rPr lang="en-US" sz="3200" dirty="0"/>
              <a:t>Key Vocabulary</a:t>
            </a:r>
          </a:p>
        </p:txBody>
      </p:sp>
      <p:cxnSp>
        <p:nvCxnSpPr>
          <p:cNvPr id="8" name="Straight Connector 7">
            <a:extLst>
              <a:ext uri="{FF2B5EF4-FFF2-40B4-BE49-F238E27FC236}">
                <a16:creationId xmlns:a16="http://schemas.microsoft.com/office/drawing/2014/main" id="{D2C4353C-C927-1758-0BEF-21E9E0D8161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5140"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6EF838E5-6969-8D81-9B50-0E36B11DBF2A}"/>
              </a:ext>
            </a:extLst>
          </p:cNvPr>
          <p:cNvSpPr>
            <a:spLocks noGrp="1"/>
          </p:cNvSpPr>
          <p:nvPr>
            <p:ph idx="1"/>
          </p:nvPr>
        </p:nvSpPr>
        <p:spPr>
          <a:xfrm>
            <a:off x="762001" y="2551176"/>
            <a:ext cx="10069605" cy="3602935"/>
          </a:xfrm>
        </p:spPr>
        <p:txBody>
          <a:bodyPr>
            <a:normAutofit/>
          </a:bodyPr>
          <a:lstStyle/>
          <a:p>
            <a:pPr marL="0" indent="0">
              <a:buNone/>
            </a:pPr>
            <a:r>
              <a:rPr lang="en-US" sz="2000" b="0" i="0" dirty="0">
                <a:solidFill>
                  <a:srgbClr val="212529"/>
                </a:solidFill>
                <a:effectLst/>
                <a:latin typeface="Source Sans Pro" panose="020B0503030403020204" pitchFamily="34" charset="0"/>
              </a:rPr>
              <a:t>Paper size, Left alignment, Right alignment, Justify, Center, Subheadings, Formatting</a:t>
            </a:r>
            <a:endParaRPr lang="en-US" sz="3200" dirty="0"/>
          </a:p>
        </p:txBody>
      </p:sp>
    </p:spTree>
    <p:extLst>
      <p:ext uri="{BB962C8B-B14F-4D97-AF65-F5344CB8AC3E}">
        <p14:creationId xmlns:p14="http://schemas.microsoft.com/office/powerpoint/2010/main" val="2526171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6B42C7-5028-17B4-100B-93138B022D1D}"/>
              </a:ext>
            </a:extLst>
          </p:cNvPr>
          <p:cNvSpPr>
            <a:spLocks noGrp="1"/>
          </p:cNvSpPr>
          <p:nvPr>
            <p:ph type="title"/>
          </p:nvPr>
        </p:nvSpPr>
        <p:spPr>
          <a:xfrm>
            <a:off x="8079978" y="741391"/>
            <a:ext cx="3369234" cy="1616203"/>
          </a:xfrm>
        </p:spPr>
        <p:txBody>
          <a:bodyPr anchor="b">
            <a:normAutofit/>
          </a:bodyPr>
          <a:lstStyle/>
          <a:p>
            <a:r>
              <a:rPr lang="en-US" sz="3200" dirty="0"/>
              <a:t>Big Question</a:t>
            </a:r>
          </a:p>
        </p:txBody>
      </p:sp>
      <p:sp>
        <p:nvSpPr>
          <p:cNvPr id="9" name="Rectangle 8">
            <a:extLst>
              <a:ext uri="{FF2B5EF4-FFF2-40B4-BE49-F238E27FC236}">
                <a16:creationId xmlns:a16="http://schemas.microsoft.com/office/drawing/2014/main" id="{AE3A741D-C19B-960A-5803-1C58871478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879677" y="2347416"/>
            <a:ext cx="1630908" cy="7390262"/>
          </a:xfrm>
          <a:prstGeom prst="rect">
            <a:avLst/>
          </a:prstGeom>
          <a:gradFill>
            <a:gsLst>
              <a:gs pos="0">
                <a:schemeClr val="accent5"/>
              </a:gs>
              <a:gs pos="47000">
                <a:schemeClr val="accent2">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DC39DE25-0E4E-0AA7-0932-1D78C237278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flipV="1">
            <a:off x="-1919061" y="1919060"/>
            <a:ext cx="6854280" cy="3016159"/>
          </a:xfrm>
          <a:prstGeom prst="rect">
            <a:avLst/>
          </a:prstGeom>
          <a:gradFill flip="none" rotWithShape="1">
            <a:gsLst>
              <a:gs pos="0">
                <a:schemeClr val="accent5"/>
              </a:gs>
              <a:gs pos="47000">
                <a:schemeClr val="accent2">
                  <a:alpha val="0"/>
                </a:schemeClr>
              </a:gs>
            </a:gsLst>
            <a:lin ang="4200000" scaled="0"/>
            <a:tileRect/>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13" name="Rectangle 12">
            <a:extLst>
              <a:ext uri="{FF2B5EF4-FFF2-40B4-BE49-F238E27FC236}">
                <a16:creationId xmlns:a16="http://schemas.microsoft.com/office/drawing/2014/main" id="{8D6EA299-0840-6DEA-E670-C49AEBC87E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461657" y="4425055"/>
            <a:ext cx="2928605" cy="2432945"/>
          </a:xfrm>
          <a:prstGeom prst="rect">
            <a:avLst/>
          </a:prstGeom>
          <a:gradFill flip="none" rotWithShape="1">
            <a:gsLst>
              <a:gs pos="0">
                <a:schemeClr val="accent2"/>
              </a:gs>
              <a:gs pos="51000">
                <a:schemeClr val="accent5">
                  <a:lumMod val="60000"/>
                  <a:lumOff val="40000"/>
                  <a:alpha val="0"/>
                </a:schemeClr>
              </a:gs>
            </a:gsLst>
            <a:path path="circle">
              <a:fillToRect r="100000" b="100000"/>
            </a:path>
            <a:tileRect l="-100000" t="-100000"/>
          </a:gra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a:p>
        </p:txBody>
      </p:sp>
      <p:sp>
        <p:nvSpPr>
          <p:cNvPr id="3" name="Content Placeholder 2">
            <a:extLst>
              <a:ext uri="{FF2B5EF4-FFF2-40B4-BE49-F238E27FC236}">
                <a16:creationId xmlns:a16="http://schemas.microsoft.com/office/drawing/2014/main" id="{93F5AF12-92EB-0AE5-DD7E-6A065C08EDCD}"/>
              </a:ext>
            </a:extLst>
          </p:cNvPr>
          <p:cNvSpPr>
            <a:spLocks noGrp="1"/>
          </p:cNvSpPr>
          <p:nvPr>
            <p:ph idx="1"/>
          </p:nvPr>
        </p:nvSpPr>
        <p:spPr>
          <a:xfrm>
            <a:off x="8079978" y="2533476"/>
            <a:ext cx="3369234" cy="1739944"/>
          </a:xfrm>
        </p:spPr>
        <p:txBody>
          <a:bodyPr anchor="t">
            <a:noAutofit/>
          </a:bodyPr>
          <a:lstStyle/>
          <a:p>
            <a:pPr marL="0" indent="0">
              <a:buNone/>
            </a:pPr>
            <a:r>
              <a:rPr lang="en-US" sz="1800" dirty="0">
                <a:effectLst/>
              </a:rPr>
              <a:t>What options are available for formatting bulleted or numbered lists?</a:t>
            </a:r>
          </a:p>
          <a:p>
            <a:pPr marL="0" indent="0">
              <a:buNone/>
            </a:pPr>
            <a:r>
              <a:rPr lang="en-US" sz="1800" dirty="0">
                <a:effectLst/>
              </a:rPr>
              <a:t>What options are available for changing the text size in Word?</a:t>
            </a:r>
          </a:p>
          <a:p>
            <a:pPr marL="0" indent="0">
              <a:buNone/>
            </a:pPr>
            <a:r>
              <a:rPr lang="en-US" sz="1800" dirty="0">
                <a:effectLst/>
              </a:rPr>
              <a:t>How can I make text bold, italic, or underline in Word?</a:t>
            </a:r>
          </a:p>
          <a:p>
            <a:pPr marL="0" indent="0">
              <a:buNone/>
            </a:pPr>
            <a:br>
              <a:rPr lang="en-US" sz="1200" dirty="0">
                <a:effectLst/>
              </a:rPr>
            </a:br>
            <a:endParaRPr lang="en-US" sz="1800" b="0" i="0" dirty="0">
              <a:solidFill>
                <a:srgbClr val="212529"/>
              </a:solidFill>
              <a:effectLst/>
              <a:latin typeface="Source Sans Pro" panose="020B0503030403020204" pitchFamily="34" charset="0"/>
            </a:endParaRPr>
          </a:p>
        </p:txBody>
      </p:sp>
      <p:pic>
        <p:nvPicPr>
          <p:cNvPr id="8" name="Picture 7">
            <a:extLst>
              <a:ext uri="{FF2B5EF4-FFF2-40B4-BE49-F238E27FC236}">
                <a16:creationId xmlns:a16="http://schemas.microsoft.com/office/drawing/2014/main" id="{98888070-390E-BBB5-B3A7-D1EE63A9F489}"/>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2159398" y="1549491"/>
            <a:ext cx="3369234" cy="3946239"/>
          </a:xfrm>
          <a:prstGeom prst="rect">
            <a:avLst/>
          </a:prstGeom>
        </p:spPr>
      </p:pic>
    </p:spTree>
    <p:extLst>
      <p:ext uri="{BB962C8B-B14F-4D97-AF65-F5344CB8AC3E}">
        <p14:creationId xmlns:p14="http://schemas.microsoft.com/office/powerpoint/2010/main" val="19208416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8EDC93C-5D51-DC6B-D15B-B513466117AC}"/>
              </a:ext>
            </a:extLst>
          </p:cNvPr>
          <p:cNvSpPr>
            <a:spLocks noGrp="1"/>
          </p:cNvSpPr>
          <p:nvPr>
            <p:ph type="title"/>
          </p:nvPr>
        </p:nvSpPr>
        <p:spPr>
          <a:xfrm>
            <a:off x="1028700" y="1967266"/>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Hook Activity – Group (10 mins)</a:t>
            </a:r>
            <a:endParaRPr lang="en-US" sz="3600" kern="1200" dirty="0">
              <a:solidFill>
                <a:srgbClr val="FFFFFF"/>
              </a:solidFill>
              <a:latin typeface="+mj-lt"/>
              <a:ea typeface="+mj-ea"/>
              <a:cs typeface="+mj-cs"/>
            </a:endParaRPr>
          </a:p>
        </p:txBody>
      </p:sp>
      <p:sp>
        <p:nvSpPr>
          <p:cNvPr id="4" name="Content Placeholder 3">
            <a:extLst>
              <a:ext uri="{FF2B5EF4-FFF2-40B4-BE49-F238E27FC236}">
                <a16:creationId xmlns:a16="http://schemas.microsoft.com/office/drawing/2014/main" id="{63C85639-5478-45AF-32BA-B718D7ED77D1}"/>
              </a:ext>
            </a:extLst>
          </p:cNvPr>
          <p:cNvSpPr>
            <a:spLocks noGrp="1"/>
          </p:cNvSpPr>
          <p:nvPr>
            <p:ph idx="1"/>
          </p:nvPr>
        </p:nvSpPr>
        <p:spPr>
          <a:xfrm>
            <a:off x="1003041" y="6130212"/>
            <a:ext cx="10515600" cy="4351338"/>
          </a:xfrm>
        </p:spPr>
        <p:txBody>
          <a:bodyPr/>
          <a:lstStyle/>
          <a:p>
            <a:endParaRPr lang="en-US" dirty="0"/>
          </a:p>
          <a:p>
            <a:endParaRPr lang="en-US" dirty="0"/>
          </a:p>
          <a:p>
            <a:endParaRPr lang="en-US" dirty="0"/>
          </a:p>
          <a:p>
            <a:endParaRPr lang="en-US" dirty="0"/>
          </a:p>
          <a:p>
            <a:pPr marL="0" indent="0">
              <a:buNone/>
            </a:pPr>
            <a:endParaRPr lang="en-US" dirty="0"/>
          </a:p>
          <a:p>
            <a:endParaRPr lang="en-US" dirty="0"/>
          </a:p>
        </p:txBody>
      </p:sp>
      <p:sp>
        <p:nvSpPr>
          <p:cNvPr id="3" name="TextBox 2">
            <a:extLst>
              <a:ext uri="{FF2B5EF4-FFF2-40B4-BE49-F238E27FC236}">
                <a16:creationId xmlns:a16="http://schemas.microsoft.com/office/drawing/2014/main" id="{41F4B480-5E7B-0368-F3B2-6B68CF80996B}"/>
              </a:ext>
            </a:extLst>
          </p:cNvPr>
          <p:cNvSpPr txBox="1"/>
          <p:nvPr/>
        </p:nvSpPr>
        <p:spPr>
          <a:xfrm>
            <a:off x="4087916" y="351576"/>
            <a:ext cx="6592078" cy="2585323"/>
          </a:xfrm>
          <a:prstGeom prst="rect">
            <a:avLst/>
          </a:prstGeom>
          <a:noFill/>
        </p:spPr>
        <p:txBody>
          <a:bodyPr wrap="square" rtlCol="0">
            <a:spAutoFit/>
          </a:bodyPr>
          <a:lstStyle/>
          <a:p>
            <a:pPr algn="l"/>
            <a:r>
              <a:rPr lang="en-US" b="1" i="0" dirty="0">
                <a:solidFill>
                  <a:srgbClr val="212529"/>
                </a:solidFill>
                <a:effectLst/>
                <a:latin typeface="Source Sans Pro" panose="020B0503030403020204" pitchFamily="34" charset="0"/>
              </a:rPr>
              <a:t>10 mins- Visual Aid</a:t>
            </a:r>
            <a:endParaRPr lang="en-US" b="0" i="0" dirty="0">
              <a:solidFill>
                <a:srgbClr val="212529"/>
              </a:solidFill>
              <a:effectLst/>
              <a:latin typeface="Source Sans Pro" panose="020B0503030403020204" pitchFamily="34" charset="0"/>
            </a:endParaRPr>
          </a:p>
          <a:p>
            <a:pPr algn="l"/>
            <a:r>
              <a:rPr lang="en-US" dirty="0">
                <a:solidFill>
                  <a:srgbClr val="212529"/>
                </a:solidFill>
                <a:latin typeface="Source Sans Pro" panose="020B0503030403020204" pitchFamily="34" charset="0"/>
              </a:rPr>
              <a:t>W</a:t>
            </a:r>
            <a:r>
              <a:rPr lang="en-US" b="0" i="0" dirty="0">
                <a:solidFill>
                  <a:srgbClr val="212529"/>
                </a:solidFill>
                <a:effectLst/>
                <a:latin typeface="Source Sans Pro" panose="020B0503030403020204" pitchFamily="34" charset="0"/>
              </a:rPr>
              <a:t>atch the video on formatting and alignment in MS Word, they are invited to participate in the learning process. Throughout the video, questions will be posed, and students can provide their responses using either sticky notes or option cards.</a:t>
            </a:r>
            <a:br>
              <a:rPr lang="en-US" b="0" i="0" dirty="0">
                <a:solidFill>
                  <a:srgbClr val="212529"/>
                </a:solidFill>
                <a:effectLst/>
                <a:latin typeface="Source Sans Pro" panose="020B0503030403020204" pitchFamily="34" charset="0"/>
              </a:rPr>
            </a:br>
            <a:endParaRPr lang="en-US" b="0" i="0" dirty="0">
              <a:solidFill>
                <a:srgbClr val="212529"/>
              </a:solidFill>
              <a:effectLst/>
              <a:latin typeface="Source Sans Pro" panose="020B0503030403020204" pitchFamily="34" charset="0"/>
            </a:endParaRPr>
          </a:p>
          <a:p>
            <a:br>
              <a:rPr lang="en-US" dirty="0"/>
            </a:br>
            <a:r>
              <a:rPr lang="en-US" b="0" i="0" dirty="0">
                <a:solidFill>
                  <a:srgbClr val="212529"/>
                </a:solidFill>
                <a:effectLst/>
                <a:latin typeface="Source Sans Pro" panose="020B0503030403020204" pitchFamily="34" charset="0"/>
              </a:rPr>
              <a:t>.</a:t>
            </a:r>
          </a:p>
          <a:p>
            <a:endParaRPr lang="en-US" dirty="0"/>
          </a:p>
        </p:txBody>
      </p:sp>
      <p:sp>
        <p:nvSpPr>
          <p:cNvPr id="7" name="TextBox 6">
            <a:extLst>
              <a:ext uri="{FF2B5EF4-FFF2-40B4-BE49-F238E27FC236}">
                <a16:creationId xmlns:a16="http://schemas.microsoft.com/office/drawing/2014/main" id="{99D56748-5B4C-287E-7901-87301353A7C1}"/>
              </a:ext>
            </a:extLst>
          </p:cNvPr>
          <p:cNvSpPr txBox="1"/>
          <p:nvPr/>
        </p:nvSpPr>
        <p:spPr>
          <a:xfrm>
            <a:off x="4646842" y="3056228"/>
            <a:ext cx="6097554" cy="369332"/>
          </a:xfrm>
          <a:prstGeom prst="rect">
            <a:avLst/>
          </a:prstGeom>
          <a:noFill/>
        </p:spPr>
        <p:txBody>
          <a:bodyPr wrap="square">
            <a:spAutoFit/>
          </a:bodyPr>
          <a:lstStyle/>
          <a:p>
            <a:r>
              <a:rPr lang="en-US" b="0" i="0" u="none" strike="noStrike" dirty="0">
                <a:solidFill>
                  <a:srgbClr val="0056B3"/>
                </a:solidFill>
                <a:effectLst/>
                <a:latin typeface="Source Sans Pro" panose="020B0503030403020204" pitchFamily="34" charset="0"/>
              </a:rPr>
              <a:t>https://app.nearpod.com/?pin=ZXEPS</a:t>
            </a:r>
            <a:endParaRPr lang="en-US" dirty="0"/>
          </a:p>
        </p:txBody>
      </p:sp>
    </p:spTree>
    <p:extLst>
      <p:ext uri="{BB962C8B-B14F-4D97-AF65-F5344CB8AC3E}">
        <p14:creationId xmlns:p14="http://schemas.microsoft.com/office/powerpoint/2010/main" val="9882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691D6-1453-E6CE-4E77-390798EA0AA9}"/>
              </a:ext>
            </a:extLst>
          </p:cNvPr>
          <p:cNvSpPr>
            <a:spLocks noGrp="1"/>
          </p:cNvSpPr>
          <p:nvPr>
            <p:ph type="title"/>
          </p:nvPr>
        </p:nvSpPr>
        <p:spPr>
          <a:xfrm>
            <a:off x="973105" y="1623639"/>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Main Activity  Discussion–</a:t>
            </a:r>
            <a:endParaRPr lang="en-US" sz="3600" kern="1200" dirty="0">
              <a:solidFill>
                <a:srgbClr val="FFFFFF"/>
              </a:solidFill>
              <a:latin typeface="+mj-lt"/>
              <a:ea typeface="+mj-ea"/>
              <a:cs typeface="+mj-cs"/>
            </a:endParaRPr>
          </a:p>
        </p:txBody>
      </p:sp>
      <p:sp>
        <p:nvSpPr>
          <p:cNvPr id="3" name="TextBox 2">
            <a:extLst>
              <a:ext uri="{FF2B5EF4-FFF2-40B4-BE49-F238E27FC236}">
                <a16:creationId xmlns:a16="http://schemas.microsoft.com/office/drawing/2014/main" id="{9BF4A423-64E0-DA5F-5781-A0C3EEA9F48A}"/>
              </a:ext>
            </a:extLst>
          </p:cNvPr>
          <p:cNvSpPr txBox="1"/>
          <p:nvPr/>
        </p:nvSpPr>
        <p:spPr>
          <a:xfrm>
            <a:off x="4812631" y="614112"/>
            <a:ext cx="5226217" cy="6517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11" name="TextBox 10">
            <a:extLst>
              <a:ext uri="{FF2B5EF4-FFF2-40B4-BE49-F238E27FC236}">
                <a16:creationId xmlns:a16="http://schemas.microsoft.com/office/drawing/2014/main" id="{6C5603DB-642E-320D-B63D-0740AFE18902}"/>
              </a:ext>
            </a:extLst>
          </p:cNvPr>
          <p:cNvSpPr txBox="1"/>
          <p:nvPr/>
        </p:nvSpPr>
        <p:spPr>
          <a:xfrm>
            <a:off x="4112468" y="83605"/>
            <a:ext cx="6097554" cy="1477328"/>
          </a:xfrm>
          <a:prstGeom prst="rect">
            <a:avLst/>
          </a:prstGeom>
          <a:noFill/>
        </p:spPr>
        <p:txBody>
          <a:bodyPr wrap="square">
            <a:spAutoFit/>
          </a:bodyPr>
          <a:lstStyle/>
          <a:p>
            <a:pPr algn="l"/>
            <a:r>
              <a:rPr lang="en-US" b="1" i="0" dirty="0">
                <a:solidFill>
                  <a:srgbClr val="212529"/>
                </a:solidFill>
                <a:effectLst/>
                <a:latin typeface="Source Sans Pro" panose="020B0503030403020204" pitchFamily="34" charset="0"/>
              </a:rPr>
              <a:t>15 mins-Class discussion</a:t>
            </a:r>
          </a:p>
          <a:p>
            <a:pPr algn="l"/>
            <a:endParaRPr lang="en-US" b="1" dirty="0">
              <a:solidFill>
                <a:srgbClr val="212529"/>
              </a:solidFill>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 Identify the alignments and formatting tools in the displayed image of word. Teacher will jot down the responses of the students on the smartboard.</a:t>
            </a:r>
          </a:p>
        </p:txBody>
      </p:sp>
      <p:pic>
        <p:nvPicPr>
          <p:cNvPr id="1028" name="Picture 4">
            <a:extLst>
              <a:ext uri="{FF2B5EF4-FFF2-40B4-BE49-F238E27FC236}">
                <a16:creationId xmlns:a16="http://schemas.microsoft.com/office/drawing/2014/main" id="{BEB74733-1CEE-8848-4582-2B4E22CAD3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00664" y="2188320"/>
            <a:ext cx="6885511" cy="33337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08233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691D6-1453-E6CE-4E77-390798EA0AA9}"/>
              </a:ext>
            </a:extLst>
          </p:cNvPr>
          <p:cNvSpPr>
            <a:spLocks noGrp="1"/>
          </p:cNvSpPr>
          <p:nvPr>
            <p:ph type="title"/>
          </p:nvPr>
        </p:nvSpPr>
        <p:spPr>
          <a:xfrm>
            <a:off x="973105" y="1623639"/>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Main Activity  Discussion–</a:t>
            </a:r>
            <a:endParaRPr lang="en-US" sz="3600" kern="1200" dirty="0">
              <a:solidFill>
                <a:srgbClr val="FFFFFF"/>
              </a:solidFill>
              <a:latin typeface="+mj-lt"/>
              <a:ea typeface="+mj-ea"/>
              <a:cs typeface="+mj-cs"/>
            </a:endParaRPr>
          </a:p>
        </p:txBody>
      </p:sp>
      <p:sp>
        <p:nvSpPr>
          <p:cNvPr id="3" name="TextBox 2">
            <a:extLst>
              <a:ext uri="{FF2B5EF4-FFF2-40B4-BE49-F238E27FC236}">
                <a16:creationId xmlns:a16="http://schemas.microsoft.com/office/drawing/2014/main" id="{9BF4A423-64E0-DA5F-5781-A0C3EEA9F48A}"/>
              </a:ext>
            </a:extLst>
          </p:cNvPr>
          <p:cNvSpPr txBox="1"/>
          <p:nvPr/>
        </p:nvSpPr>
        <p:spPr>
          <a:xfrm>
            <a:off x="4812631" y="614112"/>
            <a:ext cx="5226217" cy="6517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5" name="TextBox 4">
            <a:extLst>
              <a:ext uri="{FF2B5EF4-FFF2-40B4-BE49-F238E27FC236}">
                <a16:creationId xmlns:a16="http://schemas.microsoft.com/office/drawing/2014/main" id="{ED530FCC-8AF7-EFD4-B3B8-813CF24879DC}"/>
              </a:ext>
            </a:extLst>
          </p:cNvPr>
          <p:cNvSpPr txBox="1"/>
          <p:nvPr/>
        </p:nvSpPr>
        <p:spPr>
          <a:xfrm>
            <a:off x="4544913" y="788094"/>
            <a:ext cx="6097554" cy="2862322"/>
          </a:xfrm>
          <a:prstGeom prst="rect">
            <a:avLst/>
          </a:prstGeom>
          <a:noFill/>
        </p:spPr>
        <p:txBody>
          <a:bodyPr wrap="square">
            <a:spAutoFit/>
          </a:bodyPr>
          <a:lstStyle/>
          <a:p>
            <a:pPr algn="l"/>
            <a:r>
              <a:rPr lang="en-US" b="1" i="0" dirty="0">
                <a:solidFill>
                  <a:srgbClr val="212529"/>
                </a:solidFill>
                <a:effectLst/>
                <a:latin typeface="Source Sans Pro" panose="020B0503030403020204" pitchFamily="34" charset="0"/>
              </a:rPr>
              <a:t>Note-6-8 mins each station.</a:t>
            </a:r>
            <a:endParaRPr lang="en-US" b="0" i="0" dirty="0">
              <a:solidFill>
                <a:srgbClr val="212529"/>
              </a:solidFill>
              <a:effectLst/>
              <a:latin typeface="Source Sans Pro" panose="020B0503030403020204" pitchFamily="34" charset="0"/>
            </a:endParaRPr>
          </a:p>
          <a:p>
            <a:pPr algn="l"/>
            <a:r>
              <a:rPr lang="en-US" b="1" i="0" dirty="0">
                <a:solidFill>
                  <a:srgbClr val="212529"/>
                </a:solidFill>
                <a:effectLst/>
                <a:latin typeface="Source Sans Pro" panose="020B0503030403020204" pitchFamily="34" charset="0"/>
              </a:rPr>
              <a:t>Learning station 1- Label the alignments </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discuss with their group and complete the activity sheet 4.</a:t>
            </a:r>
          </a:p>
          <a:p>
            <a:pPr algn="l"/>
            <a:r>
              <a:rPr lang="en-US" b="1" i="0" dirty="0">
                <a:solidFill>
                  <a:srgbClr val="212529"/>
                </a:solidFill>
                <a:effectLst/>
                <a:latin typeface="Source Sans Pro" panose="020B0503030403020204" pitchFamily="34" charset="0"/>
              </a:rPr>
              <a:t>Learning station 2- Match it.</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discuss with their group and complete the activity sheet 5.</a:t>
            </a:r>
          </a:p>
          <a:p>
            <a:pPr algn="l"/>
            <a:r>
              <a:rPr lang="en-US" b="1" i="0" dirty="0">
                <a:solidFill>
                  <a:srgbClr val="212529"/>
                </a:solidFill>
                <a:effectLst/>
                <a:latin typeface="Source Sans Pro" panose="020B0503030403020204" pitchFamily="34" charset="0"/>
              </a:rPr>
              <a:t>Learning station 3-Individual work/Teacher lead</a:t>
            </a:r>
            <a:endParaRPr lang="en-US" b="0" i="0" dirty="0">
              <a:solidFill>
                <a:srgbClr val="212529"/>
              </a:solidFill>
              <a:effectLst/>
              <a:latin typeface="Source Sans Pro" panose="020B0503030403020204" pitchFamily="34" charset="0"/>
            </a:endParaRPr>
          </a:p>
          <a:p>
            <a:pPr algn="l"/>
            <a:r>
              <a:rPr lang="en-US" b="0" i="0" dirty="0">
                <a:solidFill>
                  <a:srgbClr val="212529"/>
                </a:solidFill>
                <a:effectLst/>
                <a:latin typeface="Source Sans Pro" panose="020B0503030403020204" pitchFamily="34" charset="0"/>
              </a:rPr>
              <a:t>Students will complete the Worksheet 3.</a:t>
            </a:r>
          </a:p>
          <a:p>
            <a:pPr algn="l"/>
            <a:endParaRPr lang="en-US" b="0" i="0" dirty="0">
              <a:solidFill>
                <a:srgbClr val="212529"/>
              </a:solidFill>
              <a:effectLst/>
              <a:latin typeface="Source Sans Pro" panose="020B0503030403020204" pitchFamily="34" charset="0"/>
            </a:endParaRPr>
          </a:p>
        </p:txBody>
      </p:sp>
    </p:spTree>
    <p:extLst>
      <p:ext uri="{BB962C8B-B14F-4D97-AF65-F5344CB8AC3E}">
        <p14:creationId xmlns:p14="http://schemas.microsoft.com/office/powerpoint/2010/main" val="20973815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Down Arrow 7">
            <a:extLst>
              <a:ext uri="{FF2B5EF4-FFF2-40B4-BE49-F238E27FC236}">
                <a16:creationId xmlns:a16="http://schemas.microsoft.com/office/drawing/2014/main" id="{D4771268-CB57-404A-9271-370EB28F609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800100" y="1491343"/>
            <a:ext cx="3333749" cy="3499103"/>
          </a:xfrm>
          <a:prstGeom prst="downArrow">
            <a:avLst>
              <a:gd name="adj1" fmla="val 100000"/>
              <a:gd name="adj2" fmla="val 15788"/>
            </a:avLst>
          </a:prstGeom>
          <a:solidFill>
            <a:srgbClr val="404040"/>
          </a:solidFill>
          <a:ln w="539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97691D6-1453-E6CE-4E77-390798EA0AA9}"/>
              </a:ext>
            </a:extLst>
          </p:cNvPr>
          <p:cNvSpPr>
            <a:spLocks noGrp="1"/>
          </p:cNvSpPr>
          <p:nvPr>
            <p:ph type="title"/>
          </p:nvPr>
        </p:nvSpPr>
        <p:spPr>
          <a:xfrm>
            <a:off x="973105" y="1623639"/>
            <a:ext cx="2628900" cy="2547257"/>
          </a:xfrm>
          <a:noFill/>
        </p:spPr>
        <p:txBody>
          <a:bodyPr vert="horz" lIns="91440" tIns="45720" rIns="91440" bIns="45720" rtlCol="0" anchor="ctr">
            <a:normAutofit/>
          </a:bodyPr>
          <a:lstStyle/>
          <a:p>
            <a:pPr algn="ctr"/>
            <a:r>
              <a:rPr lang="en-US" sz="3600" b="1" kern="1200" dirty="0">
                <a:solidFill>
                  <a:srgbClr val="FFFFFF"/>
                </a:solidFill>
                <a:effectLst/>
                <a:latin typeface="+mj-lt"/>
                <a:ea typeface="+mj-ea"/>
                <a:cs typeface="+mj-cs"/>
              </a:rPr>
              <a:t>Enrichment task</a:t>
            </a:r>
            <a:endParaRPr lang="en-US" sz="3600" kern="1200" dirty="0">
              <a:solidFill>
                <a:srgbClr val="FFFFFF"/>
              </a:solidFill>
              <a:latin typeface="+mj-lt"/>
              <a:ea typeface="+mj-ea"/>
              <a:cs typeface="+mj-cs"/>
            </a:endParaRPr>
          </a:p>
        </p:txBody>
      </p:sp>
      <p:sp>
        <p:nvSpPr>
          <p:cNvPr id="3" name="TextBox 2">
            <a:extLst>
              <a:ext uri="{FF2B5EF4-FFF2-40B4-BE49-F238E27FC236}">
                <a16:creationId xmlns:a16="http://schemas.microsoft.com/office/drawing/2014/main" id="{9BF4A423-64E0-DA5F-5781-A0C3EEA9F48A}"/>
              </a:ext>
            </a:extLst>
          </p:cNvPr>
          <p:cNvSpPr txBox="1"/>
          <p:nvPr/>
        </p:nvSpPr>
        <p:spPr>
          <a:xfrm>
            <a:off x="4812631" y="865322"/>
            <a:ext cx="5226217" cy="6517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endParaRPr lang="en-US"/>
          </a:p>
        </p:txBody>
      </p:sp>
      <p:sp>
        <p:nvSpPr>
          <p:cNvPr id="5" name="Rectangle 3">
            <a:extLst>
              <a:ext uri="{FF2B5EF4-FFF2-40B4-BE49-F238E27FC236}">
                <a16:creationId xmlns:a16="http://schemas.microsoft.com/office/drawing/2014/main" id="{2388621B-613B-B62F-E478-C0E10DE19049}"/>
              </a:ext>
            </a:extLst>
          </p:cNvPr>
          <p:cNvSpPr>
            <a:spLocks noChangeArrowheads="1"/>
          </p:cNvSpPr>
          <p:nvPr/>
        </p:nvSpPr>
        <p:spPr bwMode="auto">
          <a:xfrm>
            <a:off x="5386446" y="1090580"/>
            <a:ext cx="3364777" cy="3000821"/>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3200" b="1" i="0" u="none" strike="noStrike" cap="none" normalizeH="0" baseline="0" dirty="0">
                <a:ln>
                  <a:noFill/>
                </a:ln>
                <a:solidFill>
                  <a:srgbClr val="212529"/>
                </a:solidFill>
                <a:effectLst/>
                <a:latin typeface="Source Sans Pro" panose="020B0503030403020204" pitchFamily="34" charset="0"/>
              </a:rPr>
              <a:t>Enrichment task</a:t>
            </a:r>
            <a:endParaRPr kumimoji="0" lang="en-US" altLang="en-US" sz="24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5700" b="0" i="0" u="none" strike="noStrike" cap="none" normalizeH="0" baseline="0" dirty="0">
                <a:ln>
                  <a:noFill/>
                </a:ln>
                <a:solidFill>
                  <a:srgbClr val="212529"/>
                </a:solidFill>
                <a:effectLst/>
                <a:latin typeface="Source Sans Pro" panose="020B0503030403020204" pitchFamily="34" charset="0"/>
              </a:rPr>
              <a:t>     </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 name="TextBox 5">
            <a:extLst>
              <a:ext uri="{FF2B5EF4-FFF2-40B4-BE49-F238E27FC236}">
                <a16:creationId xmlns:a16="http://schemas.microsoft.com/office/drawing/2014/main" id="{0667A948-D0B9-FFC8-6390-5A15FCB6DD76}"/>
              </a:ext>
            </a:extLst>
          </p:cNvPr>
          <p:cNvSpPr txBox="1"/>
          <p:nvPr/>
        </p:nvSpPr>
        <p:spPr>
          <a:xfrm>
            <a:off x="4812631" y="2137019"/>
            <a:ext cx="6097554" cy="2031325"/>
          </a:xfrm>
          <a:prstGeom prst="rect">
            <a:avLst/>
          </a:prstGeom>
          <a:noFill/>
        </p:spPr>
        <p:txBody>
          <a:bodyPr wrap="square">
            <a:spAutoFit/>
          </a:bodyPr>
          <a:lstStyle/>
          <a:p>
            <a:pPr algn="l"/>
            <a:r>
              <a:rPr lang="en-US" b="0" i="0" dirty="0">
                <a:solidFill>
                  <a:srgbClr val="212529"/>
                </a:solidFill>
                <a:effectLst/>
                <a:latin typeface="Source Sans Pro" panose="020B0503030403020204" pitchFamily="34" charset="0"/>
              </a:rPr>
              <a:t>write down the answers for the big questions in the barcoded sheet.</a:t>
            </a:r>
          </a:p>
          <a:p>
            <a:pPr algn="l">
              <a:buFont typeface="Arial" panose="020B0604020202020204" pitchFamily="34" charset="0"/>
              <a:buChar char="•"/>
            </a:pPr>
            <a:r>
              <a:rPr lang="en-US" b="0" i="0" dirty="0">
                <a:solidFill>
                  <a:srgbClr val="212529"/>
                </a:solidFill>
                <a:effectLst/>
                <a:latin typeface="Source Sans Pro" panose="020B0503030403020204" pitchFamily="34" charset="0"/>
              </a:rPr>
              <a:t>What options are available for formatting bulleted or numbered lists?</a:t>
            </a:r>
          </a:p>
          <a:p>
            <a:pPr algn="l">
              <a:buFont typeface="Arial" panose="020B0604020202020204" pitchFamily="34" charset="0"/>
              <a:buChar char="•"/>
            </a:pPr>
            <a:r>
              <a:rPr lang="en-US" b="0" i="0" dirty="0">
                <a:solidFill>
                  <a:srgbClr val="212529"/>
                </a:solidFill>
                <a:effectLst/>
                <a:latin typeface="Source Sans Pro" panose="020B0503030403020204" pitchFamily="34" charset="0"/>
              </a:rPr>
              <a:t>What options are available for changing the text size in Word?</a:t>
            </a:r>
          </a:p>
          <a:p>
            <a:pPr algn="l">
              <a:buFont typeface="Arial" panose="020B0604020202020204" pitchFamily="34" charset="0"/>
              <a:buChar char="•"/>
            </a:pPr>
            <a:r>
              <a:rPr lang="en-US" b="0" i="0" dirty="0">
                <a:solidFill>
                  <a:srgbClr val="212529"/>
                </a:solidFill>
                <a:effectLst/>
                <a:latin typeface="Source Sans Pro" panose="020B0503030403020204" pitchFamily="34" charset="0"/>
              </a:rPr>
              <a:t>How can I make text bold, italic, or underline in Word?</a:t>
            </a:r>
          </a:p>
        </p:txBody>
      </p:sp>
    </p:spTree>
    <p:extLst>
      <p:ext uri="{BB962C8B-B14F-4D97-AF65-F5344CB8AC3E}">
        <p14:creationId xmlns:p14="http://schemas.microsoft.com/office/powerpoint/2010/main" val="2008215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08D598-4512-7245-7C61-3544B8625CA0}"/>
              </a:ext>
            </a:extLst>
          </p:cNvPr>
          <p:cNvSpPr>
            <a:spLocks noGrp="1"/>
          </p:cNvSpPr>
          <p:nvPr>
            <p:ph type="title"/>
          </p:nvPr>
        </p:nvSpPr>
        <p:spPr>
          <a:xfrm>
            <a:off x="5755598" y="1138036"/>
            <a:ext cx="5598202" cy="1402470"/>
          </a:xfrm>
        </p:spPr>
        <p:txBody>
          <a:bodyPr anchor="t">
            <a:normAutofit/>
          </a:bodyPr>
          <a:lstStyle/>
          <a:p>
            <a:r>
              <a:rPr lang="en-US" sz="3200" dirty="0"/>
              <a:t>Plenary </a:t>
            </a:r>
          </a:p>
        </p:txBody>
      </p:sp>
      <p:cxnSp>
        <p:nvCxnSpPr>
          <p:cNvPr id="15" name="Straight Connector 14">
            <a:extLst>
              <a:ext uri="{FF2B5EF4-FFF2-40B4-BE49-F238E27FC236}">
                <a16:creationId xmlns:a16="http://schemas.microsoft.com/office/drawing/2014/main" id="{1503BFE4-729B-D9D0-C17B-501E6AF112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858738"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B4443A4A-FDBD-289D-0F80-EDE8BE205522}"/>
              </a:ext>
            </a:extLst>
          </p:cNvPr>
          <p:cNvSpPr>
            <a:spLocks noGrp="1"/>
          </p:cNvSpPr>
          <p:nvPr>
            <p:ph idx="1"/>
          </p:nvPr>
        </p:nvSpPr>
        <p:spPr>
          <a:xfrm>
            <a:off x="5755598" y="2551176"/>
            <a:ext cx="5444382" cy="3591207"/>
          </a:xfrm>
        </p:spPr>
        <p:txBody>
          <a:bodyPr>
            <a:normAutofit/>
          </a:bodyPr>
          <a:lstStyle/>
          <a:p>
            <a:pPr marL="0" indent="0">
              <a:buNone/>
            </a:pPr>
            <a:endParaRPr lang="en-US" sz="2000" dirty="0">
              <a:latin typeface="Calibri" panose="020F0502020204030204" pitchFamily="34" charset="0"/>
              <a:ea typeface="Times New Roman" panose="02020603050405020304" pitchFamily="18" charset="0"/>
            </a:endParaRPr>
          </a:p>
          <a:p>
            <a:pPr marL="0" indent="0">
              <a:buNone/>
            </a:pPr>
            <a:endParaRPr lang="en-US" sz="2000" dirty="0">
              <a:effectLst/>
              <a:latin typeface="Times New Roman" panose="02020603050405020304" pitchFamily="18" charset="0"/>
              <a:ea typeface="Times New Roman" panose="02020603050405020304" pitchFamily="18" charset="0"/>
            </a:endParaRPr>
          </a:p>
          <a:p>
            <a:pPr marL="0" indent="0">
              <a:buNone/>
            </a:pPr>
            <a:endParaRPr lang="en-US" sz="2000" dirty="0"/>
          </a:p>
        </p:txBody>
      </p:sp>
      <p:sp>
        <p:nvSpPr>
          <p:cNvPr id="5" name="TextBox 4">
            <a:extLst>
              <a:ext uri="{FF2B5EF4-FFF2-40B4-BE49-F238E27FC236}">
                <a16:creationId xmlns:a16="http://schemas.microsoft.com/office/drawing/2014/main" id="{59282079-A50D-BEED-D9B1-70172E78DB0E}"/>
              </a:ext>
            </a:extLst>
          </p:cNvPr>
          <p:cNvSpPr txBox="1"/>
          <p:nvPr/>
        </p:nvSpPr>
        <p:spPr>
          <a:xfrm>
            <a:off x="5026868" y="1839271"/>
            <a:ext cx="5180822" cy="923330"/>
          </a:xfrm>
          <a:prstGeom prst="rect">
            <a:avLst/>
          </a:prstGeom>
          <a:noFill/>
        </p:spPr>
        <p:txBody>
          <a:bodyPr wrap="square">
            <a:spAutoFit/>
          </a:bodyPr>
          <a:lstStyle/>
          <a:p>
            <a:r>
              <a:rPr lang="en-US" b="1" dirty="0">
                <a:effectLst/>
              </a:rPr>
              <a:t>https://quizizz.com/admin/quiz/65a6ae5fec116e77a12c1e05?source=quiz_share</a:t>
            </a:r>
            <a:br>
              <a:rPr lang="en-US" dirty="0">
                <a:effectLst/>
              </a:rPr>
            </a:br>
            <a:endParaRPr lang="en-US" b="0" i="0" dirty="0">
              <a:solidFill>
                <a:srgbClr val="000000"/>
              </a:solidFill>
              <a:effectLst/>
              <a:latin typeface="Segoe UI" panose="020B0502040204020203" pitchFamily="34" charset="0"/>
            </a:endParaRPr>
          </a:p>
        </p:txBody>
      </p:sp>
      <p:sp>
        <p:nvSpPr>
          <p:cNvPr id="12" name="TextBox 11">
            <a:extLst>
              <a:ext uri="{FF2B5EF4-FFF2-40B4-BE49-F238E27FC236}">
                <a16:creationId xmlns:a16="http://schemas.microsoft.com/office/drawing/2014/main" id="{094CC9C9-46F4-FAF7-F57B-3E5E1EF9499D}"/>
              </a:ext>
            </a:extLst>
          </p:cNvPr>
          <p:cNvSpPr txBox="1"/>
          <p:nvPr/>
        </p:nvSpPr>
        <p:spPr>
          <a:xfrm>
            <a:off x="5149596" y="4059936"/>
            <a:ext cx="1892808" cy="230832"/>
          </a:xfrm>
          <a:prstGeom prst="rect">
            <a:avLst/>
          </a:prstGeom>
          <a:noFill/>
        </p:spPr>
        <p:txBody>
          <a:bodyPr wrap="square" rtlCol="0">
            <a:spAutoFit/>
          </a:bodyPr>
          <a:lstStyle/>
          <a:p>
            <a:endParaRPr lang="en-US" sz="900" dirty="0"/>
          </a:p>
        </p:txBody>
      </p:sp>
      <p:pic>
        <p:nvPicPr>
          <p:cNvPr id="6" name="Picture 5">
            <a:extLst>
              <a:ext uri="{FF2B5EF4-FFF2-40B4-BE49-F238E27FC236}">
                <a16:creationId xmlns:a16="http://schemas.microsoft.com/office/drawing/2014/main" id="{493EF124-FAD0-6788-C09B-74C40046DF60}"/>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246348" y="1425170"/>
            <a:ext cx="2804166" cy="2938278"/>
          </a:xfrm>
          <a:prstGeom prst="rect">
            <a:avLst/>
          </a:prstGeom>
        </p:spPr>
      </p:pic>
    </p:spTree>
    <p:extLst>
      <p:ext uri="{BB962C8B-B14F-4D97-AF65-F5344CB8AC3E}">
        <p14:creationId xmlns:p14="http://schemas.microsoft.com/office/powerpoint/2010/main" val="319127595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7F8804519DEA4EB4FADE8C3BCBC318" ma:contentTypeVersion="17" ma:contentTypeDescription="Create a new document." ma:contentTypeScope="" ma:versionID="1cdce28eb44bff28a4b93bf36e4f66c6">
  <xsd:schema xmlns:xsd="http://www.w3.org/2001/XMLSchema" xmlns:xs="http://www.w3.org/2001/XMLSchema" xmlns:p="http://schemas.microsoft.com/office/2006/metadata/properties" xmlns:ns3="9af60565-f5e9-4209-a22b-ef0b976848d1" xmlns:ns4="15804158-f315-42ba-9bf5-f5f442ddde16" targetNamespace="http://schemas.microsoft.com/office/2006/metadata/properties" ma:root="true" ma:fieldsID="bded8ea9b9bc73cab5ccd5b0b515c05d" ns3:_="" ns4:_="">
    <xsd:import namespace="9af60565-f5e9-4209-a22b-ef0b976848d1"/>
    <xsd:import namespace="15804158-f315-42ba-9bf5-f5f442ddde16"/>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element ref="ns3:MediaServiceLocation" minOccurs="0"/>
                <xsd:element ref="ns3:MediaLengthInSeconds" minOccurs="0"/>
                <xsd:element ref="ns3:_activity" minOccurs="0"/>
                <xsd:element ref="ns3:MediaServiceObjectDetectorVersions" minOccurs="0"/>
                <xsd:element ref="ns3:MediaServiceSystemTag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f60565-f5e9-4209-a22b-ef0b976848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Tags" ma:index="14" nillable="true" ma:displayName="Tags" ma:internalName="MediaServiceAutoTags"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15804158-f315-42ba-9bf5-f5f442ddde16"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activity xmlns="9af60565-f5e9-4209-a22b-ef0b976848d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6B575C7-C639-47D6-BE80-3B0AB893C0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f60565-f5e9-4209-a22b-ef0b976848d1"/>
    <ds:schemaRef ds:uri="15804158-f315-42ba-9bf5-f5f442ddde1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C059E46-5841-439B-8EF3-130257CB6032}">
  <ds:schemaRefs>
    <ds:schemaRef ds:uri="http://schemas.microsoft.com/office/2006/metadata/properties"/>
    <ds:schemaRef ds:uri="9af60565-f5e9-4209-a22b-ef0b976848d1"/>
    <ds:schemaRef ds:uri="15804158-f315-42ba-9bf5-f5f442ddde16"/>
    <ds:schemaRef ds:uri="http://purl.org/dc/terms/"/>
    <ds:schemaRef ds:uri="http://schemas.microsoft.com/office/2006/documentManagement/types"/>
    <ds:schemaRef ds:uri="http://www.w3.org/XML/1998/namespace"/>
    <ds:schemaRef ds:uri="http://schemas.openxmlformats.org/package/2006/metadata/core-properties"/>
    <ds:schemaRef ds:uri="http://schemas.microsoft.com/office/infopath/2007/PartnerControls"/>
    <ds:schemaRef ds:uri="http://purl.org/dc/dcmitype/"/>
    <ds:schemaRef ds:uri="http://purl.org/dc/elements/1.1/"/>
  </ds:schemaRefs>
</ds:datastoreItem>
</file>

<file path=customXml/itemProps3.xml><?xml version="1.0" encoding="utf-8"?>
<ds:datastoreItem xmlns:ds="http://schemas.openxmlformats.org/officeDocument/2006/customXml" ds:itemID="{C782E064-C1EA-477A-8FB7-4246FB3CD98F}">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1664</TotalTime>
  <Words>390</Words>
  <Application>Microsoft Office PowerPoint</Application>
  <PresentationFormat>Widescreen</PresentationFormat>
  <Paragraphs>49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Segoe UI</vt:lpstr>
      <vt:lpstr>Source Sans Pro</vt:lpstr>
      <vt:lpstr>Times New Roman</vt:lpstr>
      <vt:lpstr>Office Theme</vt:lpstr>
      <vt:lpstr>Unit5 - Multimedia   </vt:lpstr>
      <vt:lpstr>Learning objective</vt:lpstr>
      <vt:lpstr>Key Vocabulary</vt:lpstr>
      <vt:lpstr>Big Question</vt:lpstr>
      <vt:lpstr>Hook Activity – Group (10 mins)</vt:lpstr>
      <vt:lpstr>Main Activity  Discussion–</vt:lpstr>
      <vt:lpstr>Main Activity  Discussion–</vt:lpstr>
      <vt:lpstr>Enrichment task</vt:lpstr>
      <vt:lpstr>Plenary </vt:lpstr>
      <vt:lpstr>Homework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Making Programs Clear Being Efficient Follow, understand, edit and correct algorithms</dc:title>
  <dc:creator>Shomaila Ali</dc:creator>
  <cp:lastModifiedBy>Janaki Ganesan</cp:lastModifiedBy>
  <cp:revision>32</cp:revision>
  <dcterms:created xsi:type="dcterms:W3CDTF">2023-09-15T16:26:21Z</dcterms:created>
  <dcterms:modified xsi:type="dcterms:W3CDTF">2024-01-16T16:34:35Z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0x010100BD7F8804519DEA4EB4FADE8C3BCBC318</vt:lpwstr>
  </property>
</Properties>
</file>