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8" r:id="rId3"/>
    <p:sldId id="257" r:id="rId4"/>
    <p:sldId id="258" r:id="rId5"/>
    <p:sldId id="295" r:id="rId6"/>
    <p:sldId id="296" r:id="rId7"/>
    <p:sldId id="297" r:id="rId8"/>
    <p:sldId id="259" r:id="rId9"/>
    <p:sldId id="262" r:id="rId10"/>
    <p:sldId id="306" r:id="rId11"/>
    <p:sldId id="302" r:id="rId12"/>
    <p:sldId id="304" r:id="rId13"/>
    <p:sldId id="266" r:id="rId14"/>
    <p:sldId id="303" r:id="rId15"/>
    <p:sldId id="273" r:id="rId16"/>
    <p:sldId id="299" r:id="rId17"/>
    <p:sldId id="298" r:id="rId18"/>
    <p:sldId id="269" r:id="rId19"/>
    <p:sldId id="272" r:id="rId20"/>
    <p:sldId id="301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05" r:id="rId29"/>
    <p:sldId id="278" r:id="rId30"/>
    <p:sldId id="277" r:id="rId31"/>
    <p:sldId id="314" r:id="rId32"/>
    <p:sldId id="316" r:id="rId33"/>
    <p:sldId id="317" r:id="rId34"/>
    <p:sldId id="279" r:id="rId35"/>
    <p:sldId id="280" r:id="rId36"/>
    <p:sldId id="281" r:id="rId37"/>
    <p:sldId id="282" r:id="rId38"/>
    <p:sldId id="286" r:id="rId39"/>
    <p:sldId id="287" r:id="rId40"/>
    <p:sldId id="315" r:id="rId41"/>
    <p:sldId id="300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6" autoAdjust="0"/>
    <p:restoredTop sz="94375"/>
  </p:normalViewPr>
  <p:slideViewPr>
    <p:cSldViewPr>
      <p:cViewPr varScale="1">
        <p:scale>
          <a:sx n="76" d="100"/>
          <a:sy n="76" d="100"/>
        </p:scale>
        <p:origin x="213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1D8BD707-D9CF-40AE-B4C6-C98DA3205C09}" type="datetimeFigureOut">
              <a:rPr lang="en-US" smtClean="0"/>
              <a:pPr/>
              <a:t>11/22/23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1D8BD707-D9CF-40AE-B4C6-C98DA3205C09}" type="datetimeFigureOut">
              <a:rPr lang="en-US" smtClean="0"/>
              <a:pPr/>
              <a:t>11/22/23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1D8BD707-D9CF-40AE-B4C6-C98DA3205C09}" type="datetimeFigureOut">
              <a:rPr lang="en-US" smtClean="0"/>
              <a:pPr/>
              <a:t>11/22/23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1D8BD707-D9CF-40AE-B4C6-C98DA3205C09}" type="datetimeFigureOut">
              <a:rPr lang="en-US" smtClean="0"/>
              <a:pPr/>
              <a:t>11/22/23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11/22/23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ANIMAL NUTRITION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DIGESTIVE SYSTEM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Lipids (Fats and Oils)</a:t>
            </a:r>
          </a:p>
        </p:txBody>
      </p:sp>
      <p:pic>
        <p:nvPicPr>
          <p:cNvPr id="5" name="Content Placeholder 4" descr="biology-form-4-chapter-4-chemical-composition-of-the-cell-part-1-70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7841" y="1524000"/>
            <a:ext cx="6028317" cy="4373562"/>
          </a:xfrm>
        </p:spPr>
      </p:pic>
      <p:sp>
        <p:nvSpPr>
          <p:cNvPr id="4" name="Rectangle 3"/>
          <p:cNvSpPr/>
          <p:nvPr/>
        </p:nvSpPr>
        <p:spPr>
          <a:xfrm>
            <a:off x="304800" y="6019800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https://www.slideshare.net/nirmalajosephine1/biology-form-4-chapter-4-chemical-composition-of-the-cell-part-1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CORONARY HEART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Cholesterol- a type of saturated fat (single bond only) that is linked to heart disease</a:t>
            </a:r>
          </a:p>
          <a:p>
            <a:endParaRPr lang="en-US" dirty="0"/>
          </a:p>
          <a:p>
            <a:r>
              <a:rPr lang="en-US" dirty="0"/>
              <a:t>Obtained from eggs and meat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OBESITY</a:t>
            </a:r>
          </a:p>
        </p:txBody>
      </p:sp>
      <p:pic>
        <p:nvPicPr>
          <p:cNvPr id="5" name="Content Placeholder 4" descr="obesity-is-preventable_52fc767facaae_w15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00365" y="1646238"/>
            <a:ext cx="7543270" cy="4525962"/>
          </a:xfrm>
        </p:spPr>
      </p:pic>
      <p:sp>
        <p:nvSpPr>
          <p:cNvPr id="4" name="Rectangle 3"/>
          <p:cNvSpPr/>
          <p:nvPr/>
        </p:nvSpPr>
        <p:spPr>
          <a:xfrm>
            <a:off x="228600" y="6248400"/>
            <a:ext cx="77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https://visual.ly/community/infographic/health/abc-obesity-prevention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up about 18% of the mass of the body</a:t>
            </a:r>
          </a:p>
          <a:p>
            <a:endParaRPr lang="en-US" dirty="0"/>
          </a:p>
          <a:p>
            <a:r>
              <a:rPr lang="en-US" dirty="0"/>
              <a:t>All cells contain proteins, needed for growth and repair</a:t>
            </a:r>
          </a:p>
          <a:p>
            <a:endParaRPr lang="en-US" dirty="0"/>
          </a:p>
          <a:p>
            <a:r>
              <a:rPr lang="en-US" dirty="0"/>
              <a:t>Made from 20 different sub-units of amino acids (H,C,O,N); two amino acids contain Sulfur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Kwashiorkor</a:t>
            </a:r>
          </a:p>
        </p:txBody>
      </p:sp>
      <p:pic>
        <p:nvPicPr>
          <p:cNvPr id="4" name="Content Placeholder 3" descr="24292-35f245-1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4899" t="31942" r="11811" b="34385"/>
          <a:stretch/>
        </p:blipFill>
        <p:spPr>
          <a:xfrm>
            <a:off x="1600200" y="2971800"/>
            <a:ext cx="5958840" cy="1752600"/>
          </a:xfrm>
        </p:spPr>
      </p:pic>
      <p:sp>
        <p:nvSpPr>
          <p:cNvPr id="5" name="Rectangle 4"/>
          <p:cNvSpPr/>
          <p:nvPr/>
        </p:nvSpPr>
        <p:spPr>
          <a:xfrm>
            <a:off x="304800" y="6172200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https://ask.naija.ng/health/what-is-kwashiorkor-in-nigeria-i24292.html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Vitamins (organic)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2209800"/>
          <a:ext cx="784860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3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51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49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51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VITAMIN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USE</a:t>
                      </a:r>
                      <a:r>
                        <a:rPr lang="en-US" sz="1800" baseline="0" dirty="0"/>
                        <a:t> IN THE BODY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EFFECT OF DEFICIENCY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SOME FOODS THAT ARE A GOOD SOURCE OF THE VITAMIN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Sticks</a:t>
                      </a:r>
                      <a:r>
                        <a:rPr lang="en-US" sz="1800" baseline="0" dirty="0"/>
                        <a:t> together cells lining surfaces such as the mouth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Scurvy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Fresh</a:t>
                      </a:r>
                      <a:r>
                        <a:rPr lang="en-US" sz="1800" baseline="0" dirty="0"/>
                        <a:t> fruits and vegetables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Helps bones absorb calcium and phosphate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Rickets, poor teeth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Fish liver oils; also made in skin</a:t>
                      </a:r>
                      <a:r>
                        <a:rPr lang="en-US" sz="1800" baseline="0" dirty="0"/>
                        <a:t> in sunlight; butter; egg yolk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Scurvy</a:t>
            </a:r>
          </a:p>
        </p:txBody>
      </p:sp>
      <p:pic>
        <p:nvPicPr>
          <p:cNvPr id="5" name="Content Placeholder 4" descr="scurv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524000"/>
            <a:ext cx="6400800" cy="4572000"/>
          </a:xfrm>
        </p:spPr>
      </p:pic>
      <p:sp>
        <p:nvSpPr>
          <p:cNvPr id="4" name="Rectangle 3"/>
          <p:cNvSpPr/>
          <p:nvPr/>
        </p:nvSpPr>
        <p:spPr>
          <a:xfrm>
            <a:off x="228600" y="632460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http://www.natural-homeremedies.org/homeremedies_scurvy.htm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Rickets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Lack of Calcium and Vitamin D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6211669"/>
            <a:ext cx="9677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https://medbuzztoday.com/are-you-fond-of-air-conditioned-closed-spaces-beware-of-rickets/</a:t>
            </a:r>
          </a:p>
        </p:txBody>
      </p:sp>
      <p:pic>
        <p:nvPicPr>
          <p:cNvPr id="5" name="Picture 4" descr="Rickets-main-pic-2.jpg"/>
          <p:cNvPicPr>
            <a:picLocks noChangeAspect="1"/>
          </p:cNvPicPr>
          <p:nvPr/>
        </p:nvPicPr>
        <p:blipFill rotWithShape="1">
          <a:blip r:embed="rId2" cstate="print"/>
          <a:srcRect t="51396" r="2817"/>
          <a:stretch/>
        </p:blipFill>
        <p:spPr>
          <a:xfrm>
            <a:off x="1524000" y="3276600"/>
            <a:ext cx="5942019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Minerals (inorganic)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133600"/>
          <a:ext cx="81534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92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6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62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MINERAL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LOCATION OR ROLE IN BODY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EXAMPLES OF FOODS RICH IN MINERALS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DEFICIENCY</a:t>
                      </a:r>
                      <a:r>
                        <a:rPr lang="en-US" sz="1800" baseline="0" dirty="0"/>
                        <a:t> DISEASE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CALCIUM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Making teeth and bones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Dairy products, fish, bread, vegetables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Brittle bones and teeth, poor blood</a:t>
                      </a:r>
                      <a:r>
                        <a:rPr lang="en-US" sz="1800" baseline="0" dirty="0"/>
                        <a:t> c</a:t>
                      </a:r>
                      <a:r>
                        <a:rPr lang="en-US" sz="1800" dirty="0"/>
                        <a:t>lotting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IRON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Part of </a:t>
                      </a:r>
                      <a:r>
                        <a:rPr lang="en-US" sz="1800" dirty="0" err="1"/>
                        <a:t>haemoglabin</a:t>
                      </a:r>
                      <a:r>
                        <a:rPr lang="en-US" sz="1800" dirty="0"/>
                        <a:t> in RBC cells,</a:t>
                      </a:r>
                      <a:r>
                        <a:rPr lang="en-US" sz="1800" baseline="0" dirty="0"/>
                        <a:t> helps carry oxygen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Red meat, liver,</a:t>
                      </a:r>
                      <a:r>
                        <a:rPr lang="en-US" sz="1800" baseline="0" dirty="0"/>
                        <a:t> eggs, some vegetables, e.g. spinach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Anaemia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Anaemia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Lack of Iron</a:t>
            </a:r>
          </a:p>
        </p:txBody>
      </p:sp>
      <p:pic>
        <p:nvPicPr>
          <p:cNvPr id="4" name="Picture 3" descr="How-to-Complete-Anaemia-Problem-in-Body-Home-Treatm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752600"/>
            <a:ext cx="8229600" cy="42751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324600"/>
            <a:ext cx="8610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https://www.google3c.com/how-to-complete-anaemia-problem-in-body-home-treatment/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3B639-D88D-8D48-B12E-DFCDEF7AA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IDENTIFY THE TYPES OF TEETH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DA4060-2DE4-6E4C-8A1A-C42BE31316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1887" r="-219" b="15152"/>
          <a:stretch/>
        </p:blipFill>
        <p:spPr>
          <a:xfrm>
            <a:off x="922391" y="2667000"/>
            <a:ext cx="7299217" cy="2849562"/>
          </a:xfrm>
        </p:spPr>
      </p:pic>
    </p:spTree>
    <p:extLst>
      <p:ext uri="{BB962C8B-B14F-4D97-AF65-F5344CB8AC3E}">
        <p14:creationId xmlns:p14="http://schemas.microsoft.com/office/powerpoint/2010/main" val="5896075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Prevents constipation</a:t>
            </a:r>
          </a:p>
          <a:p>
            <a:endParaRPr lang="en-US" dirty="0"/>
          </a:p>
          <a:p>
            <a:r>
              <a:rPr lang="en-US" dirty="0"/>
              <a:t>Obtained from plant foods because they contain cellulose</a:t>
            </a:r>
          </a:p>
          <a:p>
            <a:endParaRPr lang="en-US" dirty="0"/>
          </a:p>
          <a:p>
            <a:r>
              <a:rPr lang="en-US" dirty="0"/>
              <a:t>Bran- a common form of </a:t>
            </a:r>
            <a:r>
              <a:rPr lang="en-US" dirty="0" err="1"/>
              <a:t>fibre</a:t>
            </a:r>
            <a:r>
              <a:rPr lang="en-US" dirty="0"/>
              <a:t> found in the outer husk of cereal grains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INGESTION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sz="3600" dirty="0"/>
              <a:t>Taking substances into the body through the mouth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TEETH</a:t>
            </a:r>
          </a:p>
        </p:txBody>
      </p:sp>
      <p:pic>
        <p:nvPicPr>
          <p:cNvPr id="5" name="Content Placeholder 4" descr="tooth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828800"/>
            <a:ext cx="6657975" cy="4514231"/>
          </a:xfrm>
        </p:spPr>
      </p:pic>
      <p:sp>
        <p:nvSpPr>
          <p:cNvPr id="4" name="Rectangle 3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https://www.webmd.com/oral-health/picture-of-the-teeth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HUMAN TEETH</a:t>
            </a:r>
          </a:p>
        </p:txBody>
      </p:sp>
      <p:pic>
        <p:nvPicPr>
          <p:cNvPr id="5" name="Content Placeholder 4" descr="4-kinds-of-teet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524000"/>
            <a:ext cx="5410200" cy="4755039"/>
          </a:xfrm>
        </p:spPr>
      </p:pic>
      <p:sp>
        <p:nvSpPr>
          <p:cNvPr id="4" name="Rectangle 3"/>
          <p:cNvSpPr/>
          <p:nvPr/>
        </p:nvSpPr>
        <p:spPr>
          <a:xfrm>
            <a:off x="304800" y="6324600"/>
            <a:ext cx="1181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https://dentistryforchildrennv.com/blog/tag/four-main-types-of-teeth/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SET OF TEETH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Milk teeth or deciduous teeth- set of 20 teeth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Permanent Teeth- 20 set will be replace plus 12 new ones. Total of 32 teeth.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GUM DISEASE</a:t>
            </a:r>
          </a:p>
        </p:txBody>
      </p:sp>
      <p:pic>
        <p:nvPicPr>
          <p:cNvPr id="5" name="Content Placeholder 4" descr="periodontal-disease-affect-bone-surrounds-supports-teeth-plaque-build-up-bacteria-infect-not-your-gums-701532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971800"/>
            <a:ext cx="7882846" cy="3084164"/>
          </a:xfrm>
        </p:spPr>
      </p:pic>
      <p:sp>
        <p:nvSpPr>
          <p:cNvPr id="4" name="Rectangle 3"/>
          <p:cNvSpPr/>
          <p:nvPr/>
        </p:nvSpPr>
        <p:spPr>
          <a:xfrm>
            <a:off x="0" y="627322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https://www.dreamstime.com/stock-illustration-periodontal-disease-affect-bone-surrounds-supports-teeth-plaque-build-up-bacteria-infect-not-your-gums-image70153228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1600200"/>
            <a:ext cx="754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Plaque- a sticky film over the teeth caused by bacteria together with substances in the saliva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TOOTH DECAY</a:t>
            </a:r>
          </a:p>
        </p:txBody>
      </p:sp>
      <p:pic>
        <p:nvPicPr>
          <p:cNvPr id="5" name="Content Placeholder 4" descr="stages-of-tooth-decay-fremont-denti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676400"/>
            <a:ext cx="8229600" cy="4419600"/>
          </a:xfrm>
        </p:spPr>
      </p:pic>
      <p:sp>
        <p:nvSpPr>
          <p:cNvPr id="4" name="Rectangle 3"/>
          <p:cNvSpPr/>
          <p:nvPr/>
        </p:nvSpPr>
        <p:spPr>
          <a:xfrm>
            <a:off x="152400" y="6334780"/>
            <a:ext cx="647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https://redapplepediatricdentalteam.com/are-dental-sealants-safe-the-pros-and-cons/stages-of-tooth-decay-fremont-dentist/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Don’t eat too much sugar</a:t>
            </a:r>
          </a:p>
          <a:p>
            <a:endParaRPr lang="en-US" dirty="0"/>
          </a:p>
          <a:p>
            <a:r>
              <a:rPr lang="en-US" dirty="0"/>
              <a:t>Use a fluoride toothpaste regularly</a:t>
            </a:r>
          </a:p>
          <a:p>
            <a:endParaRPr lang="en-US" dirty="0"/>
          </a:p>
          <a:p>
            <a:r>
              <a:rPr lang="en-US" dirty="0"/>
              <a:t>Make regular visit to the dentist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Chemical digestion- involves chemical change from one sort of molecule to another involving enzymes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Mechanical digestion</a:t>
            </a:r>
          </a:p>
          <a:p>
            <a:pPr lvl="1"/>
            <a:r>
              <a:rPr lang="en-US" dirty="0"/>
              <a:t>E.g.  Grinding, chewing, churning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ALIMENTARY CANAL</a:t>
            </a:r>
          </a:p>
        </p:txBody>
      </p:sp>
      <p:pic>
        <p:nvPicPr>
          <p:cNvPr id="10" name="Content Placeholder 9" descr="781a8ea06f77cb516f21bc32b5596d51580259e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41265" y="1646238"/>
            <a:ext cx="4661470" cy="4525962"/>
          </a:xfrm>
        </p:spPr>
      </p:pic>
      <p:sp>
        <p:nvSpPr>
          <p:cNvPr id="9" name="Rectangle 8"/>
          <p:cNvSpPr/>
          <p:nvPr/>
        </p:nvSpPr>
        <p:spPr>
          <a:xfrm>
            <a:off x="0" y="6211669"/>
            <a:ext cx="929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http://www.bbc.co.uk/bitesize/intermediate2/biology/animal_physiology/mammalian_nutrition/revision/4/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FOR FOOD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supply us with a ‘fuel’ for energy</a:t>
            </a:r>
          </a:p>
          <a:p>
            <a:endParaRPr lang="en-US" dirty="0"/>
          </a:p>
          <a:p>
            <a:r>
              <a:rPr lang="en-US" dirty="0"/>
              <a:t>To provide materials for growth and repair of tissues</a:t>
            </a:r>
          </a:p>
          <a:p>
            <a:endParaRPr lang="en-US" dirty="0"/>
          </a:p>
          <a:p>
            <a:r>
              <a:rPr lang="en-US" dirty="0"/>
              <a:t>To help fight disease and keep our bodies healthy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PERISTALSIS</a:t>
            </a:r>
          </a:p>
        </p:txBody>
      </p:sp>
      <p:pic>
        <p:nvPicPr>
          <p:cNvPr id="5" name="Content Placeholder 4" descr="f3b4544fd146473fff142151fd6317bc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1676400"/>
            <a:ext cx="4419599" cy="4572000"/>
          </a:xfrm>
        </p:spPr>
      </p:pic>
      <p:sp>
        <p:nvSpPr>
          <p:cNvPr id="4" name="Rectangle 3"/>
          <p:cNvSpPr/>
          <p:nvPr/>
        </p:nvSpPr>
        <p:spPr>
          <a:xfrm>
            <a:off x="457200" y="6324600"/>
            <a:ext cx="632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https://www.pinterest.com/pin/402016704224401971/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GASTRIC PIT</a:t>
            </a:r>
          </a:p>
        </p:txBody>
      </p:sp>
      <p:pic>
        <p:nvPicPr>
          <p:cNvPr id="5" name="Content Placeholder 4" descr="gastric-pits_med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33710" y="1804340"/>
            <a:ext cx="6867289" cy="4215459"/>
          </a:xfrm>
        </p:spPr>
      </p:pic>
      <p:sp>
        <p:nvSpPr>
          <p:cNvPr id="4" name="Rectangle 3"/>
          <p:cNvSpPr/>
          <p:nvPr/>
        </p:nvSpPr>
        <p:spPr>
          <a:xfrm>
            <a:off x="304800" y="6211669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http://ib.bioninja.com.au/options/option-d-human-physiology/d2-digestion/gastric-pits.html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ALIMENTARY CANAL</a:t>
            </a:r>
          </a:p>
        </p:txBody>
      </p:sp>
      <p:pic>
        <p:nvPicPr>
          <p:cNvPr id="10" name="Content Placeholder 9" descr="781a8ea06f77cb516f21bc32b5596d51580259e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41265" y="1646238"/>
            <a:ext cx="4661470" cy="4525962"/>
          </a:xfrm>
        </p:spPr>
      </p:pic>
      <p:sp>
        <p:nvSpPr>
          <p:cNvPr id="9" name="Rectangle 8"/>
          <p:cNvSpPr/>
          <p:nvPr/>
        </p:nvSpPr>
        <p:spPr>
          <a:xfrm>
            <a:off x="0" y="6211669"/>
            <a:ext cx="929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http://www.bbc.co.uk/bitesize/intermediate2/biology/animal_physiology/mammalian_nutrition/revision/4/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digestive juice made by the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liver. </a:t>
            </a:r>
          </a:p>
          <a:p>
            <a:endParaRPr lang="en-US" dirty="0"/>
          </a:p>
          <a:p>
            <a:r>
              <a:rPr lang="en-US" dirty="0"/>
              <a:t>Emulsification- breaking up the large drops of fat into very small ones by bile salts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 is stored in the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gall bladder</a:t>
            </a:r>
            <a:r>
              <a:rPr lang="en-US" dirty="0"/>
              <a:t> and passes down the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bile duct </a:t>
            </a:r>
            <a:r>
              <a:rPr lang="en-US" dirty="0"/>
              <a:t>to the food</a:t>
            </a: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OF ENZYME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CARBOHYDRASES</a:t>
            </a:r>
          </a:p>
          <a:p>
            <a:endParaRPr lang="en-US" dirty="0"/>
          </a:p>
          <a:p>
            <a:r>
              <a:rPr lang="en-US" dirty="0"/>
              <a:t>PROTEASES</a:t>
            </a:r>
          </a:p>
          <a:p>
            <a:endParaRPr lang="en-US" dirty="0"/>
          </a:p>
          <a:p>
            <a:r>
              <a:rPr lang="en-US" dirty="0"/>
              <a:t>LIPASES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CARBOHYDRASES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46238"/>
          <a:ext cx="82296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EXAMPLES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DIGESTIVE 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SOURCE OF ENZYME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WHERE IT ACTS IN THE GUT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AMYLASE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Starch</a:t>
                      </a:r>
                      <a:r>
                        <a:rPr lang="en-US" sz="2400" baseline="0" dirty="0"/>
                        <a:t>          maltose</a:t>
                      </a:r>
                    </a:p>
                    <a:p>
                      <a:r>
                        <a:rPr lang="en-US" sz="1800" baseline="0" dirty="0"/>
                        <a:t>(substrate)        (product)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Salivary glands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Mouth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AMYLASE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Starch</a:t>
                      </a:r>
                      <a:r>
                        <a:rPr lang="en-US" sz="2400" baseline="0" dirty="0"/>
                        <a:t>          maltose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Pancreas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Small intestine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MALTASE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Maltose      glucose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Wall of small intestine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Small intestine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2971800" y="2514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124200" y="31242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124200" y="39624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276600" y="47244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PROTEASES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46238"/>
          <a:ext cx="82296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EXAMPLES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DIGESTIVE 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SOURCE OF ENZYME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WHERE IT ACTS IN THE GUT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PEPSIN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Proteins  </a:t>
                      </a:r>
                    </a:p>
                    <a:p>
                      <a:r>
                        <a:rPr lang="en-US" sz="2400" baseline="0" dirty="0"/>
                        <a:t>               peptides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Stomach Wall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Stomach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TRYPSIN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Proteins  </a:t>
                      </a:r>
                    </a:p>
                    <a:p>
                      <a:r>
                        <a:rPr lang="en-US" sz="2400" baseline="0" dirty="0"/>
                        <a:t>               peptides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Pancreas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Small intestine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PEPTIDASES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Peptides</a:t>
                      </a:r>
                    </a:p>
                    <a:p>
                      <a:r>
                        <a:rPr lang="en-US" sz="2400" dirty="0"/>
                        <a:t>          Amino Acids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Wall of small intestine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Small intestine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2" name="Straight Arrow Connector 11"/>
          <p:cNvCxnSpPr/>
          <p:nvPr/>
        </p:nvCxnSpPr>
        <p:spPr>
          <a:xfrm>
            <a:off x="2590800" y="51054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819400" y="42672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971800" y="35052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5800" y="60198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Peptides are short chains of amino acids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LIPASES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2209800"/>
          <a:ext cx="8305801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5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8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50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EXAMPLE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DIGESTIVE 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SOURCE OF ENZYME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WHERE IT ACTS IN THE GUT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LIPASE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/>
                        <a:t>Lipids           Glycerol  </a:t>
                      </a:r>
                    </a:p>
                    <a:p>
                      <a:r>
                        <a:rPr lang="en-US" sz="2000" baseline="0" dirty="0"/>
                        <a:t>            and Fatty Acids                              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Pancreas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Small Intestine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1" name="Straight Arrow Connector 10"/>
          <p:cNvCxnSpPr/>
          <p:nvPr/>
        </p:nvCxnSpPr>
        <p:spPr>
          <a:xfrm>
            <a:off x="3048000" y="35814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ABSORPTION IN THE ILEUM</a:t>
            </a:r>
          </a:p>
        </p:txBody>
      </p:sp>
      <p:pic>
        <p:nvPicPr>
          <p:cNvPr id="5" name="Content Placeholder 4" descr="slide-11-10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9185" y="1646238"/>
            <a:ext cx="6785630" cy="4525962"/>
          </a:xfrm>
        </p:spPr>
      </p:pic>
      <p:sp>
        <p:nvSpPr>
          <p:cNvPr id="4" name="Rectangle 3"/>
          <p:cNvSpPr/>
          <p:nvPr/>
        </p:nvSpPr>
        <p:spPr>
          <a:xfrm>
            <a:off x="152400" y="6324600"/>
            <a:ext cx="1188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https://pt.slideshare.net/sathyananthinis/small-intestine-39509652/11?smtNoRedir=1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EGESTION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removal of waste (</a:t>
            </a:r>
            <a:r>
              <a:rPr lang="en-US" dirty="0" err="1"/>
              <a:t>faeces</a:t>
            </a:r>
            <a:r>
              <a:rPr lang="en-US" dirty="0"/>
              <a:t>) from the body</a:t>
            </a:r>
          </a:p>
          <a:p>
            <a:endParaRPr lang="en-US" dirty="0"/>
          </a:p>
          <a:p>
            <a:r>
              <a:rPr lang="en-US" dirty="0" err="1"/>
              <a:t>Faeces</a:t>
            </a:r>
            <a:r>
              <a:rPr lang="en-US" dirty="0"/>
              <a:t> are not product of cell metabolism unlike CO</a:t>
            </a:r>
            <a:r>
              <a:rPr lang="en-US" baseline="-25000" dirty="0"/>
              <a:t>2 , </a:t>
            </a:r>
            <a:r>
              <a:rPr lang="en-US" dirty="0"/>
              <a:t>urine and sweat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BALANCED DIET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Carbohydrates</a:t>
            </a:r>
          </a:p>
          <a:p>
            <a:r>
              <a:rPr lang="en-US" dirty="0"/>
              <a:t>Fats </a:t>
            </a:r>
          </a:p>
          <a:p>
            <a:r>
              <a:rPr lang="en-US" dirty="0"/>
              <a:t>Proteins</a:t>
            </a:r>
          </a:p>
          <a:p>
            <a:r>
              <a:rPr lang="en-US" dirty="0"/>
              <a:t>Minerals</a:t>
            </a:r>
          </a:p>
          <a:p>
            <a:r>
              <a:rPr lang="en-US" dirty="0"/>
              <a:t>Vitamins</a:t>
            </a:r>
          </a:p>
          <a:p>
            <a:r>
              <a:rPr lang="en-US" dirty="0"/>
              <a:t>Along with</a:t>
            </a:r>
          </a:p>
          <a:p>
            <a:pPr lvl="1"/>
            <a:r>
              <a:rPr lang="en-US" dirty="0"/>
              <a:t>Dietary </a:t>
            </a:r>
            <a:r>
              <a:rPr lang="en-US" dirty="0" err="1"/>
              <a:t>Fibre</a:t>
            </a:r>
            <a:endParaRPr lang="en-US" dirty="0"/>
          </a:p>
          <a:p>
            <a:pPr lvl="1"/>
            <a:r>
              <a:rPr lang="en-US" dirty="0"/>
              <a:t>Water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ASSIMILATION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The movement of digested food molecules into the cells of the body where they are used, becoming parts of the cells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Sources: </a:t>
            </a:r>
            <a:r>
              <a:rPr lang="en-US" dirty="0" err="1"/>
              <a:t>Edexcel</a:t>
            </a:r>
            <a:r>
              <a:rPr lang="en-US" dirty="0"/>
              <a:t> IGCSE (9-1)  Biology (Pearson)</a:t>
            </a:r>
          </a:p>
          <a:p>
            <a:pPr>
              <a:buNone/>
            </a:pPr>
            <a:r>
              <a:rPr lang="en-US" dirty="0"/>
              <a:t>	 Cambridge IGCSE Biology </a:t>
            </a:r>
            <a:r>
              <a:rPr lang="en-US" dirty="0" err="1"/>
              <a:t>Coursebook</a:t>
            </a:r>
            <a:r>
              <a:rPr lang="en-US" dirty="0"/>
              <a:t> 2nd ed.</a:t>
            </a:r>
          </a:p>
          <a:p>
            <a:pPr>
              <a:buNone/>
            </a:pPr>
            <a:r>
              <a:rPr lang="en-US" dirty="0"/>
              <a:t>	Images from Google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Energy Needs of Diff. types of Person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46238"/>
          <a:ext cx="82296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Age/Sex/occupation of Person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Energy Needed per day/ kJ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Newborn baby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Child aged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Child aged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Girl aged 12-14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Boy aged 12-14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Girl aged 15-17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Boy aged 15-17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Female office worker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Male office</a:t>
                      </a:r>
                      <a:r>
                        <a:rPr lang="en-US" baseline="0" dirty="0"/>
                        <a:t> worker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Heavy manual worker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Pregnant woman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Breast-feeding woman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FROM FOOD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Measured in kilojoules (kJ)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14400" y="2895600"/>
          <a:ext cx="6705600" cy="236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0550">
                <a:tc>
                  <a:txBody>
                    <a:bodyPr/>
                    <a:lstStyle/>
                    <a:p>
                      <a:r>
                        <a:rPr lang="en-US" dirty="0"/>
                        <a:t>A gram 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Energy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r>
                        <a:rPr lang="en-US" dirty="0"/>
                        <a:t>Carbohydrates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17kJ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r>
                        <a:rPr lang="en-US" dirty="0"/>
                        <a:t>Lipid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 kJ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r>
                        <a:rPr lang="en-US" dirty="0"/>
                        <a:t>Protein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18kJ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Energy Content of Some Common Foods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46238"/>
          <a:ext cx="8229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kJ  per 100g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Margarine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Butter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Peanuts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Chocolates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Cheddar cheese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1700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Boiled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dirty="0"/>
                        <a:t>Potatoes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Table sugar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1650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Cornflakes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1530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CARBOHYDRATES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 Body’s main ‘fuel’ for supplying cells with energy</a:t>
            </a:r>
          </a:p>
          <a:p>
            <a:endParaRPr lang="en-US" dirty="0"/>
          </a:p>
          <a:p>
            <a:r>
              <a:rPr lang="en-US" dirty="0"/>
              <a:t>Cells release this energy by </a:t>
            </a:r>
            <a:r>
              <a:rPr lang="en-US" dirty="0" err="1"/>
              <a:t>oxidising</a:t>
            </a:r>
            <a:r>
              <a:rPr lang="en-US" dirty="0"/>
              <a:t>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glucose</a:t>
            </a: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/>
              <a:t>made up of hydrogen, carbon and oxygen</a:t>
            </a:r>
          </a:p>
          <a:p>
            <a:endParaRPr lang="en-US" dirty="0"/>
          </a:p>
          <a:p>
            <a:r>
              <a:rPr lang="en-US" dirty="0"/>
              <a:t>1% of the mass of human body</a:t>
            </a: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Lipids (Fats and Oils)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Contains the same 3 elements (H,C,O)</a:t>
            </a:r>
          </a:p>
          <a:p>
            <a:endParaRPr lang="en-US" dirty="0"/>
          </a:p>
          <a:p>
            <a:r>
              <a:rPr lang="en-US" dirty="0"/>
              <a:t>The proportion of oxygen is lower than in a carbohydrate</a:t>
            </a:r>
          </a:p>
          <a:p>
            <a:endParaRPr lang="en-US" dirty="0"/>
          </a:p>
          <a:p>
            <a:r>
              <a:rPr lang="en-US" dirty="0"/>
              <a:t>10% of our body’s mass, essential part of the structure of cells</a:t>
            </a:r>
          </a:p>
          <a:p>
            <a:endParaRPr lang="en-US" dirty="0"/>
          </a:p>
          <a:p>
            <a:r>
              <a:rPr lang="en-US" dirty="0"/>
              <a:t>Acts as insulation and protect kidney from mechanical damage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512</TotalTime>
  <Words>1058</Words>
  <Application>Microsoft Macintosh PowerPoint</Application>
  <PresentationFormat>On-screen Show (4:3)</PresentationFormat>
  <Paragraphs>259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Rockwell</vt:lpstr>
      <vt:lpstr>Wingdings 2</vt:lpstr>
      <vt:lpstr>Foundry</vt:lpstr>
      <vt:lpstr>ANIMAL NUTRITION</vt:lpstr>
      <vt:lpstr>IDENTIFY THE TYPES OF TEETH</vt:lpstr>
      <vt:lpstr>NEED FOR FOOD</vt:lpstr>
      <vt:lpstr>A BALANCED DIET</vt:lpstr>
      <vt:lpstr>Energy Needs of Diff. types of Person</vt:lpstr>
      <vt:lpstr>ENERGY FROM FOOD</vt:lpstr>
      <vt:lpstr>Energy Content of Some Common Foods</vt:lpstr>
      <vt:lpstr>CARBOHYDRATES</vt:lpstr>
      <vt:lpstr>Lipids (Fats and Oils)</vt:lpstr>
      <vt:lpstr>Lipids (Fats and Oils)</vt:lpstr>
      <vt:lpstr>CORONARY HEART DISEASE</vt:lpstr>
      <vt:lpstr>OBESITY</vt:lpstr>
      <vt:lpstr>PROTEINS</vt:lpstr>
      <vt:lpstr>Kwashiorkor</vt:lpstr>
      <vt:lpstr>Vitamins (organic)</vt:lpstr>
      <vt:lpstr>Scurvy</vt:lpstr>
      <vt:lpstr>Rickets</vt:lpstr>
      <vt:lpstr>Minerals (inorganic)</vt:lpstr>
      <vt:lpstr>Anaemia</vt:lpstr>
      <vt:lpstr>FIBRE</vt:lpstr>
      <vt:lpstr>INGESTION</vt:lpstr>
      <vt:lpstr>TEETH</vt:lpstr>
      <vt:lpstr>TYPES OF HUMAN TEETH</vt:lpstr>
      <vt:lpstr>TWO SET OF TEETH</vt:lpstr>
      <vt:lpstr>GUM DISEASE</vt:lpstr>
      <vt:lpstr>TOOTH DECAY</vt:lpstr>
      <vt:lpstr>PREVENTION</vt:lpstr>
      <vt:lpstr>DIGESTION</vt:lpstr>
      <vt:lpstr>THE ALIMENTARY CANAL</vt:lpstr>
      <vt:lpstr>PERISTALSIS</vt:lpstr>
      <vt:lpstr>GASTRIC PIT</vt:lpstr>
      <vt:lpstr>THE ALIMENTARY CANAL</vt:lpstr>
      <vt:lpstr>BILE</vt:lpstr>
      <vt:lpstr>CLASS OF ENZYME</vt:lpstr>
      <vt:lpstr>CARBOHYDRASES</vt:lpstr>
      <vt:lpstr>PROTEASES</vt:lpstr>
      <vt:lpstr>LIPASES</vt:lpstr>
      <vt:lpstr>ABSORPTION IN THE ILEUM</vt:lpstr>
      <vt:lpstr>EGESTION</vt:lpstr>
      <vt:lpstr>ASSIMILATION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AND DIGESTION</dc:title>
  <dc:creator>Ailyn G. Sungcaya</dc:creator>
  <cp:lastModifiedBy>Ailyn Sungcaya</cp:lastModifiedBy>
  <cp:revision>61</cp:revision>
  <dcterms:created xsi:type="dcterms:W3CDTF">2006-08-16T00:00:00Z</dcterms:created>
  <dcterms:modified xsi:type="dcterms:W3CDTF">2023-11-22T04:26:00Z</dcterms:modified>
</cp:coreProperties>
</file>