
<file path=[Content_Types].xml><?xml version="1.0" encoding="utf-8"?>
<Types xmlns="http://schemas.openxmlformats.org/package/2006/content-types">
  <Default Extension="2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70" r:id="rId9"/>
    <p:sldId id="268" r:id="rId10"/>
    <p:sldId id="272" r:id="rId11"/>
    <p:sldId id="273" r:id="rId12"/>
    <p:sldId id="274" r:id="rId13"/>
    <p:sldId id="2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3E416-7EFF-4274-A27A-75318AD2ACE7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CE3257-BFD6-4B0F-A40C-C4E4B711A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438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67DDD-8DBC-FA6C-D024-1E77A5B1F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AAAFF5-1EB3-D7ED-72EC-511FDDA261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47F00-837E-5692-EBE3-D9702DA31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BE655E-EDCD-6731-A631-8BE8127B3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425E5-0509-2A3F-40A8-6F35BC79E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332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11F23-EE43-29BC-FB4B-A18B32544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2B8881-093C-19E2-4734-0BA094DD8B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C59C00-6E7F-1AA5-1D2B-289994DCF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9D6EA-EEB2-992A-9A40-8A155F002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05007-3524-03B5-C14C-6D6AE5927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014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01F091-1624-D930-D34B-2E14FEAC97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EBB406-DB04-604F-AEE7-66C617120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5FEB1-06DD-4C80-7CF2-872C82856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3FEED5-A964-15A7-193C-E841FD860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5D2DA-E912-73EC-70D9-86E76789B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304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DACCF-A5BB-B991-CD3D-6C2249083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CAC70-AF65-C98D-7346-289EB3E30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3F5945-E1BB-D2C0-23C5-1A83AC04D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FF2B0-C6EB-1568-0414-7C12411AF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5A2CD5-24BA-BA43-D65D-727900678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119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E53D3-9328-F6E3-C91E-37AFADE5A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0C4034-AE34-7D10-B45D-DC458FA57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AA2BEA-02BD-A2A3-BC40-BF6BF17A1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7503E-051B-5FE2-6201-E15A810D6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AD214-FDFE-56BF-5C27-199694A23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015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CAC5F-22A7-1A68-35D8-E5CB7EFD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1F8F8-8D9F-5461-F563-9B2D5021F5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D090FC-4B38-9BC7-F942-A5AC49222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BC56B2-9150-057C-4C53-087546E72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CADDEC-5A46-ADCA-01AC-747FE47FC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47B491-C28F-3107-E559-F1F7E8577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14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FE06D-8428-A4D4-40C7-EF2F3C525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67782A-302B-2637-B112-87BA81BA9B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BE4EBA-181A-8A75-4B26-F329E9C8D5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8B5063-8E21-2BDF-0FBF-5E29F6577C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DBDAC5-C56B-DD60-6D20-BBBAA19736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2E0747-AF55-9245-E1DE-62EBB05AD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2896F3-101E-A8C1-8066-C46631FD7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8B21F7-0D2D-9F97-643B-835E61A97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29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1B624-C7B3-7B6E-1936-0879CA3AA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A0EF7F-8C7F-84D5-5265-069E5E74C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9710FF-C312-3EC3-8A32-295FB28EF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195583-A08D-2771-7BCD-3CD6B7FD7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30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AD933D-76B0-18AB-70D7-01D6051E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E4586D-2409-9C32-8D82-388E37A80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0E0FF4-AD85-4D19-2D4D-B6B2D650B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99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1E610-FF76-1A8F-E9DF-EBC47FBA4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2BE97-7663-5554-3213-DA28D9514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1BD34A-70AF-58D6-D660-C673AAD78E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1390A8-E796-2CB5-CCB5-359E8F385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8B2B5-64CF-D6FD-3D93-3334F3B1A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DDCC08-ADE5-381F-A0ED-50D08C212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651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625DF-0EE9-25EF-EB09-7972BB73B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4F90D4-07E5-CC45-A31E-02B7B664E8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E64547-90FF-4673-1F45-15B6FBEA2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1C9331-5617-794E-7182-08AFBF30D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96F6AB-BA13-505D-7CC6-53C6A0C9F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54FA72-8D19-03C6-D8C1-91490B8BF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646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DBFD58-E734-9CE4-057A-433079155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1A52FD-37FF-E94A-C83A-8FF83B020D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FE9F6B-2353-E446-4EB7-83CE6E6134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0588E-CEC0-4D7F-A5BD-A77E2BFEADF3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A6DB78-229C-7BA6-E815-62CF376B6A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1529F-E02A-2FC4-5A5E-A005847869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882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wpixel.com/search/database" TargetMode="External"/><Relationship Id="rId2" Type="http://schemas.openxmlformats.org/officeDocument/2006/relationships/image" Target="../media/image1.2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ngall.com/sticky-note-png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niceplaceinthesun.blogspot.com/2018/02/tuesdays-question-whats-worst-food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850DE-C2EB-8998-8311-6F6242F35B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1" y="1141711"/>
            <a:ext cx="3234466" cy="3474364"/>
          </a:xfrm>
        </p:spPr>
        <p:txBody>
          <a:bodyPr anchor="t">
            <a:normAutofit/>
          </a:bodyPr>
          <a:lstStyle/>
          <a:p>
            <a:pPr algn="l" rtl="0" fontAlgn="base"/>
            <a:r>
              <a:rPr lang="en-US" sz="3300" dirty="0"/>
              <a:t>Unit7-</a:t>
            </a:r>
            <a:br>
              <a:rPr lang="en-US" sz="3300" dirty="0"/>
            </a:br>
            <a:r>
              <a:rPr lang="en-US" sz="3300" dirty="0"/>
              <a:t>Be a data boss</a:t>
            </a:r>
            <a:br>
              <a:rPr lang="en-US" sz="3300" dirty="0"/>
            </a:br>
            <a:br>
              <a:rPr lang="en-US" sz="3300" dirty="0"/>
            </a:br>
            <a:r>
              <a:rPr lang="en-US" sz="3300" dirty="0"/>
              <a:t>Parts of table</a:t>
            </a:r>
            <a:br>
              <a:rPr lang="en-US" sz="3300" dirty="0"/>
            </a:br>
            <a:r>
              <a:rPr lang="en-US" sz="3300" dirty="0"/>
              <a:t>Data types</a:t>
            </a:r>
            <a:br>
              <a:rPr lang="en-US" sz="3300" dirty="0"/>
            </a:br>
            <a:br>
              <a:rPr lang="en-US" sz="2000" dirty="0"/>
            </a:br>
            <a:br>
              <a:rPr lang="en-US" sz="105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</a:br>
            <a:endParaRPr lang="en-US" sz="33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B0169C-2EC1-577D-614B-36112BED87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609474"/>
            <a:ext cx="3234467" cy="1263291"/>
          </a:xfrm>
        </p:spPr>
        <p:txBody>
          <a:bodyPr anchor="b">
            <a:normAutofit/>
          </a:bodyPr>
          <a:lstStyle/>
          <a:p>
            <a:pPr algn="l"/>
            <a:r>
              <a:rPr lang="en-US" sz="1800" dirty="0"/>
              <a:t>Year 4 Week 21 Day 1</a:t>
            </a:r>
          </a:p>
          <a:p>
            <a:pPr algn="l"/>
            <a:endParaRPr lang="en-US" sz="18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3193FD5-6A49-7562-EA76-F15D42E15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1A12F449-6B94-E41A-6911-DE08741778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556000" y="939800"/>
            <a:ext cx="5080000" cy="497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644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8D598-4512-7245-7C61-3544B8625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5598" y="1138036"/>
            <a:ext cx="5598202" cy="1402470"/>
          </a:xfrm>
        </p:spPr>
        <p:txBody>
          <a:bodyPr anchor="t">
            <a:normAutofit/>
          </a:bodyPr>
          <a:lstStyle/>
          <a:p>
            <a:r>
              <a:rPr lang="en-US" sz="3200" dirty="0"/>
              <a:t>Plenary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503BFE4-729B-D9D0-C17B-501E6AF1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58738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43A4A-FDBD-289D-0F80-EDE8BE205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5598" y="2551176"/>
            <a:ext cx="5444382" cy="35912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282079-A50D-BEED-D9B1-70172E78DB0E}"/>
              </a:ext>
            </a:extLst>
          </p:cNvPr>
          <p:cNvSpPr txBox="1"/>
          <p:nvPr/>
        </p:nvSpPr>
        <p:spPr>
          <a:xfrm>
            <a:off x="5026868" y="1839271"/>
            <a:ext cx="518082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State whether the statement is True or False.</a:t>
            </a:r>
            <a:endParaRPr lang="en-US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a Each column in a data table represents a unique field.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b Calculations cannot be performed on data that is of type Text. 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c Some fields can hold data in different formats.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d A field with data type Text can only store letters.</a:t>
            </a:r>
          </a:p>
          <a:p>
            <a:pPr algn="l"/>
            <a:r>
              <a:rPr lang="en-US" b="0" i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e A field with a data type of Yes/No can store data with many possible values.</a:t>
            </a:r>
          </a:p>
          <a:p>
            <a:br>
              <a:rPr lang="en-US" dirty="0">
                <a:effectLst/>
              </a:rPr>
            </a:b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94CC9C9-46F4-FAF7-F57B-3E5E1EF9499D}"/>
              </a:ext>
            </a:extLst>
          </p:cNvPr>
          <p:cNvSpPr txBox="1"/>
          <p:nvPr/>
        </p:nvSpPr>
        <p:spPr>
          <a:xfrm>
            <a:off x="5149596" y="4059936"/>
            <a:ext cx="18928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9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3EF124-FAD0-6788-C09B-74C40046DF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246348" y="1425170"/>
            <a:ext cx="2804166" cy="2938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275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EB45D-8D3E-A18A-CBC8-E2CE481F9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138265"/>
            <a:ext cx="9390528" cy="1401183"/>
          </a:xfrm>
        </p:spPr>
        <p:txBody>
          <a:bodyPr anchor="t">
            <a:normAutofit/>
          </a:bodyPr>
          <a:lstStyle/>
          <a:p>
            <a:r>
              <a:rPr lang="en-US" sz="3200" dirty="0"/>
              <a:t>Learning objective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2C4353C-C927-1758-0BEF-21E9E0D816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04B97-147D-8F12-DE68-EF7B6A53B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1" y="2551177"/>
            <a:ext cx="10069605" cy="1767376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en-US" sz="1800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pPr algn="l" rtl="0" fontAlgn="base"/>
            <a:endParaRPr lang="en-US" sz="1400" b="1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0128B0A-A140-0C68-3C6F-BF3BA156B4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614162"/>
              </p:ext>
            </p:extLst>
          </p:nvPr>
        </p:nvGraphicFramePr>
        <p:xfrm>
          <a:off x="838200" y="3563691"/>
          <a:ext cx="10515600" cy="1702960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2697003792"/>
                    </a:ext>
                  </a:extLst>
                </a:gridCol>
              </a:tblGrid>
              <a:tr h="875206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 the end of the lesson students will be able to </a:t>
                      </a:r>
                      <a:r>
                        <a:rPr lang="en-US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analyse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identify the following;</a:t>
                      </a:r>
                    </a:p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Data, records and fields within a data table. </a:t>
                      </a:r>
                    </a:p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Appropriate data types for a field within a data table.</a:t>
                      </a:r>
                    </a:p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After the class discussion and learning station activities</a:t>
                      </a:r>
                    </a:p>
                    <a:p>
                      <a:pPr fontAlgn="t"/>
                      <a:br>
                        <a:rPr lang="en-US" sz="1700" dirty="0">
                          <a:effectLst/>
                        </a:rPr>
                      </a:br>
                      <a:endParaRPr lang="en-US" sz="1700" dirty="0">
                        <a:effectLst/>
                      </a:endParaRPr>
                    </a:p>
                  </a:txBody>
                  <a:tcPr marL="87521" marR="87521" marT="43760" marB="43760">
                    <a:lnL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00392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20912A8B-8F3A-DE6A-7EE6-6DA49F556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563938"/>
            <a:ext cx="12192000" cy="0"/>
          </a:xfrm>
          <a:prstGeom prst="rect">
            <a:avLst/>
          </a:prstGeom>
          <a:solidFill>
            <a:srgbClr val="17A2B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Source Sans Pro" panose="020B0503030403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369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7507A-0C67-47F2-9584-7F28E80B0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138265"/>
            <a:ext cx="9390528" cy="1401183"/>
          </a:xfrm>
        </p:spPr>
        <p:txBody>
          <a:bodyPr anchor="t">
            <a:normAutofit/>
          </a:bodyPr>
          <a:lstStyle/>
          <a:p>
            <a:r>
              <a:rPr lang="en-US" sz="3200" dirty="0"/>
              <a:t>Key Vocabulary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2C4353C-C927-1758-0BEF-21E9E0D816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838E5-6969-8D81-9B50-0E36B11DB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1" y="2551176"/>
            <a:ext cx="10069605" cy="36029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Data Field, Record, Data, Data types (Text, Number, Date/Time, Yes/No)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26171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B42C7-5028-17B4-100B-93138B022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9978" y="741391"/>
            <a:ext cx="3369234" cy="1616203"/>
          </a:xfrm>
        </p:spPr>
        <p:txBody>
          <a:bodyPr anchor="b">
            <a:normAutofit/>
          </a:bodyPr>
          <a:lstStyle/>
          <a:p>
            <a:r>
              <a:rPr lang="en-US" sz="3200" dirty="0"/>
              <a:t>Big Question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3A741D-C19B-960A-5803-1C5887147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879677" y="2347416"/>
            <a:ext cx="1630908" cy="7390262"/>
          </a:xfrm>
          <a:prstGeom prst="rect">
            <a:avLst/>
          </a:prstGeom>
          <a:gradFill>
            <a:gsLst>
              <a:gs pos="0">
                <a:schemeClr val="accent5"/>
              </a:gs>
              <a:gs pos="47000">
                <a:schemeClr val="accent2"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39DE25-0E4E-0AA7-0932-1D78C2372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 flipV="1">
            <a:off x="-1919061" y="1919060"/>
            <a:ext cx="6854280" cy="3016159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47000">
                <a:schemeClr val="accent2">
                  <a:alpha val="0"/>
                </a:schemeClr>
              </a:gs>
            </a:gsLst>
            <a:lin ang="42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D6EA299-0840-6DEA-E670-C49AEBC87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461657" y="4425055"/>
            <a:ext cx="2928605" cy="2432945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51000">
                <a:schemeClr val="accent5">
                  <a:lumMod val="60000"/>
                  <a:lumOff val="40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5AF12-92EB-0AE5-DD7E-6A065C08E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3739" y="2533475"/>
            <a:ext cx="3695473" cy="189157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400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What types of data are present in each column?</a:t>
            </a:r>
          </a:p>
          <a:p>
            <a:pPr marL="0" indent="0">
              <a:buNone/>
            </a:pPr>
            <a:r>
              <a:rPr lang="en-US" sz="1400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How is the data formatted, and are there any transformations needed?</a:t>
            </a:r>
            <a:endParaRPr lang="en-US" sz="1600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8888070-390E-BBB5-B3A7-D1EE63A9F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159398" y="1549491"/>
            <a:ext cx="3369234" cy="3946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841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EDC93C-5D51-DC6B-D15B-B51346611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Hook Activity – Group (10 mins)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C85639-5478-45AF-32BA-B718D7ED7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041" y="6130212"/>
            <a:ext cx="10515600" cy="435133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F4B480-5E7B-0368-F3B2-6B68CF80996B}"/>
              </a:ext>
            </a:extLst>
          </p:cNvPr>
          <p:cNvSpPr txBox="1"/>
          <p:nvPr/>
        </p:nvSpPr>
        <p:spPr>
          <a:xfrm>
            <a:off x="4069254" y="571616"/>
            <a:ext cx="65920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 mins-Visual Aid</a:t>
            </a:r>
          </a:p>
          <a:p>
            <a:endParaRPr lang="en-US" dirty="0"/>
          </a:p>
          <a:p>
            <a:r>
              <a:rPr lang="en-US" dirty="0"/>
              <a:t>Observer the form and show your option cards.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F747B13-5AE7-98D3-E88A-ECCFD6478D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3608" y="1778873"/>
            <a:ext cx="4731131" cy="4351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2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7691D6-1453-E6CE-4E77-390798EA0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3105" y="1623639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Main Activity  Discussion–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85508D-419D-BF71-4E03-626C73594272}"/>
              </a:ext>
            </a:extLst>
          </p:cNvPr>
          <p:cNvSpPr txBox="1"/>
          <p:nvPr/>
        </p:nvSpPr>
        <p:spPr>
          <a:xfrm>
            <a:off x="4216526" y="267361"/>
            <a:ext cx="7791972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b="1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12 mins- Class discussion</a:t>
            </a:r>
            <a:endParaRPr lang="en-US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pPr algn="l" rtl="0" fontAlgn="base"/>
            <a:endParaRPr lang="en-US" dirty="0">
              <a:ea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F4A423-64E0-DA5F-5781-A0C3EEA9F48A}"/>
              </a:ext>
            </a:extLst>
          </p:cNvPr>
          <p:cNvSpPr txBox="1"/>
          <p:nvPr/>
        </p:nvSpPr>
        <p:spPr>
          <a:xfrm>
            <a:off x="4812631" y="614112"/>
            <a:ext cx="5226217" cy="6517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F4B0C3-8EEF-ADE0-F7FC-A61E3A5E70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4095" y="672597"/>
            <a:ext cx="7714403" cy="5136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823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7691D6-1453-E6CE-4E77-390798EA0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3105" y="1623639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Main Activity  Discussion–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F4A423-64E0-DA5F-5781-A0C3EEA9F48A}"/>
              </a:ext>
            </a:extLst>
          </p:cNvPr>
          <p:cNvSpPr txBox="1"/>
          <p:nvPr/>
        </p:nvSpPr>
        <p:spPr>
          <a:xfrm>
            <a:off x="4812631" y="614112"/>
            <a:ext cx="5226217" cy="6517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4D33F0-7AD0-7A99-885D-C680642AF79C}"/>
              </a:ext>
            </a:extLst>
          </p:cNvPr>
          <p:cNvSpPr txBox="1"/>
          <p:nvPr/>
        </p:nvSpPr>
        <p:spPr>
          <a:xfrm>
            <a:off x="4376962" y="818689"/>
            <a:ext cx="6959732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0 mins- Rotational Learning stations</a:t>
            </a:r>
            <a:endParaRPr lang="en-US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en-US" b="1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Students will be grouped into group of 4 and ask them visit each station. Set the timer to 7-8 mins for each station.</a:t>
            </a:r>
            <a:endParaRPr lang="en-US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en-US" b="1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Learning station 1-Label and identify the parts of table</a:t>
            </a:r>
            <a:endParaRPr lang="en-US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Students will discuss &amp; complete the Activity sheet2.</a:t>
            </a:r>
          </a:p>
          <a:p>
            <a:pPr algn="l"/>
            <a:r>
              <a:rPr lang="en-US" b="1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Learning station2-Match the correct data type</a:t>
            </a:r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s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Students will  discuss &amp; complete the Activity sheet3.</a:t>
            </a:r>
          </a:p>
          <a:p>
            <a:pPr algn="l"/>
            <a:r>
              <a:rPr lang="en-US" b="1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Learning station3- Technology based-(Nearpod activity Fill in the blanks)</a:t>
            </a:r>
            <a:endParaRPr lang="en-US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Students will  discuss &amp; complete it on smart board.</a:t>
            </a:r>
          </a:p>
          <a:p>
            <a:pPr algn="l"/>
            <a:r>
              <a:rPr lang="en-US" b="1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Learning station 4-Indepent learning (Challenge)</a:t>
            </a:r>
            <a:endParaRPr lang="en-US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Students will complete the challenge yourself activity Q1 which is given in learners book page 101.</a:t>
            </a:r>
          </a:p>
        </p:txBody>
      </p:sp>
    </p:spTree>
    <p:extLst>
      <p:ext uri="{BB962C8B-B14F-4D97-AF65-F5344CB8AC3E}">
        <p14:creationId xmlns:p14="http://schemas.microsoft.com/office/powerpoint/2010/main" val="2097381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7691D6-1453-E6CE-4E77-390798EA0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3105" y="1623639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Main Activity  Discussion–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85508D-419D-BF71-4E03-626C73594272}"/>
              </a:ext>
            </a:extLst>
          </p:cNvPr>
          <p:cNvSpPr txBox="1"/>
          <p:nvPr/>
        </p:nvSpPr>
        <p:spPr>
          <a:xfrm>
            <a:off x="4216526" y="220708"/>
            <a:ext cx="7791972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b="1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35 mins- Group Work</a:t>
            </a:r>
            <a:endParaRPr lang="en-US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en-US" b="1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Group 1- </a:t>
            </a:r>
            <a:endParaRPr lang="en-US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en-US" dirty="0">
                <a:solidFill>
                  <a:srgbClr val="212529"/>
                </a:solidFill>
                <a:latin typeface="Source Sans Pro" panose="020B0503030403020204" pitchFamily="34" charset="0"/>
              </a:rPr>
              <a:t>D</a:t>
            </a:r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iscuss with the group and complete the Worksheet 1.</a:t>
            </a:r>
          </a:p>
          <a:p>
            <a:pPr algn="l"/>
            <a:r>
              <a:rPr lang="en-US" b="1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Group 2- </a:t>
            </a:r>
            <a:endParaRPr lang="en-US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en-US" dirty="0">
                <a:solidFill>
                  <a:srgbClr val="212529"/>
                </a:solidFill>
                <a:latin typeface="Source Sans Pro" panose="020B0503030403020204" pitchFamily="34" charset="0"/>
              </a:rPr>
              <a:t>D</a:t>
            </a:r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iscuss with the group and complete the Support worksheet1.</a:t>
            </a:r>
          </a:p>
          <a:p>
            <a:pPr algn="l" rtl="0" fontAlgn="base"/>
            <a:endParaRPr lang="en-US" dirty="0">
              <a:ea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F4A423-64E0-DA5F-5781-A0C3EEA9F48A}"/>
              </a:ext>
            </a:extLst>
          </p:cNvPr>
          <p:cNvSpPr txBox="1"/>
          <p:nvPr/>
        </p:nvSpPr>
        <p:spPr>
          <a:xfrm>
            <a:off x="4812631" y="865322"/>
            <a:ext cx="5226217" cy="6517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99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7691D6-1453-E6CE-4E77-390798EA0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3105" y="1623639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Enrichment task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F4A423-64E0-DA5F-5781-A0C3EEA9F48A}"/>
              </a:ext>
            </a:extLst>
          </p:cNvPr>
          <p:cNvSpPr txBox="1"/>
          <p:nvPr/>
        </p:nvSpPr>
        <p:spPr>
          <a:xfrm>
            <a:off x="4812631" y="865322"/>
            <a:ext cx="5226217" cy="6517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388621B-613B-B62F-E478-C0E10DE19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6446" y="875134"/>
            <a:ext cx="3364777" cy="343170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Enrichment task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Students will create an algorithm for adding two numbers with variables in barcoded sheet.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000" dirty="0">
              <a:solidFill>
                <a:srgbClr val="212529"/>
              </a:solidFill>
              <a:latin typeface="Source Sans Pro" panose="020B0503030403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sample of algorithm of subtraction.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  </a:t>
            </a:r>
            <a:r>
              <a:rPr kumimoji="0" lang="en-US" altLang="en-US" sz="157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    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100" name="Picture 4" descr="C Program Practicals: Flowchart to subtract two numbers.">
            <a:extLst>
              <a:ext uri="{FF2B5EF4-FFF2-40B4-BE49-F238E27FC236}">
                <a16:creationId xmlns:a16="http://schemas.microsoft.com/office/drawing/2014/main" id="{ABE41AFC-F71C-7A15-8561-2613B7D7D7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6526" y="2248677"/>
            <a:ext cx="2497255" cy="3407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8215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af60565-f5e9-4209-a22b-ef0b976848d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7F8804519DEA4EB4FADE8C3BCBC318" ma:contentTypeVersion="17" ma:contentTypeDescription="Create a new document." ma:contentTypeScope="" ma:versionID="1cdce28eb44bff28a4b93bf36e4f66c6">
  <xsd:schema xmlns:xsd="http://www.w3.org/2001/XMLSchema" xmlns:xs="http://www.w3.org/2001/XMLSchema" xmlns:p="http://schemas.microsoft.com/office/2006/metadata/properties" xmlns:ns3="9af60565-f5e9-4209-a22b-ef0b976848d1" xmlns:ns4="15804158-f315-42ba-9bf5-f5f442ddde16" targetNamespace="http://schemas.microsoft.com/office/2006/metadata/properties" ma:root="true" ma:fieldsID="bded8ea9b9bc73cab5ccd5b0b515c05d" ns3:_="" ns4:_="">
    <xsd:import namespace="9af60565-f5e9-4209-a22b-ef0b976848d1"/>
    <xsd:import namespace="15804158-f315-42ba-9bf5-f5f442ddde1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60565-f5e9-4209-a22b-ef0b976848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804158-f315-42ba-9bf5-f5f442ddde1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C059E46-5841-439B-8EF3-130257CB6032}">
  <ds:schemaRefs>
    <ds:schemaRef ds:uri="http://schemas.microsoft.com/office/2006/metadata/properties"/>
    <ds:schemaRef ds:uri="9af60565-f5e9-4209-a22b-ef0b976848d1"/>
    <ds:schemaRef ds:uri="15804158-f315-42ba-9bf5-f5f442ddde16"/>
    <ds:schemaRef ds:uri="http://purl.org/dc/terms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6B575C7-C639-47D6-BE80-3B0AB893C0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f60565-f5e9-4209-a22b-ef0b976848d1"/>
    <ds:schemaRef ds:uri="15804158-f315-42ba-9bf5-f5f442ddde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782E064-C1EA-477A-8FB7-4246FB3CD98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1650</TotalTime>
  <Words>398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Segoe UI</vt:lpstr>
      <vt:lpstr>Source Sans Pro</vt:lpstr>
      <vt:lpstr>Times New Roman</vt:lpstr>
      <vt:lpstr>Office Theme</vt:lpstr>
      <vt:lpstr>Unit7- Be a data boss  Parts of table Data types   </vt:lpstr>
      <vt:lpstr>Learning objective</vt:lpstr>
      <vt:lpstr>Key Vocabulary</vt:lpstr>
      <vt:lpstr>Big Question</vt:lpstr>
      <vt:lpstr>Hook Activity – Group (10 mins)</vt:lpstr>
      <vt:lpstr>Main Activity  Discussion–</vt:lpstr>
      <vt:lpstr>Main Activity  Discussion–</vt:lpstr>
      <vt:lpstr>Main Activity  Discussion–</vt:lpstr>
      <vt:lpstr>Enrichment task</vt:lpstr>
      <vt:lpstr>Plenary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Programs Clear Being Efficient Follow, understand, edit and correct algorithms</dc:title>
  <dc:creator>Shomaila Ali</dc:creator>
  <cp:lastModifiedBy>Janaki Ganesan</cp:lastModifiedBy>
  <cp:revision>30</cp:revision>
  <dcterms:created xsi:type="dcterms:W3CDTF">2023-09-15T16:26:21Z</dcterms:created>
  <dcterms:modified xsi:type="dcterms:W3CDTF">2024-01-09T17:51:29Z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0x010100BD7F8804519DEA4EB4FADE8C3BCBC318</vt:lpwstr>
  </property>
</Properties>
</file>