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3" r:id="rId10"/>
    <p:sldId id="266" r:id="rId11"/>
    <p:sldId id="264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8845-F0DA-9644-A10F-FFCFB5EA2BC3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5FF2-BEC0-3748-812C-E57C8B95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Nouns and Adjectives</a:t>
            </a:r>
            <a:endParaRPr lang="en-US" b="1" dirty="0"/>
          </a:p>
        </p:txBody>
      </p:sp>
      <p:pic>
        <p:nvPicPr>
          <p:cNvPr id="6" name="Picture 5" descr="SCAN22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702" y="2099524"/>
            <a:ext cx="6362462" cy="318519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41763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Think of </a:t>
            </a:r>
            <a:r>
              <a:rPr lang="en-US" dirty="0" smtClean="0">
                <a:solidFill>
                  <a:srgbClr val="0000FF"/>
                </a:solidFill>
              </a:rPr>
              <a:t>adjectives</a:t>
            </a:r>
            <a:r>
              <a:rPr lang="en-US" dirty="0" smtClean="0"/>
              <a:t> to complete these lines: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                                       The _________________ 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       Tyrannosaurus Rex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Pterodactyl was __________________ .</a:t>
            </a:r>
          </a:p>
          <a:p>
            <a:pPr marL="0" indent="0">
              <a:buNone/>
            </a:pPr>
            <a:r>
              <a:rPr lang="en-US" i="1" dirty="0" smtClean="0"/>
              <a:t>The ______________ , _____________ dinosaur hunter.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996" y="2121901"/>
            <a:ext cx="3642660" cy="2282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omplete these lines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1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3665" y="2523776"/>
            <a:ext cx="3810335" cy="2392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1584" y="2399052"/>
            <a:ext cx="3567430" cy="2653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1286002"/>
            <a:ext cx="8617467" cy="48401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6600"/>
                </a:solidFill>
              </a:rPr>
              <a:t>Adverbs</a:t>
            </a:r>
            <a:r>
              <a:rPr lang="en-US" sz="3000" dirty="0" smtClean="0"/>
              <a:t> are words that can tell us more about adjectives.</a:t>
            </a:r>
          </a:p>
          <a:p>
            <a:pPr marL="0" indent="0">
              <a:buNone/>
            </a:pPr>
            <a:r>
              <a:rPr lang="en-US" sz="3000" dirty="0" smtClean="0"/>
              <a:t>They help us write really good descriptions.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i="1" dirty="0" smtClean="0"/>
              <a:t>The heavy dinosaur. </a:t>
            </a:r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FF6600"/>
                </a:solidFill>
              </a:rPr>
              <a:t>really</a:t>
            </a:r>
            <a:r>
              <a:rPr lang="en-US" i="1" dirty="0" smtClean="0"/>
              <a:t> heavy dinosaur.</a:t>
            </a:r>
          </a:p>
          <a:p>
            <a:pPr marL="0" indent="0">
              <a:buNone/>
            </a:pPr>
            <a:r>
              <a:rPr lang="en-US" i="1" dirty="0"/>
              <a:t>The T Rex was hungry.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T Rex was </a:t>
            </a:r>
            <a:r>
              <a:rPr lang="en-US" i="1" dirty="0">
                <a:solidFill>
                  <a:srgbClr val="FF6600"/>
                </a:solidFill>
              </a:rPr>
              <a:t>extremely</a:t>
            </a:r>
            <a:r>
              <a:rPr lang="en-US" i="1" dirty="0"/>
              <a:t> hungry.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000" dirty="0" smtClean="0"/>
              <a:t>Common examples of qualifying adverbs include: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slightly, quite, very, really, extremely, completely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Adverbs</a:t>
            </a:r>
            <a:endParaRPr lang="en-US" b="1" dirty="0">
              <a:solidFill>
                <a:srgbClr val="FF66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9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084" y="2433425"/>
            <a:ext cx="1720278" cy="2147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3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Read the sentences. Find the </a:t>
            </a:r>
            <a:r>
              <a:rPr lang="en-US" dirty="0" smtClean="0">
                <a:solidFill>
                  <a:srgbClr val="FF6600"/>
                </a:solidFill>
              </a:rPr>
              <a:t>adverbs</a:t>
            </a:r>
            <a:r>
              <a:rPr lang="en-US" dirty="0" smtClean="0"/>
              <a:t>. They say more about the </a:t>
            </a:r>
            <a:r>
              <a:rPr lang="en-US" dirty="0" smtClean="0">
                <a:solidFill>
                  <a:srgbClr val="0000FF"/>
                </a:solidFill>
              </a:rPr>
              <a:t>adjectives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i="1" dirty="0" smtClean="0"/>
              <a:t>            The </a:t>
            </a:r>
            <a:r>
              <a:rPr lang="en-US" i="1" dirty="0"/>
              <a:t>dinosaur had extremely </a:t>
            </a:r>
            <a:r>
              <a:rPr lang="en-US" i="1" dirty="0">
                <a:solidFill>
                  <a:srgbClr val="0000FF"/>
                </a:solidFill>
              </a:rPr>
              <a:t>large</a:t>
            </a:r>
            <a:r>
              <a:rPr lang="en-US" i="1" dirty="0"/>
              <a:t> teeth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.</a:t>
            </a:r>
            <a:r>
              <a:rPr lang="en-US" i="1" dirty="0"/>
              <a:t> </a:t>
            </a:r>
            <a:r>
              <a:rPr lang="en-US" i="1" dirty="0" smtClean="0"/>
              <a:t>               The Iguanodon’s thumb was very </a:t>
            </a:r>
            <a:r>
              <a:rPr lang="en-US" i="1" dirty="0" smtClean="0">
                <a:solidFill>
                  <a:srgbClr val="0000FF"/>
                </a:solidFill>
              </a:rPr>
              <a:t>sharp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quite </a:t>
            </a:r>
            <a:r>
              <a:rPr lang="en-US" i="1" dirty="0" smtClean="0">
                <a:solidFill>
                  <a:srgbClr val="0000FF"/>
                </a:solidFill>
              </a:rPr>
              <a:t>slow</a:t>
            </a:r>
            <a:r>
              <a:rPr lang="en-US" i="1" dirty="0" smtClean="0"/>
              <a:t> Stegosaurus had really </a:t>
            </a:r>
            <a:r>
              <a:rPr lang="en-US" i="1" dirty="0" smtClean="0">
                <a:solidFill>
                  <a:srgbClr val="0000FF"/>
                </a:solidFill>
              </a:rPr>
              <a:t>thick</a:t>
            </a:r>
            <a:r>
              <a:rPr lang="en-US" i="1" dirty="0" smtClean="0"/>
              <a:t> skin.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35744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Where are the </a:t>
            </a:r>
            <a:r>
              <a:rPr lang="en-US" b="1" dirty="0" smtClean="0">
                <a:solidFill>
                  <a:srgbClr val="FF6600"/>
                </a:solidFill>
              </a:rPr>
              <a:t>Adverbs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81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2511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</a:t>
            </a:r>
            <a:r>
              <a:rPr lang="en-US" b="1" dirty="0" smtClean="0">
                <a:solidFill>
                  <a:srgbClr val="FF6600"/>
                </a:solidFill>
              </a:rPr>
              <a:t>Adverb</a:t>
            </a:r>
            <a:r>
              <a:rPr lang="en-US" b="1" dirty="0" smtClean="0"/>
              <a:t> could we use?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Select an </a:t>
            </a:r>
            <a:r>
              <a:rPr lang="en-US" dirty="0" smtClean="0">
                <a:solidFill>
                  <a:srgbClr val="FF6600"/>
                </a:solidFill>
              </a:rPr>
              <a:t>adverb</a:t>
            </a:r>
            <a:r>
              <a:rPr lang="en-US" dirty="0" smtClean="0"/>
              <a:t> from the group to say more about the </a:t>
            </a:r>
            <a:r>
              <a:rPr lang="en-US" dirty="0" smtClean="0">
                <a:solidFill>
                  <a:srgbClr val="0000FF"/>
                </a:solidFill>
              </a:rPr>
              <a:t>adjective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FF6600"/>
                </a:solidFill>
              </a:rPr>
              <a:t>slightly   quite   very   extremely   really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The ____________ </a:t>
            </a:r>
            <a:r>
              <a:rPr lang="en-US" i="1" dirty="0" smtClean="0">
                <a:solidFill>
                  <a:srgbClr val="0000FF"/>
                </a:solidFill>
              </a:rPr>
              <a:t>sharp</a:t>
            </a:r>
            <a:r>
              <a:rPr lang="en-US" i="1" dirty="0" smtClean="0"/>
              <a:t> claws.</a:t>
            </a:r>
          </a:p>
          <a:p>
            <a:pPr marL="0" indent="0">
              <a:buNone/>
            </a:pPr>
            <a:r>
              <a:rPr lang="en-US" i="1" dirty="0" smtClean="0"/>
              <a:t>The  _____________ </a:t>
            </a:r>
            <a:r>
              <a:rPr lang="en-US" i="1" dirty="0" smtClean="0">
                <a:solidFill>
                  <a:srgbClr val="0000FF"/>
                </a:solidFill>
              </a:rPr>
              <a:t>funny</a:t>
            </a:r>
            <a:r>
              <a:rPr lang="en-US" i="1" dirty="0" smtClean="0"/>
              <a:t> face.</a:t>
            </a:r>
          </a:p>
          <a:p>
            <a:pPr marL="0" indent="0">
              <a:buNone/>
            </a:pPr>
            <a:r>
              <a:rPr lang="en-US" i="1" dirty="0" smtClean="0"/>
              <a:t>The dinosaur with the ______________ </a:t>
            </a:r>
            <a:r>
              <a:rPr lang="en-US" i="1" dirty="0" smtClean="0">
                <a:solidFill>
                  <a:srgbClr val="0000FF"/>
                </a:solidFill>
              </a:rPr>
              <a:t>long</a:t>
            </a:r>
            <a:r>
              <a:rPr lang="en-US" i="1" dirty="0" smtClean="0"/>
              <a:t> neck.</a:t>
            </a:r>
            <a:endParaRPr lang="en-US" i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048" y="2330877"/>
            <a:ext cx="2198579" cy="292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12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7506" y="3745477"/>
            <a:ext cx="2311121" cy="2641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escriptive Comparisons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can describe a noun by comparing it to another noun.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err="1"/>
              <a:t>H</a:t>
            </a:r>
            <a:r>
              <a:rPr lang="en-US" i="1" dirty="0" err="1" smtClean="0"/>
              <a:t>adrosaur</a:t>
            </a:r>
            <a:r>
              <a:rPr lang="en-US" i="1" dirty="0" smtClean="0"/>
              <a:t> was heavy.</a:t>
            </a:r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err="1"/>
              <a:t>H</a:t>
            </a:r>
            <a:r>
              <a:rPr lang="en-US" i="1" dirty="0" err="1" smtClean="0"/>
              <a:t>adrosaur</a:t>
            </a:r>
            <a:r>
              <a:rPr lang="en-US" i="1" dirty="0" smtClean="0"/>
              <a:t> was as heavy as a car.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T Rex’s teeth were sharp. </a:t>
            </a:r>
          </a:p>
          <a:p>
            <a:pPr marL="0" indent="0">
              <a:buNone/>
            </a:pPr>
            <a:r>
              <a:rPr lang="en-US" i="1" dirty="0" smtClean="0"/>
              <a:t>They were as sharp as needles.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8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Complete these Comparisons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nouns could you use to complete these comparisons?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The Apatosaurus was as tall as </a:t>
            </a:r>
            <a:r>
              <a:rPr lang="mr-IN" i="1" dirty="0" smtClean="0"/>
              <a:t>……</a:t>
            </a: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The </a:t>
            </a:r>
            <a:r>
              <a:rPr lang="en-GB" i="1" dirty="0" err="1" smtClean="0"/>
              <a:t>Ankylosaurus</a:t>
            </a:r>
            <a:r>
              <a:rPr lang="en-GB" i="1" dirty="0" smtClean="0"/>
              <a:t> was as slow as</a:t>
            </a:r>
            <a:r>
              <a:rPr lang="mr-IN" i="1" dirty="0" smtClean="0"/>
              <a:t>…</a:t>
            </a: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 smtClean="0"/>
              <a:t>The Pterodactyl could fly as high as</a:t>
            </a:r>
            <a:r>
              <a:rPr lang="mr-IN" i="1" dirty="0" smtClean="0"/>
              <a:t>…</a:t>
            </a:r>
            <a:r>
              <a:rPr lang="en-GB" i="1" dirty="0" smtClean="0"/>
              <a:t> 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End!</a:t>
            </a:r>
            <a:endParaRPr lang="en-US" b="1" dirty="0"/>
          </a:p>
        </p:txBody>
      </p:sp>
      <p:pic>
        <p:nvPicPr>
          <p:cNvPr id="4" name="Picture 3" descr="nhb2013-02383-cr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573" y="2489495"/>
            <a:ext cx="3996561" cy="271735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5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Nouns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several different sorts of </a:t>
            </a:r>
            <a:r>
              <a:rPr lang="en-US" b="1" dirty="0" smtClean="0"/>
              <a:t>noun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two sorts of noun that we are going to look at are</a:t>
            </a:r>
            <a:r>
              <a:rPr lang="mr-IN" dirty="0" smtClean="0"/>
              <a:t>…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8000"/>
                </a:solidFill>
              </a:rPr>
              <a:t>Common nouns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660066"/>
                </a:solidFill>
              </a:rPr>
              <a:t>Proper nouns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Common Nouns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Common nouns </a:t>
            </a:r>
            <a:r>
              <a:rPr lang="en-US" dirty="0" smtClean="0"/>
              <a:t>are </a:t>
            </a:r>
            <a:r>
              <a:rPr lang="en-US" b="1" dirty="0" smtClean="0"/>
              <a:t>names</a:t>
            </a:r>
            <a:r>
              <a:rPr lang="en-US" dirty="0" smtClean="0"/>
              <a:t> of creatures, things and feelings </a:t>
            </a:r>
            <a:r>
              <a:rPr lang="en-US" dirty="0"/>
              <a:t>o</a:t>
            </a:r>
            <a:r>
              <a:rPr lang="en-US" dirty="0" smtClean="0"/>
              <a:t>r ideas.</a:t>
            </a:r>
          </a:p>
          <a:p>
            <a:pPr marL="0" indent="0">
              <a:buNone/>
            </a:pPr>
            <a:r>
              <a:rPr lang="en-US" i="1" dirty="0" smtClean="0"/>
              <a:t>              </a:t>
            </a:r>
            <a:r>
              <a:rPr lang="en-US" i="1" dirty="0" smtClean="0">
                <a:solidFill>
                  <a:srgbClr val="008000"/>
                </a:solidFill>
              </a:rPr>
              <a:t>dinosaur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    			 		</a:t>
            </a:r>
            <a:r>
              <a:rPr lang="en-US" i="1" dirty="0" smtClean="0">
                <a:solidFill>
                  <a:srgbClr val="008000"/>
                </a:solidFill>
              </a:rPr>
              <a:t>eye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                                                                             				plan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often have the words </a:t>
            </a:r>
            <a:r>
              <a:rPr lang="en-US" i="1" dirty="0" smtClean="0"/>
              <a:t>the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or </a:t>
            </a:r>
            <a:r>
              <a:rPr lang="en-US" i="1" dirty="0" smtClean="0"/>
              <a:t>an</a:t>
            </a:r>
            <a:r>
              <a:rPr lang="en-US" dirty="0" smtClean="0"/>
              <a:t> just before them.</a:t>
            </a:r>
          </a:p>
          <a:p>
            <a:pPr marL="0" indent="0">
              <a:buNone/>
            </a:pPr>
            <a:r>
              <a:rPr lang="en-US" i="1" dirty="0" smtClean="0"/>
              <a:t>        </a:t>
            </a:r>
            <a:r>
              <a:rPr lang="en-US" i="1" dirty="0" smtClean="0">
                <a:solidFill>
                  <a:srgbClr val="008000"/>
                </a:solidFill>
              </a:rPr>
              <a:t>  a dinosaur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				 </a:t>
            </a:r>
            <a:r>
              <a:rPr lang="en-US" i="1" dirty="0" smtClean="0">
                <a:solidFill>
                  <a:srgbClr val="008000"/>
                </a:solidFill>
              </a:rPr>
              <a:t>an eye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                                                                           			the plan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don’t need to begin with a capital letter unless they are at the start of a sentence.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962" y="2047265"/>
            <a:ext cx="2591649" cy="1422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2664" y="4073752"/>
            <a:ext cx="2362011" cy="1237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8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3137" y="3252806"/>
            <a:ext cx="3275376" cy="2231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Proper nouns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95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rgbClr val="660066"/>
                </a:solidFill>
              </a:rPr>
              <a:t>Proper nouns </a:t>
            </a:r>
            <a:r>
              <a:rPr lang="en-US" sz="8000" dirty="0" smtClean="0"/>
              <a:t>are the names of individual people and places.</a:t>
            </a:r>
            <a:endParaRPr lang="en-US" sz="8000" i="1" dirty="0" smtClean="0"/>
          </a:p>
          <a:p>
            <a:pPr marL="0" indent="0">
              <a:buNone/>
            </a:pPr>
            <a:r>
              <a:rPr lang="en-US" sz="8000" i="1" dirty="0" smtClean="0"/>
              <a:t>	</a:t>
            </a:r>
            <a:r>
              <a:rPr lang="en-US" sz="8000" i="1" dirty="0" err="1" smtClean="0">
                <a:solidFill>
                  <a:srgbClr val="660066"/>
                </a:solidFill>
              </a:rPr>
              <a:t>Oli</a:t>
            </a:r>
            <a:r>
              <a:rPr lang="en-US" sz="8000" i="1" dirty="0" smtClean="0">
                <a:solidFill>
                  <a:srgbClr val="660066"/>
                </a:solidFill>
              </a:rPr>
              <a:t>							London</a:t>
            </a:r>
          </a:p>
          <a:p>
            <a:pPr marL="0" indent="0">
              <a:buNone/>
            </a:pPr>
            <a:r>
              <a:rPr lang="en-US" sz="8000" i="1" dirty="0" smtClean="0">
                <a:solidFill>
                  <a:srgbClr val="660066"/>
                </a:solidFill>
              </a:rPr>
              <a:t>                       </a:t>
            </a:r>
            <a:r>
              <a:rPr lang="en-US" sz="8000" i="1" dirty="0" err="1" smtClean="0">
                <a:solidFill>
                  <a:srgbClr val="660066"/>
                </a:solidFill>
              </a:rPr>
              <a:t>Sunitha</a:t>
            </a:r>
            <a:r>
              <a:rPr lang="en-US" sz="8000" i="1" dirty="0" smtClean="0">
                <a:solidFill>
                  <a:srgbClr val="660066"/>
                </a:solidFill>
              </a:rPr>
              <a:t>								Shaun the sheep </a:t>
            </a:r>
          </a:p>
          <a:p>
            <a:pPr marL="0" indent="0">
              <a:buNone/>
            </a:pPr>
            <a:endParaRPr lang="en-US" sz="8000" i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8000" dirty="0" smtClean="0"/>
              <a:t>They are also the names of days of the week, months of the year and different ages in history.</a:t>
            </a:r>
            <a:endParaRPr lang="en-US" sz="8000" i="1" dirty="0" smtClean="0"/>
          </a:p>
          <a:p>
            <a:pPr marL="0" indent="0">
              <a:buNone/>
            </a:pPr>
            <a:r>
              <a:rPr lang="en-US" sz="8000" i="1" dirty="0">
                <a:solidFill>
                  <a:srgbClr val="660066"/>
                </a:solidFill>
              </a:rPr>
              <a:t>Monday </a:t>
            </a:r>
            <a:r>
              <a:rPr lang="en-US" sz="8000" i="1" dirty="0" smtClean="0">
                <a:solidFill>
                  <a:srgbClr val="660066"/>
                </a:solidFill>
              </a:rPr>
              <a:t>                                                  January</a:t>
            </a:r>
          </a:p>
          <a:p>
            <a:pPr marL="0" indent="0">
              <a:buNone/>
            </a:pPr>
            <a:r>
              <a:rPr lang="en-US" sz="8000" i="1" dirty="0" smtClean="0">
                <a:solidFill>
                  <a:srgbClr val="660066"/>
                </a:solidFill>
              </a:rPr>
              <a:t>                         The Cretaceous Era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They are the names of types of dinosaurs.</a:t>
            </a:r>
          </a:p>
          <a:p>
            <a:pPr marL="0" indent="0">
              <a:buNone/>
            </a:pPr>
            <a:r>
              <a:rPr lang="en-US" sz="8000" i="1" dirty="0" smtClean="0">
                <a:solidFill>
                  <a:srgbClr val="660066"/>
                </a:solidFill>
              </a:rPr>
              <a:t>Apatosaurus</a:t>
            </a:r>
          </a:p>
          <a:p>
            <a:pPr marL="0" indent="0">
              <a:buNone/>
            </a:pPr>
            <a:r>
              <a:rPr lang="en-US" sz="6200" i="1" dirty="0" smtClean="0">
                <a:solidFill>
                  <a:srgbClr val="0000FF"/>
                </a:solidFill>
              </a:rPr>
              <a:t>                                              </a:t>
            </a:r>
            <a:r>
              <a:rPr lang="en-US" sz="6200" i="1" dirty="0" smtClean="0">
                <a:solidFill>
                  <a:srgbClr val="660066"/>
                </a:solidFill>
              </a:rPr>
              <a:t>  </a:t>
            </a:r>
            <a:r>
              <a:rPr lang="en-US" sz="6200" i="1" dirty="0">
                <a:solidFill>
                  <a:srgbClr val="660066"/>
                </a:solidFill>
              </a:rPr>
              <a:t> </a:t>
            </a:r>
            <a:r>
              <a:rPr lang="en-US" sz="8000" i="1" dirty="0" smtClean="0">
                <a:solidFill>
                  <a:srgbClr val="660066"/>
                </a:solidFill>
              </a:rPr>
              <a:t>Stegosaur</a:t>
            </a:r>
          </a:p>
          <a:p>
            <a:pPr marL="0" indent="0">
              <a:buNone/>
            </a:pPr>
            <a:r>
              <a:rPr lang="en-US" sz="8000" i="1" dirty="0">
                <a:solidFill>
                  <a:srgbClr val="660066"/>
                </a:solidFill>
              </a:rPr>
              <a:t> </a:t>
            </a:r>
            <a:r>
              <a:rPr lang="en-US" sz="8000" i="1" dirty="0" smtClean="0">
                <a:solidFill>
                  <a:srgbClr val="660066"/>
                </a:solidFill>
              </a:rPr>
              <a:t>                                                                                                                       T Rex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rgbClr val="660066"/>
                </a:solidFill>
              </a:rPr>
              <a:t>Proper nouns </a:t>
            </a:r>
            <a:r>
              <a:rPr lang="en-US" sz="8000" u="sng" dirty="0" smtClean="0"/>
              <a:t>always </a:t>
            </a:r>
            <a:r>
              <a:rPr lang="en-US" sz="8000" dirty="0" smtClean="0"/>
              <a:t>begin with a capital letter, even when they are in the middle of a sentence.             </a:t>
            </a:r>
            <a:endParaRPr lang="en-US" sz="8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is Which?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Read each word and say whether it is a </a:t>
            </a:r>
            <a:r>
              <a:rPr lang="en-US" dirty="0" smtClean="0">
                <a:solidFill>
                  <a:srgbClr val="008000"/>
                </a:solidFill>
              </a:rPr>
              <a:t>common noun</a:t>
            </a:r>
            <a:r>
              <a:rPr lang="en-US" dirty="0" smtClean="0"/>
              <a:t> or a </a:t>
            </a:r>
            <a:r>
              <a:rPr lang="en-US" dirty="0" smtClean="0">
                <a:solidFill>
                  <a:srgbClr val="660066"/>
                </a:solidFill>
              </a:rPr>
              <a:t>proper noun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i="1" dirty="0" smtClean="0"/>
              <a:t>  Diplodocus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claw</a:t>
            </a:r>
          </a:p>
          <a:p>
            <a:pPr marL="0" indent="0">
              <a:buNone/>
            </a:pPr>
            <a:r>
              <a:rPr lang="en-US" i="1" dirty="0" smtClean="0"/>
              <a:t>    </a:t>
            </a:r>
            <a:r>
              <a:rPr lang="en-US" i="1" dirty="0"/>
              <a:t> </a:t>
            </a:r>
            <a:r>
              <a:rPr lang="en-US" i="1" dirty="0" smtClean="0"/>
              <a:t>   a tooth</a:t>
            </a:r>
          </a:p>
          <a:p>
            <a:pPr marL="0" indent="0">
              <a:buNone/>
            </a:pPr>
            <a:r>
              <a:rPr lang="en-US" i="1" dirty="0" smtClean="0"/>
              <a:t>                          England</a:t>
            </a:r>
          </a:p>
          <a:p>
            <a:pPr marL="0" indent="0">
              <a:buNone/>
            </a:pPr>
            <a:r>
              <a:rPr lang="en-US" i="1" dirty="0" smtClean="0"/>
              <a:t>  bones</a:t>
            </a:r>
          </a:p>
          <a:p>
            <a:pPr marL="0" indent="0">
              <a:buNone/>
            </a:pPr>
            <a:r>
              <a:rPr lang="en-US" i="1" dirty="0" smtClean="0"/>
              <a:t>                                         the Triassic Era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7657" y="2416370"/>
            <a:ext cx="3529143" cy="222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type of noun?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sentences. Say which words in the sentences are </a:t>
            </a:r>
            <a:r>
              <a:rPr lang="en-US" dirty="0" smtClean="0">
                <a:solidFill>
                  <a:srgbClr val="008000"/>
                </a:solidFill>
              </a:rPr>
              <a:t>common nouns </a:t>
            </a:r>
            <a:r>
              <a:rPr lang="en-US" dirty="0" smtClean="0"/>
              <a:t>and which words are </a:t>
            </a:r>
            <a:r>
              <a:rPr lang="en-US" dirty="0" smtClean="0">
                <a:solidFill>
                  <a:srgbClr val="660066"/>
                </a:solidFill>
              </a:rPr>
              <a:t>proper nouns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skull</a:t>
            </a:r>
            <a:r>
              <a:rPr lang="en-US" i="1" dirty="0" smtClean="0"/>
              <a:t> of a </a:t>
            </a:r>
            <a:r>
              <a:rPr lang="en-US" i="1" dirty="0" smtClean="0">
                <a:solidFill>
                  <a:srgbClr val="984807"/>
                </a:solidFill>
              </a:rPr>
              <a:t>Stegosaurus</a:t>
            </a:r>
            <a:r>
              <a:rPr lang="en-US" i="1" dirty="0" smtClean="0"/>
              <a:t> has been found in </a:t>
            </a:r>
            <a:r>
              <a:rPr lang="en-US" i="1" dirty="0" smtClean="0">
                <a:solidFill>
                  <a:srgbClr val="984807"/>
                </a:solidFill>
              </a:rPr>
              <a:t>Europe</a:t>
            </a:r>
            <a:r>
              <a:rPr lang="en-US" i="1" dirty="0" smtClean="0"/>
              <a:t>. These </a:t>
            </a:r>
            <a:r>
              <a:rPr lang="en-US" i="1" dirty="0" smtClean="0">
                <a:solidFill>
                  <a:srgbClr val="984807"/>
                </a:solidFill>
              </a:rPr>
              <a:t>dinosaurs</a:t>
            </a:r>
            <a:r>
              <a:rPr lang="en-US" i="1" dirty="0" smtClean="0"/>
              <a:t> ate </a:t>
            </a:r>
            <a:r>
              <a:rPr lang="en-US" i="1" dirty="0" smtClean="0">
                <a:solidFill>
                  <a:srgbClr val="984807"/>
                </a:solidFill>
              </a:rPr>
              <a:t>plants</a:t>
            </a:r>
            <a:r>
              <a:rPr lang="en-US" i="1" dirty="0" smtClean="0"/>
              <a:t>. They lived in </a:t>
            </a:r>
            <a:r>
              <a:rPr lang="en-US" i="1" dirty="0" smtClean="0">
                <a:solidFill>
                  <a:srgbClr val="984807"/>
                </a:solidFill>
              </a:rPr>
              <a:t>forests</a:t>
            </a:r>
            <a:r>
              <a:rPr lang="en-US" i="1" dirty="0" smtClean="0"/>
              <a:t> in the </a:t>
            </a:r>
            <a:r>
              <a:rPr lang="en-US" i="1" dirty="0" smtClean="0">
                <a:solidFill>
                  <a:srgbClr val="984807"/>
                </a:solidFill>
              </a:rPr>
              <a:t>Jurassic Era</a:t>
            </a:r>
            <a:r>
              <a:rPr lang="en-US" i="1" dirty="0" smtClean="0"/>
              <a:t>.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8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70" y="1603875"/>
            <a:ext cx="3186430" cy="1689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Adjectives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1192696"/>
            <a:ext cx="9076238" cy="4933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Adjectives</a:t>
            </a:r>
            <a:r>
              <a:rPr lang="en-US" dirty="0" smtClean="0"/>
              <a:t> are words that give more information about nouns – they describe nouns.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often come immediately before the noun:</a:t>
            </a:r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0000FF"/>
                </a:solidFill>
              </a:rPr>
              <a:t>heavy</a:t>
            </a:r>
            <a:r>
              <a:rPr lang="en-US" i="1" dirty="0" smtClean="0"/>
              <a:t> dinosaur</a:t>
            </a:r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0000FF"/>
                </a:solidFill>
              </a:rPr>
              <a:t>small </a:t>
            </a:r>
            <a:r>
              <a:rPr lang="en-US" i="1" dirty="0" smtClean="0"/>
              <a:t>bones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Sometimes they come in different places in the sentence:</a:t>
            </a:r>
          </a:p>
          <a:p>
            <a:pPr marL="0" indent="0">
              <a:buNone/>
            </a:pPr>
            <a:r>
              <a:rPr lang="en-US" i="1" dirty="0" smtClean="0"/>
              <a:t>The dinosaur was </a:t>
            </a:r>
            <a:r>
              <a:rPr lang="en-US" i="1" dirty="0" smtClean="0">
                <a:solidFill>
                  <a:srgbClr val="0000FF"/>
                </a:solidFill>
              </a:rPr>
              <a:t>heavy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The bones were actually very </a:t>
            </a:r>
            <a:r>
              <a:rPr lang="en-US" i="1" dirty="0" smtClean="0">
                <a:solidFill>
                  <a:srgbClr val="0000FF"/>
                </a:solidFill>
              </a:rPr>
              <a:t>small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have more than one adjective describing a noun:</a:t>
            </a:r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 smtClean="0">
                <a:solidFill>
                  <a:srgbClr val="0000FF"/>
                </a:solidFill>
              </a:rPr>
              <a:t>heavy, green </a:t>
            </a:r>
            <a:r>
              <a:rPr lang="en-US" i="1" dirty="0" smtClean="0"/>
              <a:t>dinosaur</a:t>
            </a:r>
          </a:p>
          <a:p>
            <a:pPr marL="0" indent="0">
              <a:buNone/>
            </a:pPr>
            <a:r>
              <a:rPr lang="en-US" i="1" dirty="0" smtClean="0"/>
              <a:t>The bones were </a:t>
            </a:r>
            <a:r>
              <a:rPr lang="en-US" i="1" dirty="0" smtClean="0">
                <a:solidFill>
                  <a:srgbClr val="0000FF"/>
                </a:solidFill>
              </a:rPr>
              <a:t>smal</a:t>
            </a:r>
            <a:r>
              <a:rPr lang="en-US" i="1" dirty="0" smtClean="0"/>
              <a:t>l and </a:t>
            </a:r>
            <a:r>
              <a:rPr lang="en-US" i="1" dirty="0" smtClean="0">
                <a:solidFill>
                  <a:srgbClr val="0000FF"/>
                </a:solidFill>
              </a:rPr>
              <a:t>delicate</a:t>
            </a:r>
            <a:r>
              <a:rPr lang="en-US" i="1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8000"/>
                </a:solidFill>
              </a:rPr>
              <a:t>noun</a:t>
            </a:r>
            <a:r>
              <a:rPr lang="en-US" dirty="0" smtClean="0"/>
              <a:t> and an </a:t>
            </a:r>
            <a:r>
              <a:rPr lang="en-US" dirty="0" smtClean="0">
                <a:solidFill>
                  <a:srgbClr val="0000FF"/>
                </a:solidFill>
              </a:rPr>
              <a:t>adjective</a:t>
            </a:r>
            <a:r>
              <a:rPr lang="en-US" dirty="0" smtClean="0"/>
              <a:t> together are called a </a:t>
            </a:r>
            <a:r>
              <a:rPr lang="en-US" b="1" dirty="0" smtClean="0"/>
              <a:t>noun phrase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67145"/>
              </p:ext>
            </p:extLst>
          </p:nvPr>
        </p:nvGraphicFramePr>
        <p:xfrm>
          <a:off x="225083" y="153749"/>
          <a:ext cx="8773260" cy="6388779"/>
        </p:xfrm>
        <a:graphic>
          <a:graphicData uri="http://schemas.openxmlformats.org/drawingml/2006/table">
            <a:tbl>
              <a:tblPr/>
              <a:tblGrid>
                <a:gridCol w="8773260"/>
              </a:tblGrid>
              <a:tr h="63887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0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1217" y="3332650"/>
            <a:ext cx="3670300" cy="2057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Adjectives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002"/>
            <a:ext cx="8229600" cy="4840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0000FF"/>
                </a:solidFill>
              </a:rPr>
              <a:t>adjectives </a:t>
            </a:r>
            <a:r>
              <a:rPr lang="en-US" sz="3000" dirty="0" smtClean="0"/>
              <a:t>used to describe a noun help us to understand the noun better.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3000" dirty="0" smtClean="0"/>
              <a:t>Both these phrases are about this dinosaur, but the adjectives describe it very differently!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The huge, scary dinosaur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smtClean="0"/>
              <a:t>The small, blue dinosaur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 smtClean="0">
                <a:solidFill>
                  <a:srgbClr val="0000FF"/>
                </a:solidFill>
              </a:rPr>
              <a:t>adjectives </a:t>
            </a:r>
            <a:r>
              <a:rPr lang="en-US" dirty="0" smtClean="0"/>
              <a:t>are right for this dinosaur?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8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 the Adjectives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the lines below. Which words are the </a:t>
            </a:r>
            <a:r>
              <a:rPr lang="en-US" dirty="0" smtClean="0">
                <a:solidFill>
                  <a:srgbClr val="0000FF"/>
                </a:solidFill>
              </a:rPr>
              <a:t>adjectives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i="1" dirty="0"/>
              <a:t>A</a:t>
            </a:r>
            <a:r>
              <a:rPr lang="en-US" i="1" dirty="0" smtClean="0"/>
              <a:t> hungry dinosaur</a:t>
            </a:r>
          </a:p>
          <a:p>
            <a:r>
              <a:rPr lang="en-US" i="1" dirty="0" smtClean="0"/>
              <a:t>The Diplodocus was huge.</a:t>
            </a:r>
          </a:p>
          <a:p>
            <a:r>
              <a:rPr lang="en-US" i="1" dirty="0" smtClean="0"/>
              <a:t>Some long, sharp teeth</a:t>
            </a:r>
          </a:p>
          <a:p>
            <a:r>
              <a:rPr lang="en-US" i="1" dirty="0" smtClean="0"/>
              <a:t>The dinosaur’s skin was bright and colourful.</a:t>
            </a:r>
            <a:endParaRPr lang="en-US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7684" y="2154051"/>
            <a:ext cx="3233863" cy="2151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4980"/>
              </p:ext>
            </p:extLst>
          </p:nvPr>
        </p:nvGraphicFramePr>
        <p:xfrm>
          <a:off x="225083" y="274638"/>
          <a:ext cx="8633544" cy="6267890"/>
        </p:xfrm>
        <a:graphic>
          <a:graphicData uri="http://schemas.openxmlformats.org/drawingml/2006/table">
            <a:tbl>
              <a:tblPr/>
              <a:tblGrid>
                <a:gridCol w="8633544"/>
              </a:tblGrid>
              <a:tr h="6267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6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1870</TotalTime>
  <Words>572</Words>
  <Application>Microsoft Office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Nouns and Adjectives</vt:lpstr>
      <vt:lpstr>Nouns</vt:lpstr>
      <vt:lpstr>Common Nouns</vt:lpstr>
      <vt:lpstr>Proper nouns</vt:lpstr>
      <vt:lpstr>Which is Which?</vt:lpstr>
      <vt:lpstr>Which type of noun?</vt:lpstr>
      <vt:lpstr>Adjectives</vt:lpstr>
      <vt:lpstr>Adjectives</vt:lpstr>
      <vt:lpstr>Find the Adjectives</vt:lpstr>
      <vt:lpstr>Complete these lines</vt:lpstr>
      <vt:lpstr>Adverbs</vt:lpstr>
      <vt:lpstr>Where are the Adverbs?</vt:lpstr>
      <vt:lpstr>Which Adverb could we use?</vt:lpstr>
      <vt:lpstr>Descriptive Comparisons</vt:lpstr>
      <vt:lpstr>Complete these Comparisons</vt:lpstr>
      <vt:lpstr>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Nouns, Adjectives and Descriptive Phrases</dc:title>
  <dc:creator>James O'Brien</dc:creator>
  <cp:lastModifiedBy>Kay Russell</cp:lastModifiedBy>
  <cp:revision>88</cp:revision>
  <dcterms:created xsi:type="dcterms:W3CDTF">2019-04-23T09:35:18Z</dcterms:created>
  <dcterms:modified xsi:type="dcterms:W3CDTF">2019-06-04T11:36:24Z</dcterms:modified>
</cp:coreProperties>
</file>