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6" r:id="rId3"/>
    <p:sldId id="257" r:id="rId4"/>
    <p:sldId id="272" r:id="rId5"/>
    <p:sldId id="259" r:id="rId6"/>
    <p:sldId id="260" r:id="rId7"/>
    <p:sldId id="261" r:id="rId8"/>
    <p:sldId id="262" r:id="rId9"/>
    <p:sldId id="263" r:id="rId10"/>
    <p:sldId id="264" r:id="rId11"/>
    <p:sldId id="265" r:id="rId12"/>
    <p:sldId id="267" r:id="rId13"/>
    <p:sldId id="266" r:id="rId14"/>
    <p:sldId id="268" r:id="rId15"/>
    <p:sldId id="269" r:id="rId16"/>
    <p:sldId id="270" r:id="rId17"/>
    <p:sldId id="258" r:id="rId18"/>
    <p:sldId id="271" r:id="rId19"/>
    <p:sldId id="273" r:id="rId20"/>
    <p:sldId id="275"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C00"/>
    <a:srgbClr val="66FFFF"/>
    <a:srgbClr val="FBD3D3"/>
    <a:srgbClr val="CCFF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p:cViewPr varScale="1">
        <p:scale>
          <a:sx n="117" d="100"/>
          <a:sy n="117" d="100"/>
        </p:scale>
        <p:origin x="-26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0E06EC-9F07-477C-A54D-08CC7658EE9C}" type="datetimeFigureOut">
              <a:rPr lang="en-GB" smtClean="0"/>
              <a:pPr/>
              <a:t>12/07/2017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FA471C-91AE-4711-BF0B-5114595C5FDB}" type="slidenum">
              <a:rPr lang="en-GB" smtClean="0"/>
              <a:pPr/>
              <a:t>‹#›</a:t>
            </a:fld>
            <a:endParaRPr lang="en-GB"/>
          </a:p>
        </p:txBody>
      </p:sp>
    </p:spTree>
    <p:extLst>
      <p:ext uri="{BB962C8B-B14F-4D97-AF65-F5344CB8AC3E}">
        <p14:creationId xmlns:p14="http://schemas.microsoft.com/office/powerpoint/2010/main" val="315841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0E06EC-9F07-477C-A54D-08CC7658EE9C}" type="datetimeFigureOut">
              <a:rPr lang="en-GB" smtClean="0"/>
              <a:pPr/>
              <a:t>12/07/2017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FA471C-91AE-4711-BF0B-5114595C5FDB}" type="slidenum">
              <a:rPr lang="en-GB" smtClean="0"/>
              <a:pPr/>
              <a:t>‹#›</a:t>
            </a:fld>
            <a:endParaRPr lang="en-GB"/>
          </a:p>
        </p:txBody>
      </p:sp>
    </p:spTree>
    <p:extLst>
      <p:ext uri="{BB962C8B-B14F-4D97-AF65-F5344CB8AC3E}">
        <p14:creationId xmlns:p14="http://schemas.microsoft.com/office/powerpoint/2010/main" val="3998087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0E06EC-9F07-477C-A54D-08CC7658EE9C}" type="datetimeFigureOut">
              <a:rPr lang="en-GB" smtClean="0"/>
              <a:pPr/>
              <a:t>12/07/2017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FA471C-91AE-4711-BF0B-5114595C5FDB}" type="slidenum">
              <a:rPr lang="en-GB" smtClean="0"/>
              <a:pPr/>
              <a:t>‹#›</a:t>
            </a:fld>
            <a:endParaRPr lang="en-GB"/>
          </a:p>
        </p:txBody>
      </p:sp>
    </p:spTree>
    <p:extLst>
      <p:ext uri="{BB962C8B-B14F-4D97-AF65-F5344CB8AC3E}">
        <p14:creationId xmlns:p14="http://schemas.microsoft.com/office/powerpoint/2010/main" val="420268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0E06EC-9F07-477C-A54D-08CC7658EE9C}" type="datetimeFigureOut">
              <a:rPr lang="en-GB" smtClean="0"/>
              <a:pPr/>
              <a:t>12/07/2017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FA471C-91AE-4711-BF0B-5114595C5FDB}" type="slidenum">
              <a:rPr lang="en-GB" smtClean="0"/>
              <a:pPr/>
              <a:t>‹#›</a:t>
            </a:fld>
            <a:endParaRPr lang="en-GB"/>
          </a:p>
        </p:txBody>
      </p:sp>
    </p:spTree>
    <p:extLst>
      <p:ext uri="{BB962C8B-B14F-4D97-AF65-F5344CB8AC3E}">
        <p14:creationId xmlns:p14="http://schemas.microsoft.com/office/powerpoint/2010/main" val="975868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0E06EC-9F07-477C-A54D-08CC7658EE9C}" type="datetimeFigureOut">
              <a:rPr lang="en-GB" smtClean="0"/>
              <a:pPr/>
              <a:t>12/07/2017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FA471C-91AE-4711-BF0B-5114595C5FDB}" type="slidenum">
              <a:rPr lang="en-GB" smtClean="0"/>
              <a:pPr/>
              <a:t>‹#›</a:t>
            </a:fld>
            <a:endParaRPr lang="en-GB"/>
          </a:p>
        </p:txBody>
      </p:sp>
    </p:spTree>
    <p:extLst>
      <p:ext uri="{BB962C8B-B14F-4D97-AF65-F5344CB8AC3E}">
        <p14:creationId xmlns:p14="http://schemas.microsoft.com/office/powerpoint/2010/main" val="2705555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D0E06EC-9F07-477C-A54D-08CC7658EE9C}" type="datetimeFigureOut">
              <a:rPr lang="en-GB" smtClean="0"/>
              <a:pPr/>
              <a:t>12/07/2017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FA471C-91AE-4711-BF0B-5114595C5FDB}" type="slidenum">
              <a:rPr lang="en-GB" smtClean="0"/>
              <a:pPr/>
              <a:t>‹#›</a:t>
            </a:fld>
            <a:endParaRPr lang="en-GB"/>
          </a:p>
        </p:txBody>
      </p:sp>
    </p:spTree>
    <p:extLst>
      <p:ext uri="{BB962C8B-B14F-4D97-AF65-F5344CB8AC3E}">
        <p14:creationId xmlns:p14="http://schemas.microsoft.com/office/powerpoint/2010/main" val="169065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D0E06EC-9F07-477C-A54D-08CC7658EE9C}" type="datetimeFigureOut">
              <a:rPr lang="en-GB" smtClean="0"/>
              <a:pPr/>
              <a:t>12/07/2017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FA471C-91AE-4711-BF0B-5114595C5FDB}" type="slidenum">
              <a:rPr lang="en-GB" smtClean="0"/>
              <a:pPr/>
              <a:t>‹#›</a:t>
            </a:fld>
            <a:endParaRPr lang="en-GB"/>
          </a:p>
        </p:txBody>
      </p:sp>
    </p:spTree>
    <p:extLst>
      <p:ext uri="{BB962C8B-B14F-4D97-AF65-F5344CB8AC3E}">
        <p14:creationId xmlns:p14="http://schemas.microsoft.com/office/powerpoint/2010/main" val="1717971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D0E06EC-9F07-477C-A54D-08CC7658EE9C}" type="datetimeFigureOut">
              <a:rPr lang="en-GB" smtClean="0"/>
              <a:pPr/>
              <a:t>12/07/2017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FA471C-91AE-4711-BF0B-5114595C5FDB}" type="slidenum">
              <a:rPr lang="en-GB" smtClean="0"/>
              <a:pPr/>
              <a:t>‹#›</a:t>
            </a:fld>
            <a:endParaRPr lang="en-GB"/>
          </a:p>
        </p:txBody>
      </p:sp>
    </p:spTree>
    <p:extLst>
      <p:ext uri="{BB962C8B-B14F-4D97-AF65-F5344CB8AC3E}">
        <p14:creationId xmlns:p14="http://schemas.microsoft.com/office/powerpoint/2010/main" val="3723859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0E06EC-9F07-477C-A54D-08CC7658EE9C}" type="datetimeFigureOut">
              <a:rPr lang="en-GB" smtClean="0"/>
              <a:pPr/>
              <a:t>12/07/2017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FA471C-91AE-4711-BF0B-5114595C5FDB}" type="slidenum">
              <a:rPr lang="en-GB" smtClean="0"/>
              <a:pPr/>
              <a:t>‹#›</a:t>
            </a:fld>
            <a:endParaRPr lang="en-GB"/>
          </a:p>
        </p:txBody>
      </p:sp>
    </p:spTree>
    <p:extLst>
      <p:ext uri="{BB962C8B-B14F-4D97-AF65-F5344CB8AC3E}">
        <p14:creationId xmlns:p14="http://schemas.microsoft.com/office/powerpoint/2010/main" val="757070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0E06EC-9F07-477C-A54D-08CC7658EE9C}" type="datetimeFigureOut">
              <a:rPr lang="en-GB" smtClean="0"/>
              <a:pPr/>
              <a:t>12/07/2017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FA471C-91AE-4711-BF0B-5114595C5FDB}" type="slidenum">
              <a:rPr lang="en-GB" smtClean="0"/>
              <a:pPr/>
              <a:t>‹#›</a:t>
            </a:fld>
            <a:endParaRPr lang="en-GB"/>
          </a:p>
        </p:txBody>
      </p:sp>
    </p:spTree>
    <p:extLst>
      <p:ext uri="{BB962C8B-B14F-4D97-AF65-F5344CB8AC3E}">
        <p14:creationId xmlns:p14="http://schemas.microsoft.com/office/powerpoint/2010/main" val="708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0E06EC-9F07-477C-A54D-08CC7658EE9C}" type="datetimeFigureOut">
              <a:rPr lang="en-GB" smtClean="0"/>
              <a:pPr/>
              <a:t>12/07/2017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FA471C-91AE-4711-BF0B-5114595C5FDB}" type="slidenum">
              <a:rPr lang="en-GB" smtClean="0"/>
              <a:pPr/>
              <a:t>‹#›</a:t>
            </a:fld>
            <a:endParaRPr lang="en-GB"/>
          </a:p>
        </p:txBody>
      </p:sp>
    </p:spTree>
    <p:extLst>
      <p:ext uri="{BB962C8B-B14F-4D97-AF65-F5344CB8AC3E}">
        <p14:creationId xmlns:p14="http://schemas.microsoft.com/office/powerpoint/2010/main" val="662563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0E06EC-9F07-477C-A54D-08CC7658EE9C}" type="datetimeFigureOut">
              <a:rPr lang="en-GB" smtClean="0"/>
              <a:pPr/>
              <a:t>12/07/2017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A471C-91AE-4711-BF0B-5114595C5FDB}" type="slidenum">
              <a:rPr lang="en-GB" smtClean="0"/>
              <a:pPr/>
              <a:t>‹#›</a:t>
            </a:fld>
            <a:endParaRPr lang="en-GB"/>
          </a:p>
        </p:txBody>
      </p:sp>
    </p:spTree>
    <p:extLst>
      <p:ext uri="{BB962C8B-B14F-4D97-AF65-F5344CB8AC3E}">
        <p14:creationId xmlns:p14="http://schemas.microsoft.com/office/powerpoint/2010/main" val="170957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493239" y="1592796"/>
            <a:ext cx="3312284" cy="2392193"/>
          </a:xfrm>
          <a:prstGeom prst="rect">
            <a:avLst/>
          </a:prstGeom>
          <a:noFill/>
        </p:spPr>
        <p:txBody>
          <a:bodyPr wrap="square" rtlCol="0">
            <a:spAutoFit/>
          </a:bodyPr>
          <a:lstStyle/>
          <a:p>
            <a:pPr marL="0" indent="0" algn="ctr">
              <a:buNone/>
            </a:pPr>
            <a:r>
              <a:rPr lang="en-GB" sz="1500" b="1" dirty="0">
                <a:solidFill>
                  <a:srgbClr val="FF0000"/>
                </a:solidFill>
              </a:rPr>
              <a:t>Science - Year </a:t>
            </a:r>
            <a:r>
              <a:rPr lang="en-GB" sz="1500" b="1" dirty="0" smtClean="0">
                <a:solidFill>
                  <a:srgbClr val="FF0000"/>
                </a:solidFill>
              </a:rPr>
              <a:t>3/4B </a:t>
            </a:r>
            <a:r>
              <a:rPr lang="en-GB" sz="1500" b="1" dirty="0" smtClean="0">
                <a:solidFill>
                  <a:srgbClr val="FF0000"/>
                </a:solidFill>
              </a:rPr>
              <a:t>Autumn </a:t>
            </a:r>
            <a:r>
              <a:rPr lang="en-GB" sz="1500" b="1" dirty="0" smtClean="0">
                <a:solidFill>
                  <a:srgbClr val="FF0000"/>
                </a:solidFill>
              </a:rPr>
              <a:t>1</a:t>
            </a:r>
            <a:endParaRPr lang="en-GB" sz="1500" b="1" dirty="0">
              <a:solidFill>
                <a:srgbClr val="FF0000"/>
              </a:solidFill>
            </a:endParaRPr>
          </a:p>
          <a:p>
            <a:pPr marL="0" indent="0" algn="ctr">
              <a:buNone/>
            </a:pPr>
            <a:endParaRPr lang="en-GB" sz="1350" dirty="0"/>
          </a:p>
          <a:p>
            <a:pPr marL="0" indent="0" algn="ctr">
              <a:buNone/>
            </a:pPr>
            <a:r>
              <a:rPr lang="en-GB" sz="1350" dirty="0" smtClean="0"/>
              <a:t>Rocks</a:t>
            </a:r>
            <a:endParaRPr lang="en-GB" sz="1350" dirty="0"/>
          </a:p>
          <a:p>
            <a:pPr marL="0" indent="0" algn="ctr">
              <a:buNone/>
            </a:pPr>
            <a:endParaRPr lang="en-GB" sz="1350" dirty="0"/>
          </a:p>
          <a:p>
            <a:pPr marL="0" indent="0" algn="ctr">
              <a:buNone/>
            </a:pPr>
            <a:r>
              <a:rPr lang="en-GB" b="1" dirty="0" smtClean="0"/>
              <a:t>This Planet Rocks</a:t>
            </a:r>
            <a:endParaRPr lang="en-GB" sz="1350" dirty="0"/>
          </a:p>
          <a:p>
            <a:pPr marL="0" indent="0" algn="ctr">
              <a:buNone/>
            </a:pPr>
            <a:r>
              <a:rPr lang="en-GB" sz="1350" dirty="0"/>
              <a:t>Session </a:t>
            </a:r>
            <a:r>
              <a:rPr lang="en-GB" sz="1350" dirty="0" smtClean="0"/>
              <a:t>6</a:t>
            </a:r>
            <a:endParaRPr lang="en-GB" sz="1350" dirty="0"/>
          </a:p>
          <a:p>
            <a:pPr marL="0" indent="0" algn="ctr">
              <a:buNone/>
            </a:pPr>
            <a:r>
              <a:rPr lang="en-GB" sz="1350" b="1" smtClean="0"/>
              <a:t>Quiz PowerPoint</a:t>
            </a:r>
            <a:endParaRPr lang="en-GB" sz="1350" b="1" dirty="0"/>
          </a:p>
        </p:txBody>
      </p:sp>
      <p:sp>
        <p:nvSpPr>
          <p:cNvPr id="5" name="TextBox 4"/>
          <p:cNvSpPr txBox="1"/>
          <p:nvPr/>
        </p:nvSpPr>
        <p:spPr>
          <a:xfrm>
            <a:off x="3311905" y="6206148"/>
            <a:ext cx="5674951" cy="369332"/>
          </a:xfrm>
          <a:prstGeom prst="rect">
            <a:avLst/>
          </a:prstGeom>
          <a:noFill/>
        </p:spPr>
        <p:txBody>
          <a:bodyPr wrap="none" rtlCol="0">
            <a:spAutoFit/>
          </a:bodyPr>
          <a:lstStyle/>
          <a:p>
            <a:r>
              <a:rPr lang="en-GB" sz="900" dirty="0">
                <a:solidFill>
                  <a:prstClr val="black"/>
                </a:solidFill>
              </a:rPr>
              <a:t>© Original resource copyright Hamilton Trust, who give permission for it to be adapted as wished by individual users.</a:t>
            </a:r>
          </a:p>
          <a:p>
            <a:r>
              <a:rPr lang="en-GB" sz="900" dirty="0">
                <a:solidFill>
                  <a:prstClr val="black"/>
                </a:solidFill>
              </a:rPr>
              <a:t>We refer you to our warning, at the foot of the block overview, about links to other websites.</a:t>
            </a:r>
          </a:p>
        </p:txBody>
      </p:sp>
    </p:spTree>
    <p:extLst>
      <p:ext uri="{BB962C8B-B14F-4D97-AF65-F5344CB8AC3E}">
        <p14:creationId xmlns:p14="http://schemas.microsoft.com/office/powerpoint/2010/main" val="1486923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1674" y="657597"/>
            <a:ext cx="6014434" cy="3046988"/>
          </a:xfrm>
          <a:prstGeom prst="rect">
            <a:avLst/>
          </a:prstGeom>
          <a:solidFill>
            <a:schemeClr val="bg2"/>
          </a:solidFill>
        </p:spPr>
        <p:txBody>
          <a:bodyPr wrap="square" rtlCol="0">
            <a:spAutoFit/>
          </a:bodyPr>
          <a:lstStyle/>
          <a:p>
            <a:r>
              <a:rPr lang="en-GB" sz="3200" dirty="0"/>
              <a:t>7.  Sometimes rocks can be worn away by hundreds of years of use or by weather (e.g. frost, wind and rain).</a:t>
            </a:r>
          </a:p>
          <a:p>
            <a:r>
              <a:rPr lang="en-GB" sz="3200" dirty="0"/>
              <a:t>This wearing away </a:t>
            </a:r>
          </a:p>
          <a:p>
            <a:r>
              <a:rPr lang="en-GB" sz="3200" dirty="0"/>
              <a:t>Is called …</a:t>
            </a:r>
          </a:p>
        </p:txBody>
      </p:sp>
      <p:sp>
        <p:nvSpPr>
          <p:cNvPr id="6" name="TextBox 5"/>
          <p:cNvSpPr txBox="1"/>
          <p:nvPr/>
        </p:nvSpPr>
        <p:spPr>
          <a:xfrm>
            <a:off x="1326523" y="5173807"/>
            <a:ext cx="2150771" cy="954107"/>
          </a:xfrm>
          <a:prstGeom prst="rect">
            <a:avLst/>
          </a:prstGeom>
          <a:noFill/>
        </p:spPr>
        <p:txBody>
          <a:bodyPr wrap="square" rtlCol="0">
            <a:spAutoFit/>
          </a:bodyPr>
          <a:lstStyle/>
          <a:p>
            <a:pPr algn="ctr"/>
            <a:r>
              <a:rPr lang="en-GB" sz="2800" b="1" dirty="0"/>
              <a:t>A</a:t>
            </a:r>
          </a:p>
          <a:p>
            <a:pPr algn="ctr"/>
            <a:r>
              <a:rPr lang="en-GB" sz="2800" dirty="0"/>
              <a:t>Explosion</a:t>
            </a:r>
          </a:p>
        </p:txBody>
      </p:sp>
      <p:sp>
        <p:nvSpPr>
          <p:cNvPr id="7" name="TextBox 6"/>
          <p:cNvSpPr txBox="1"/>
          <p:nvPr/>
        </p:nvSpPr>
        <p:spPr>
          <a:xfrm>
            <a:off x="4739426" y="5173809"/>
            <a:ext cx="2665927" cy="954107"/>
          </a:xfrm>
          <a:prstGeom prst="rect">
            <a:avLst/>
          </a:prstGeom>
          <a:noFill/>
        </p:spPr>
        <p:txBody>
          <a:bodyPr wrap="square" rtlCol="0">
            <a:spAutoFit/>
          </a:bodyPr>
          <a:lstStyle/>
          <a:p>
            <a:pPr algn="ctr"/>
            <a:r>
              <a:rPr lang="en-GB" sz="2800" b="1" dirty="0"/>
              <a:t>B</a:t>
            </a:r>
          </a:p>
          <a:p>
            <a:pPr algn="ctr"/>
            <a:r>
              <a:rPr lang="en-GB" sz="2800" dirty="0"/>
              <a:t>Erosion</a:t>
            </a:r>
          </a:p>
        </p:txBody>
      </p:sp>
      <p:sp>
        <p:nvSpPr>
          <p:cNvPr id="8" name="TextBox 7"/>
          <p:cNvSpPr txBox="1"/>
          <p:nvPr/>
        </p:nvSpPr>
        <p:spPr>
          <a:xfrm>
            <a:off x="8412591" y="5173808"/>
            <a:ext cx="2137893" cy="954107"/>
          </a:xfrm>
          <a:prstGeom prst="rect">
            <a:avLst/>
          </a:prstGeom>
          <a:noFill/>
        </p:spPr>
        <p:txBody>
          <a:bodyPr wrap="square" rtlCol="0">
            <a:spAutoFit/>
          </a:bodyPr>
          <a:lstStyle/>
          <a:p>
            <a:pPr algn="ctr"/>
            <a:r>
              <a:rPr lang="en-GB" sz="2800" b="1" dirty="0"/>
              <a:t>C</a:t>
            </a:r>
          </a:p>
          <a:p>
            <a:pPr algn="ctr"/>
            <a:r>
              <a:rPr lang="en-GB" sz="2800" dirty="0"/>
              <a:t>Exclusion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4968" y="653722"/>
            <a:ext cx="2724955" cy="373318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347" y="2314977"/>
            <a:ext cx="3771900" cy="2514600"/>
          </a:xfrm>
          <a:prstGeom prst="rect">
            <a:avLst/>
          </a:prstGeom>
        </p:spPr>
      </p:pic>
    </p:spTree>
    <p:extLst>
      <p:ext uri="{BB962C8B-B14F-4D97-AF65-F5344CB8AC3E}">
        <p14:creationId xmlns:p14="http://schemas.microsoft.com/office/powerpoint/2010/main" val="2127874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87157" y="461487"/>
            <a:ext cx="6014434" cy="2062103"/>
          </a:xfrm>
          <a:prstGeom prst="rect">
            <a:avLst/>
          </a:prstGeom>
          <a:solidFill>
            <a:schemeClr val="accent4">
              <a:lumMod val="40000"/>
              <a:lumOff val="60000"/>
            </a:schemeClr>
          </a:solidFill>
        </p:spPr>
        <p:txBody>
          <a:bodyPr wrap="square" rtlCol="0">
            <a:spAutoFit/>
          </a:bodyPr>
          <a:lstStyle/>
          <a:p>
            <a:r>
              <a:rPr lang="en-GB" sz="3200" dirty="0"/>
              <a:t>8.  Sometimes a plant or animal that lived long ago sinks to the bottom of the sea and is buried in … </a:t>
            </a:r>
          </a:p>
        </p:txBody>
      </p:sp>
      <p:grpSp>
        <p:nvGrpSpPr>
          <p:cNvPr id="10" name="Group 9"/>
          <p:cNvGrpSpPr/>
          <p:nvPr/>
        </p:nvGrpSpPr>
        <p:grpSpPr>
          <a:xfrm>
            <a:off x="1390919" y="4958366"/>
            <a:ext cx="9569004" cy="954107"/>
            <a:chOff x="1390919" y="4958366"/>
            <a:chExt cx="9569004" cy="954107"/>
          </a:xfrm>
        </p:grpSpPr>
        <p:sp>
          <p:nvSpPr>
            <p:cNvPr id="5" name="TextBox 4"/>
            <p:cNvSpPr txBox="1"/>
            <p:nvPr/>
          </p:nvSpPr>
          <p:spPr>
            <a:xfrm>
              <a:off x="1390919" y="4958366"/>
              <a:ext cx="2150771" cy="954107"/>
            </a:xfrm>
            <a:prstGeom prst="rect">
              <a:avLst/>
            </a:prstGeom>
            <a:noFill/>
          </p:spPr>
          <p:txBody>
            <a:bodyPr wrap="square" rtlCol="0">
              <a:spAutoFit/>
            </a:bodyPr>
            <a:lstStyle/>
            <a:p>
              <a:pPr algn="ctr"/>
              <a:r>
                <a:rPr lang="en-GB" sz="2800" b="1" dirty="0"/>
                <a:t>A</a:t>
              </a:r>
            </a:p>
            <a:p>
              <a:pPr algn="ctr"/>
              <a:r>
                <a:rPr lang="en-GB" sz="2800" dirty="0"/>
                <a:t>Concrete</a:t>
              </a:r>
            </a:p>
          </p:txBody>
        </p:sp>
        <p:sp>
          <p:nvSpPr>
            <p:cNvPr id="6" name="TextBox 5"/>
            <p:cNvSpPr txBox="1"/>
            <p:nvPr/>
          </p:nvSpPr>
          <p:spPr>
            <a:xfrm>
              <a:off x="4848896" y="4958366"/>
              <a:ext cx="2665927" cy="954107"/>
            </a:xfrm>
            <a:prstGeom prst="rect">
              <a:avLst/>
            </a:prstGeom>
            <a:noFill/>
          </p:spPr>
          <p:txBody>
            <a:bodyPr wrap="square" rtlCol="0">
              <a:spAutoFit/>
            </a:bodyPr>
            <a:lstStyle/>
            <a:p>
              <a:pPr algn="ctr"/>
              <a:r>
                <a:rPr lang="en-GB" sz="2800" b="1" dirty="0"/>
                <a:t>B</a:t>
              </a:r>
            </a:p>
            <a:p>
              <a:pPr algn="ctr"/>
              <a:r>
                <a:rPr lang="en-GB" sz="2800" dirty="0"/>
                <a:t>A cave</a:t>
              </a:r>
            </a:p>
          </p:txBody>
        </p:sp>
        <p:sp>
          <p:nvSpPr>
            <p:cNvPr id="7" name="TextBox 6"/>
            <p:cNvSpPr txBox="1"/>
            <p:nvPr/>
          </p:nvSpPr>
          <p:spPr>
            <a:xfrm>
              <a:off x="8822030" y="4958366"/>
              <a:ext cx="2137893" cy="954107"/>
            </a:xfrm>
            <a:prstGeom prst="rect">
              <a:avLst/>
            </a:prstGeom>
            <a:noFill/>
          </p:spPr>
          <p:txBody>
            <a:bodyPr wrap="square" rtlCol="0">
              <a:spAutoFit/>
            </a:bodyPr>
            <a:lstStyle/>
            <a:p>
              <a:pPr algn="ctr"/>
              <a:r>
                <a:rPr lang="en-GB" sz="2800" b="1" dirty="0"/>
                <a:t>C</a:t>
              </a:r>
            </a:p>
            <a:p>
              <a:pPr algn="ctr"/>
              <a:r>
                <a:rPr lang="en-GB" sz="2800" dirty="0"/>
                <a:t>Sediment</a:t>
              </a:r>
            </a:p>
          </p:txBody>
        </p:sp>
      </p:gr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9148" y="571835"/>
            <a:ext cx="3289747" cy="274610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6273" y="2523591"/>
            <a:ext cx="2941927" cy="2239098"/>
          </a:xfrm>
          <a:prstGeom prst="rect">
            <a:avLst/>
          </a:prstGeom>
        </p:spPr>
      </p:pic>
    </p:spTree>
    <p:extLst>
      <p:ext uri="{BB962C8B-B14F-4D97-AF65-F5344CB8AC3E}">
        <p14:creationId xmlns:p14="http://schemas.microsoft.com/office/powerpoint/2010/main" val="732068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06828" y="4829577"/>
            <a:ext cx="2150771" cy="954107"/>
          </a:xfrm>
          <a:prstGeom prst="rect">
            <a:avLst/>
          </a:prstGeom>
          <a:noFill/>
        </p:spPr>
        <p:txBody>
          <a:bodyPr wrap="square" rtlCol="0">
            <a:spAutoFit/>
          </a:bodyPr>
          <a:lstStyle/>
          <a:p>
            <a:pPr algn="ctr"/>
            <a:r>
              <a:rPr lang="en-GB" sz="2800" b="1" dirty="0"/>
              <a:t>A</a:t>
            </a:r>
          </a:p>
          <a:p>
            <a:pPr algn="ctr"/>
            <a:r>
              <a:rPr lang="en-GB" sz="2800" dirty="0"/>
              <a:t>Toe nails</a:t>
            </a:r>
          </a:p>
        </p:txBody>
      </p:sp>
      <p:sp>
        <p:nvSpPr>
          <p:cNvPr id="7" name="TextBox 6"/>
          <p:cNvSpPr txBox="1"/>
          <p:nvPr/>
        </p:nvSpPr>
        <p:spPr>
          <a:xfrm>
            <a:off x="8822030" y="4829576"/>
            <a:ext cx="2137893" cy="954107"/>
          </a:xfrm>
          <a:prstGeom prst="rect">
            <a:avLst/>
          </a:prstGeom>
          <a:noFill/>
        </p:spPr>
        <p:txBody>
          <a:bodyPr wrap="square" rtlCol="0">
            <a:spAutoFit/>
          </a:bodyPr>
          <a:lstStyle/>
          <a:p>
            <a:pPr algn="ctr"/>
            <a:r>
              <a:rPr lang="en-GB" sz="2800" b="1" dirty="0"/>
              <a:t>C</a:t>
            </a:r>
          </a:p>
          <a:p>
            <a:pPr algn="ctr"/>
            <a:r>
              <a:rPr lang="en-GB" sz="2800" dirty="0"/>
              <a:t>Brain</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3213" y="1515881"/>
            <a:ext cx="3923987" cy="3923987"/>
          </a:xfrm>
          <a:prstGeom prst="rect">
            <a:avLst/>
          </a:prstGeom>
        </p:spPr>
      </p:pic>
      <p:sp>
        <p:nvSpPr>
          <p:cNvPr id="6" name="TextBox 5"/>
          <p:cNvSpPr txBox="1"/>
          <p:nvPr/>
        </p:nvSpPr>
        <p:spPr>
          <a:xfrm>
            <a:off x="4906851" y="4829576"/>
            <a:ext cx="2665927" cy="954107"/>
          </a:xfrm>
          <a:prstGeom prst="rect">
            <a:avLst/>
          </a:prstGeom>
          <a:noFill/>
        </p:spPr>
        <p:txBody>
          <a:bodyPr wrap="square" rtlCol="0">
            <a:spAutoFit/>
          </a:bodyPr>
          <a:lstStyle/>
          <a:p>
            <a:pPr algn="ctr"/>
            <a:r>
              <a:rPr lang="en-GB" sz="2800" b="1" dirty="0"/>
              <a:t>B</a:t>
            </a:r>
          </a:p>
          <a:p>
            <a:pPr algn="ctr"/>
            <a:r>
              <a:rPr lang="en-GB" sz="2800" dirty="0"/>
              <a:t>Skeleton</a:t>
            </a:r>
          </a:p>
        </p:txBody>
      </p:sp>
      <p:sp>
        <p:nvSpPr>
          <p:cNvPr id="3" name="TextBox 2"/>
          <p:cNvSpPr txBox="1"/>
          <p:nvPr/>
        </p:nvSpPr>
        <p:spPr>
          <a:xfrm>
            <a:off x="1249252" y="731051"/>
            <a:ext cx="9990248" cy="1569660"/>
          </a:xfrm>
          <a:prstGeom prst="rect">
            <a:avLst/>
          </a:prstGeom>
          <a:solidFill>
            <a:schemeClr val="bg2"/>
          </a:solidFill>
        </p:spPr>
        <p:txBody>
          <a:bodyPr wrap="square" rtlCol="0">
            <a:spAutoFit/>
          </a:bodyPr>
          <a:lstStyle/>
          <a:p>
            <a:r>
              <a:rPr lang="en-GB" sz="3200" dirty="0"/>
              <a:t>9.  Usually the soft parts are eaten by other creatures or they rot away and only hard parts are left behind like the shell or the … </a:t>
            </a:r>
          </a:p>
        </p:txBody>
      </p:sp>
    </p:spTree>
    <p:extLst>
      <p:ext uri="{BB962C8B-B14F-4D97-AF65-F5344CB8AC3E}">
        <p14:creationId xmlns:p14="http://schemas.microsoft.com/office/powerpoint/2010/main" val="863037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49251" y="680250"/>
            <a:ext cx="9609248" cy="1077218"/>
          </a:xfrm>
          <a:prstGeom prst="rect">
            <a:avLst/>
          </a:prstGeom>
          <a:solidFill>
            <a:schemeClr val="accent2">
              <a:lumMod val="40000"/>
              <a:lumOff val="60000"/>
            </a:schemeClr>
          </a:solidFill>
        </p:spPr>
        <p:txBody>
          <a:bodyPr wrap="square" rtlCol="0">
            <a:spAutoFit/>
          </a:bodyPr>
          <a:lstStyle/>
          <a:p>
            <a:r>
              <a:rPr lang="en-GB" sz="3200" dirty="0"/>
              <a:t>10.  Gradually more and more layers build up over millions of years and the sediment turns to … </a:t>
            </a:r>
          </a:p>
        </p:txBody>
      </p:sp>
      <p:sp>
        <p:nvSpPr>
          <p:cNvPr id="5" name="TextBox 4"/>
          <p:cNvSpPr txBox="1"/>
          <p:nvPr/>
        </p:nvSpPr>
        <p:spPr>
          <a:xfrm>
            <a:off x="1506828" y="4829577"/>
            <a:ext cx="2150771" cy="954107"/>
          </a:xfrm>
          <a:prstGeom prst="rect">
            <a:avLst/>
          </a:prstGeom>
          <a:noFill/>
        </p:spPr>
        <p:txBody>
          <a:bodyPr wrap="square" rtlCol="0">
            <a:spAutoFit/>
          </a:bodyPr>
          <a:lstStyle/>
          <a:p>
            <a:pPr algn="ctr"/>
            <a:r>
              <a:rPr lang="en-GB" sz="2800" b="1" dirty="0"/>
              <a:t>A</a:t>
            </a:r>
          </a:p>
          <a:p>
            <a:pPr algn="ctr"/>
            <a:r>
              <a:rPr lang="en-GB" sz="2800" dirty="0"/>
              <a:t>Rock</a:t>
            </a:r>
          </a:p>
        </p:txBody>
      </p:sp>
      <p:sp>
        <p:nvSpPr>
          <p:cNvPr id="6" name="TextBox 5"/>
          <p:cNvSpPr txBox="1"/>
          <p:nvPr/>
        </p:nvSpPr>
        <p:spPr>
          <a:xfrm>
            <a:off x="4906851" y="4847461"/>
            <a:ext cx="2665927" cy="954107"/>
          </a:xfrm>
          <a:prstGeom prst="rect">
            <a:avLst/>
          </a:prstGeom>
          <a:noFill/>
        </p:spPr>
        <p:txBody>
          <a:bodyPr wrap="square" rtlCol="0">
            <a:spAutoFit/>
          </a:bodyPr>
          <a:lstStyle/>
          <a:p>
            <a:pPr algn="ctr"/>
            <a:r>
              <a:rPr lang="en-GB" sz="2800" b="1" dirty="0"/>
              <a:t>B</a:t>
            </a:r>
          </a:p>
          <a:p>
            <a:pPr algn="ctr"/>
            <a:r>
              <a:rPr lang="en-GB" sz="2800" dirty="0"/>
              <a:t>Soil</a:t>
            </a:r>
          </a:p>
        </p:txBody>
      </p:sp>
      <p:sp>
        <p:nvSpPr>
          <p:cNvPr id="7" name="TextBox 6"/>
          <p:cNvSpPr txBox="1"/>
          <p:nvPr/>
        </p:nvSpPr>
        <p:spPr>
          <a:xfrm>
            <a:off x="8822030" y="4847461"/>
            <a:ext cx="2137893" cy="954107"/>
          </a:xfrm>
          <a:prstGeom prst="rect">
            <a:avLst/>
          </a:prstGeom>
          <a:noFill/>
        </p:spPr>
        <p:txBody>
          <a:bodyPr wrap="square" rtlCol="0">
            <a:spAutoFit/>
          </a:bodyPr>
          <a:lstStyle/>
          <a:p>
            <a:pPr algn="ctr"/>
            <a:r>
              <a:rPr lang="en-GB" sz="2800" b="1" dirty="0"/>
              <a:t>C</a:t>
            </a:r>
          </a:p>
          <a:p>
            <a:pPr algn="ctr"/>
            <a:r>
              <a:rPr lang="en-GB" sz="2800" dirty="0"/>
              <a:t>Magma</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8225" y="1914248"/>
            <a:ext cx="4011299" cy="2776432"/>
          </a:xfrm>
          <a:prstGeom prst="rect">
            <a:avLst/>
          </a:prstGeom>
        </p:spPr>
      </p:pic>
    </p:spTree>
    <p:extLst>
      <p:ext uri="{BB962C8B-B14F-4D97-AF65-F5344CB8AC3E}">
        <p14:creationId xmlns:p14="http://schemas.microsoft.com/office/powerpoint/2010/main" val="3845759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11300" y="939800"/>
            <a:ext cx="9588500" cy="1384995"/>
          </a:xfrm>
          <a:prstGeom prst="rect">
            <a:avLst/>
          </a:prstGeom>
          <a:solidFill>
            <a:schemeClr val="accent1">
              <a:lumMod val="20000"/>
              <a:lumOff val="80000"/>
            </a:schemeClr>
          </a:solidFill>
        </p:spPr>
        <p:txBody>
          <a:bodyPr wrap="square" rtlCol="0">
            <a:spAutoFit/>
          </a:bodyPr>
          <a:lstStyle/>
          <a:p>
            <a:r>
              <a:rPr lang="en-GB" sz="2800" dirty="0"/>
              <a:t>11. Water trickles through the rock and gradually the skeleton is washed away leaving an empty space the same shape as the skeleton.  This is called a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492624" y="1841402"/>
            <a:ext cx="2889250" cy="3856037"/>
          </a:xfrm>
          <a:prstGeom prst="rect">
            <a:avLst/>
          </a:prstGeom>
        </p:spPr>
      </p:pic>
      <p:sp>
        <p:nvSpPr>
          <p:cNvPr id="5" name="TextBox 4"/>
          <p:cNvSpPr txBox="1"/>
          <p:nvPr/>
        </p:nvSpPr>
        <p:spPr>
          <a:xfrm>
            <a:off x="1143000" y="5486400"/>
            <a:ext cx="2425700" cy="954107"/>
          </a:xfrm>
          <a:prstGeom prst="rect">
            <a:avLst/>
          </a:prstGeom>
          <a:noFill/>
        </p:spPr>
        <p:txBody>
          <a:bodyPr wrap="square" rtlCol="0">
            <a:spAutoFit/>
          </a:bodyPr>
          <a:lstStyle/>
          <a:p>
            <a:pPr algn="ctr"/>
            <a:r>
              <a:rPr lang="en-GB" sz="2800" b="1" dirty="0"/>
              <a:t>A</a:t>
            </a:r>
          </a:p>
          <a:p>
            <a:pPr algn="ctr"/>
            <a:r>
              <a:rPr lang="en-GB" sz="2800" dirty="0"/>
              <a:t>Mould</a:t>
            </a:r>
          </a:p>
        </p:txBody>
      </p:sp>
      <p:sp>
        <p:nvSpPr>
          <p:cNvPr id="6" name="TextBox 5"/>
          <p:cNvSpPr txBox="1"/>
          <p:nvPr/>
        </p:nvSpPr>
        <p:spPr>
          <a:xfrm>
            <a:off x="9042400" y="5384800"/>
            <a:ext cx="2311400" cy="954107"/>
          </a:xfrm>
          <a:prstGeom prst="rect">
            <a:avLst/>
          </a:prstGeom>
          <a:noFill/>
        </p:spPr>
        <p:txBody>
          <a:bodyPr wrap="square" rtlCol="0">
            <a:spAutoFit/>
          </a:bodyPr>
          <a:lstStyle/>
          <a:p>
            <a:pPr algn="ctr"/>
            <a:r>
              <a:rPr lang="en-GB" sz="2800" b="1" dirty="0"/>
              <a:t>C</a:t>
            </a:r>
          </a:p>
          <a:p>
            <a:pPr algn="ctr"/>
            <a:r>
              <a:rPr lang="en-GB" sz="2800" dirty="0"/>
              <a:t>Curiosity</a:t>
            </a:r>
          </a:p>
        </p:txBody>
      </p:sp>
      <p:sp>
        <p:nvSpPr>
          <p:cNvPr id="7" name="TextBox 6"/>
          <p:cNvSpPr txBox="1"/>
          <p:nvPr/>
        </p:nvSpPr>
        <p:spPr>
          <a:xfrm>
            <a:off x="5003800" y="5448300"/>
            <a:ext cx="1866900" cy="954107"/>
          </a:xfrm>
          <a:prstGeom prst="rect">
            <a:avLst/>
          </a:prstGeom>
          <a:noFill/>
        </p:spPr>
        <p:txBody>
          <a:bodyPr wrap="square" rtlCol="0">
            <a:spAutoFit/>
          </a:bodyPr>
          <a:lstStyle/>
          <a:p>
            <a:pPr algn="ctr"/>
            <a:r>
              <a:rPr lang="en-GB" sz="2800" dirty="0"/>
              <a:t>B</a:t>
            </a:r>
          </a:p>
          <a:p>
            <a:pPr algn="ctr"/>
            <a:r>
              <a:rPr lang="en-GB" sz="2800" dirty="0"/>
              <a:t>Stone</a:t>
            </a:r>
          </a:p>
        </p:txBody>
      </p:sp>
    </p:spTree>
    <p:extLst>
      <p:ext uri="{BB962C8B-B14F-4D97-AF65-F5344CB8AC3E}">
        <p14:creationId xmlns:p14="http://schemas.microsoft.com/office/powerpoint/2010/main" val="2881519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9252" y="731051"/>
            <a:ext cx="10383948" cy="1569660"/>
          </a:xfrm>
          <a:prstGeom prst="rect">
            <a:avLst/>
          </a:prstGeom>
          <a:solidFill>
            <a:schemeClr val="bg2"/>
          </a:solidFill>
        </p:spPr>
        <p:txBody>
          <a:bodyPr wrap="square" rtlCol="0">
            <a:spAutoFit/>
          </a:bodyPr>
          <a:lstStyle/>
          <a:p>
            <a:r>
              <a:rPr lang="en-GB" sz="3200" dirty="0"/>
              <a:t>12.  Later, minerals from the water collect inside the space and these gradually become rock. This rock is the same size and shape as the creature that made the mould. It is now a … </a:t>
            </a:r>
          </a:p>
        </p:txBody>
      </p:sp>
      <p:sp>
        <p:nvSpPr>
          <p:cNvPr id="6" name="TextBox 5"/>
          <p:cNvSpPr txBox="1"/>
          <p:nvPr/>
        </p:nvSpPr>
        <p:spPr>
          <a:xfrm>
            <a:off x="1506828" y="4829577"/>
            <a:ext cx="2150771" cy="954107"/>
          </a:xfrm>
          <a:prstGeom prst="rect">
            <a:avLst/>
          </a:prstGeom>
          <a:noFill/>
        </p:spPr>
        <p:txBody>
          <a:bodyPr wrap="square" rtlCol="0">
            <a:spAutoFit/>
          </a:bodyPr>
          <a:lstStyle/>
          <a:p>
            <a:pPr algn="ctr"/>
            <a:r>
              <a:rPr lang="en-GB" sz="2800" b="1" dirty="0"/>
              <a:t>A</a:t>
            </a:r>
          </a:p>
          <a:p>
            <a:pPr algn="ctr"/>
            <a:r>
              <a:rPr lang="en-GB" sz="2800" dirty="0"/>
              <a:t>Pebble</a:t>
            </a:r>
          </a:p>
        </p:txBody>
      </p:sp>
      <p:sp>
        <p:nvSpPr>
          <p:cNvPr id="7" name="TextBox 6"/>
          <p:cNvSpPr txBox="1"/>
          <p:nvPr/>
        </p:nvSpPr>
        <p:spPr>
          <a:xfrm>
            <a:off x="4906851" y="4829577"/>
            <a:ext cx="2665927" cy="954107"/>
          </a:xfrm>
          <a:prstGeom prst="rect">
            <a:avLst/>
          </a:prstGeom>
          <a:noFill/>
        </p:spPr>
        <p:txBody>
          <a:bodyPr wrap="square" rtlCol="0">
            <a:spAutoFit/>
          </a:bodyPr>
          <a:lstStyle/>
          <a:p>
            <a:pPr algn="ctr"/>
            <a:r>
              <a:rPr lang="en-GB" sz="2800" b="1" dirty="0"/>
              <a:t>B</a:t>
            </a:r>
          </a:p>
          <a:p>
            <a:pPr algn="ctr"/>
            <a:r>
              <a:rPr lang="en-GB" sz="2800" dirty="0"/>
              <a:t>Mineral</a:t>
            </a:r>
          </a:p>
        </p:txBody>
      </p:sp>
      <p:sp>
        <p:nvSpPr>
          <p:cNvPr id="8" name="TextBox 7"/>
          <p:cNvSpPr txBox="1"/>
          <p:nvPr/>
        </p:nvSpPr>
        <p:spPr>
          <a:xfrm>
            <a:off x="8822030" y="4829577"/>
            <a:ext cx="2137893" cy="954107"/>
          </a:xfrm>
          <a:prstGeom prst="rect">
            <a:avLst/>
          </a:prstGeom>
          <a:noFill/>
        </p:spPr>
        <p:txBody>
          <a:bodyPr wrap="square" rtlCol="0">
            <a:spAutoFit/>
          </a:bodyPr>
          <a:lstStyle/>
          <a:p>
            <a:pPr algn="ctr"/>
            <a:r>
              <a:rPr lang="en-GB" sz="2800" b="1" dirty="0"/>
              <a:t>C</a:t>
            </a:r>
          </a:p>
          <a:p>
            <a:pPr algn="ctr"/>
            <a:r>
              <a:rPr lang="en-GB" sz="2800" dirty="0"/>
              <a:t>Fossil</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6018" y="2337577"/>
            <a:ext cx="3791182" cy="2455134"/>
          </a:xfrm>
          <a:prstGeom prst="rect">
            <a:avLst/>
          </a:prstGeom>
        </p:spPr>
      </p:pic>
    </p:spTree>
    <p:extLst>
      <p:ext uri="{BB962C8B-B14F-4D97-AF65-F5344CB8AC3E}">
        <p14:creationId xmlns:p14="http://schemas.microsoft.com/office/powerpoint/2010/main" val="3464951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8100" y="811212"/>
            <a:ext cx="3263899" cy="3771312"/>
          </a:xfrm>
          <a:prstGeom prst="rect">
            <a:avLst/>
          </a:prstGeom>
        </p:spPr>
      </p:pic>
      <p:sp>
        <p:nvSpPr>
          <p:cNvPr id="3" name="TextBox 2"/>
          <p:cNvSpPr txBox="1"/>
          <p:nvPr/>
        </p:nvSpPr>
        <p:spPr>
          <a:xfrm>
            <a:off x="927100" y="811212"/>
            <a:ext cx="6464300" cy="2677656"/>
          </a:xfrm>
          <a:prstGeom prst="rect">
            <a:avLst/>
          </a:prstGeom>
          <a:solidFill>
            <a:srgbClr val="66FFFF">
              <a:alpha val="52157"/>
            </a:srgbClr>
          </a:solidFill>
        </p:spPr>
        <p:txBody>
          <a:bodyPr wrap="square" rtlCol="0">
            <a:spAutoFit/>
          </a:bodyPr>
          <a:lstStyle/>
          <a:p>
            <a:r>
              <a:rPr lang="en-GB" sz="2800" dirty="0"/>
              <a:t>13. In the 1800s scientists became interested in these curious rocks but they did not really understand what they were. People began to collect them and study them. One of the greatest fossil hunters was a woman called Mary…</a:t>
            </a:r>
          </a:p>
        </p:txBody>
      </p:sp>
      <p:grpSp>
        <p:nvGrpSpPr>
          <p:cNvPr id="4" name="Group 3"/>
          <p:cNvGrpSpPr/>
          <p:nvPr/>
        </p:nvGrpSpPr>
        <p:grpSpPr>
          <a:xfrm>
            <a:off x="1390919" y="4958365"/>
            <a:ext cx="9569004" cy="954108"/>
            <a:chOff x="1390919" y="4958365"/>
            <a:chExt cx="9569004" cy="954108"/>
          </a:xfrm>
        </p:grpSpPr>
        <p:sp>
          <p:nvSpPr>
            <p:cNvPr id="5" name="TextBox 4"/>
            <p:cNvSpPr txBox="1"/>
            <p:nvPr/>
          </p:nvSpPr>
          <p:spPr>
            <a:xfrm>
              <a:off x="1390919" y="4958366"/>
              <a:ext cx="2150771" cy="954107"/>
            </a:xfrm>
            <a:prstGeom prst="rect">
              <a:avLst/>
            </a:prstGeom>
            <a:noFill/>
          </p:spPr>
          <p:txBody>
            <a:bodyPr wrap="square" rtlCol="0">
              <a:spAutoFit/>
            </a:bodyPr>
            <a:lstStyle/>
            <a:p>
              <a:pPr algn="ctr"/>
              <a:r>
                <a:rPr lang="en-GB" sz="2800" b="1" dirty="0"/>
                <a:t>A</a:t>
              </a:r>
            </a:p>
            <a:p>
              <a:pPr algn="ctr"/>
              <a:r>
                <a:rPr lang="en-GB" sz="2800" dirty="0"/>
                <a:t>Armstrong</a:t>
              </a:r>
            </a:p>
          </p:txBody>
        </p:sp>
        <p:sp>
          <p:nvSpPr>
            <p:cNvPr id="6" name="TextBox 5"/>
            <p:cNvSpPr txBox="1"/>
            <p:nvPr/>
          </p:nvSpPr>
          <p:spPr>
            <a:xfrm>
              <a:off x="4848896" y="4958365"/>
              <a:ext cx="2665927" cy="954107"/>
            </a:xfrm>
            <a:prstGeom prst="rect">
              <a:avLst/>
            </a:prstGeom>
            <a:noFill/>
          </p:spPr>
          <p:txBody>
            <a:bodyPr wrap="square" rtlCol="0">
              <a:spAutoFit/>
            </a:bodyPr>
            <a:lstStyle/>
            <a:p>
              <a:pPr algn="ctr"/>
              <a:r>
                <a:rPr lang="en-GB" sz="2800" b="1" dirty="0"/>
                <a:t>B</a:t>
              </a:r>
            </a:p>
            <a:p>
              <a:pPr algn="ctr"/>
              <a:r>
                <a:rPr lang="en-GB" sz="2800" dirty="0" err="1"/>
                <a:t>Anning</a:t>
              </a:r>
              <a:endParaRPr lang="en-GB" sz="2800" dirty="0"/>
            </a:p>
          </p:txBody>
        </p:sp>
        <p:sp>
          <p:nvSpPr>
            <p:cNvPr id="7" name="TextBox 6"/>
            <p:cNvSpPr txBox="1"/>
            <p:nvPr/>
          </p:nvSpPr>
          <p:spPr>
            <a:xfrm>
              <a:off x="8822030" y="4958366"/>
              <a:ext cx="2137893" cy="954107"/>
            </a:xfrm>
            <a:prstGeom prst="rect">
              <a:avLst/>
            </a:prstGeom>
            <a:noFill/>
          </p:spPr>
          <p:txBody>
            <a:bodyPr wrap="square" rtlCol="0">
              <a:spAutoFit/>
            </a:bodyPr>
            <a:lstStyle/>
            <a:p>
              <a:pPr algn="ctr"/>
              <a:r>
                <a:rPr lang="en-GB" sz="2800" b="1" dirty="0"/>
                <a:t>C</a:t>
              </a:r>
            </a:p>
            <a:p>
              <a:pPr algn="ctr"/>
              <a:r>
                <a:rPr lang="en-GB" sz="2800" dirty="0"/>
                <a:t>Atkins </a:t>
              </a:r>
            </a:p>
          </p:txBody>
        </p:sp>
      </p:grpSp>
    </p:spTree>
    <p:extLst>
      <p:ext uri="{BB962C8B-B14F-4D97-AF65-F5344CB8AC3E}">
        <p14:creationId xmlns:p14="http://schemas.microsoft.com/office/powerpoint/2010/main" val="3725087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49252" y="731050"/>
            <a:ext cx="9710671" cy="5223100"/>
            <a:chOff x="1249252" y="731050"/>
            <a:chExt cx="9710671" cy="5223100"/>
          </a:xfrm>
        </p:grpSpPr>
        <p:sp>
          <p:nvSpPr>
            <p:cNvPr id="4" name="TextBox 3"/>
            <p:cNvSpPr txBox="1"/>
            <p:nvPr/>
          </p:nvSpPr>
          <p:spPr>
            <a:xfrm>
              <a:off x="1506828" y="4829577"/>
              <a:ext cx="2150771" cy="954107"/>
            </a:xfrm>
            <a:prstGeom prst="rect">
              <a:avLst/>
            </a:prstGeom>
            <a:noFill/>
          </p:spPr>
          <p:txBody>
            <a:bodyPr wrap="square" rtlCol="0">
              <a:spAutoFit/>
            </a:bodyPr>
            <a:lstStyle/>
            <a:p>
              <a:pPr algn="ctr"/>
              <a:r>
                <a:rPr lang="en-GB" sz="2800" b="1" dirty="0"/>
                <a:t>A</a:t>
              </a:r>
            </a:p>
            <a:p>
              <a:pPr algn="ctr"/>
              <a:r>
                <a:rPr lang="en-GB" sz="2800" dirty="0"/>
                <a:t>Sand</a:t>
              </a:r>
            </a:p>
          </p:txBody>
        </p:sp>
        <p:sp>
          <p:nvSpPr>
            <p:cNvPr id="5" name="TextBox 4"/>
            <p:cNvSpPr txBox="1"/>
            <p:nvPr/>
          </p:nvSpPr>
          <p:spPr>
            <a:xfrm>
              <a:off x="4906851" y="5000043"/>
              <a:ext cx="2665927" cy="954107"/>
            </a:xfrm>
            <a:prstGeom prst="rect">
              <a:avLst/>
            </a:prstGeom>
            <a:noFill/>
          </p:spPr>
          <p:txBody>
            <a:bodyPr wrap="square" rtlCol="0">
              <a:spAutoFit/>
            </a:bodyPr>
            <a:lstStyle/>
            <a:p>
              <a:pPr algn="ctr"/>
              <a:r>
                <a:rPr lang="en-GB" sz="2800" b="1" dirty="0"/>
                <a:t>B</a:t>
              </a:r>
            </a:p>
            <a:p>
              <a:pPr algn="ctr"/>
              <a:r>
                <a:rPr lang="en-GB" sz="2800" dirty="0"/>
                <a:t>Brick dust</a:t>
              </a:r>
            </a:p>
          </p:txBody>
        </p:sp>
        <p:sp>
          <p:nvSpPr>
            <p:cNvPr id="6" name="TextBox 5"/>
            <p:cNvSpPr txBox="1"/>
            <p:nvPr/>
          </p:nvSpPr>
          <p:spPr>
            <a:xfrm>
              <a:off x="8822030" y="4958366"/>
              <a:ext cx="2137893" cy="954107"/>
            </a:xfrm>
            <a:prstGeom prst="rect">
              <a:avLst/>
            </a:prstGeom>
            <a:noFill/>
          </p:spPr>
          <p:txBody>
            <a:bodyPr wrap="square" rtlCol="0">
              <a:spAutoFit/>
            </a:bodyPr>
            <a:lstStyle/>
            <a:p>
              <a:pPr algn="ctr"/>
              <a:r>
                <a:rPr lang="en-GB" sz="2800" b="1" dirty="0"/>
                <a:t>C</a:t>
              </a:r>
            </a:p>
            <a:p>
              <a:pPr algn="ctr"/>
              <a:r>
                <a:rPr lang="en-GB" sz="2800" dirty="0"/>
                <a:t>Glass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2444" y="1836516"/>
              <a:ext cx="4691063" cy="3121850"/>
            </a:xfrm>
            <a:prstGeom prst="rect">
              <a:avLst/>
            </a:prstGeom>
          </p:spPr>
        </p:pic>
        <p:sp>
          <p:nvSpPr>
            <p:cNvPr id="2" name="TextBox 1"/>
            <p:cNvSpPr txBox="1"/>
            <p:nvPr/>
          </p:nvSpPr>
          <p:spPr>
            <a:xfrm>
              <a:off x="1249252" y="731050"/>
              <a:ext cx="9177448" cy="1569660"/>
            </a:xfrm>
            <a:prstGeom prst="rect">
              <a:avLst/>
            </a:prstGeom>
            <a:solidFill>
              <a:schemeClr val="bg2"/>
            </a:solidFill>
          </p:spPr>
          <p:txBody>
            <a:bodyPr wrap="square" rtlCol="0">
              <a:spAutoFit/>
            </a:bodyPr>
            <a:lstStyle/>
            <a:p>
              <a:r>
                <a:rPr lang="en-GB" sz="3200" dirty="0"/>
                <a:t>14. Soil is made of a lot of different ingredients but a large part of it is small pieces of worn down rock for example small stones, grit and… </a:t>
              </a:r>
            </a:p>
          </p:txBody>
        </p:sp>
      </p:grpSp>
    </p:spTree>
    <p:extLst>
      <p:ext uri="{BB962C8B-B14F-4D97-AF65-F5344CB8AC3E}">
        <p14:creationId xmlns:p14="http://schemas.microsoft.com/office/powerpoint/2010/main" val="2703925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6828" y="4649554"/>
            <a:ext cx="2150771" cy="1384995"/>
          </a:xfrm>
          <a:prstGeom prst="rect">
            <a:avLst/>
          </a:prstGeom>
          <a:noFill/>
        </p:spPr>
        <p:txBody>
          <a:bodyPr wrap="square" rtlCol="0">
            <a:spAutoFit/>
          </a:bodyPr>
          <a:lstStyle/>
          <a:p>
            <a:pPr algn="ctr"/>
            <a:r>
              <a:rPr lang="en-GB" sz="2800" b="1" dirty="0"/>
              <a:t>A</a:t>
            </a:r>
          </a:p>
          <a:p>
            <a:pPr algn="ctr"/>
            <a:r>
              <a:rPr lang="en-GB" sz="2800" dirty="0"/>
              <a:t>Make soil soft</a:t>
            </a:r>
          </a:p>
        </p:txBody>
      </p:sp>
      <p:sp>
        <p:nvSpPr>
          <p:cNvPr id="4" name="TextBox 3"/>
          <p:cNvSpPr txBox="1"/>
          <p:nvPr/>
        </p:nvSpPr>
        <p:spPr>
          <a:xfrm>
            <a:off x="4797123" y="4597707"/>
            <a:ext cx="2665927" cy="1384995"/>
          </a:xfrm>
          <a:prstGeom prst="rect">
            <a:avLst/>
          </a:prstGeom>
          <a:noFill/>
        </p:spPr>
        <p:txBody>
          <a:bodyPr wrap="square" rtlCol="0">
            <a:spAutoFit/>
          </a:bodyPr>
          <a:lstStyle/>
          <a:p>
            <a:pPr algn="ctr"/>
            <a:r>
              <a:rPr lang="en-GB" sz="2800" b="1" dirty="0"/>
              <a:t>B</a:t>
            </a:r>
          </a:p>
          <a:p>
            <a:pPr algn="ctr"/>
            <a:r>
              <a:rPr lang="en-GB" sz="2800" dirty="0"/>
              <a:t>Give the soil its brown colour</a:t>
            </a:r>
          </a:p>
        </p:txBody>
      </p:sp>
      <p:sp>
        <p:nvSpPr>
          <p:cNvPr id="5" name="TextBox 4"/>
          <p:cNvSpPr txBox="1"/>
          <p:nvPr/>
        </p:nvSpPr>
        <p:spPr>
          <a:xfrm>
            <a:off x="8346542" y="4434111"/>
            <a:ext cx="2931058" cy="1815882"/>
          </a:xfrm>
          <a:prstGeom prst="rect">
            <a:avLst/>
          </a:prstGeom>
          <a:noFill/>
        </p:spPr>
        <p:txBody>
          <a:bodyPr wrap="square" rtlCol="0">
            <a:spAutoFit/>
          </a:bodyPr>
          <a:lstStyle/>
          <a:p>
            <a:pPr algn="ctr"/>
            <a:r>
              <a:rPr lang="en-GB" sz="2800" b="1" dirty="0"/>
              <a:t>C</a:t>
            </a:r>
          </a:p>
          <a:p>
            <a:pPr algn="ctr"/>
            <a:r>
              <a:rPr lang="en-GB" sz="2800" dirty="0"/>
              <a:t>Break down bits of dead plants and animals</a:t>
            </a:r>
          </a:p>
        </p:txBody>
      </p:sp>
      <p:sp>
        <p:nvSpPr>
          <p:cNvPr id="7" name="TextBox 6"/>
          <p:cNvSpPr txBox="1"/>
          <p:nvPr/>
        </p:nvSpPr>
        <p:spPr>
          <a:xfrm>
            <a:off x="1249252" y="731051"/>
            <a:ext cx="10259996" cy="1569660"/>
          </a:xfrm>
          <a:prstGeom prst="rect">
            <a:avLst/>
          </a:prstGeom>
          <a:solidFill>
            <a:schemeClr val="accent2">
              <a:lumMod val="60000"/>
              <a:lumOff val="40000"/>
            </a:schemeClr>
          </a:solidFill>
        </p:spPr>
        <p:txBody>
          <a:bodyPr wrap="square" rtlCol="0">
            <a:spAutoFit/>
          </a:bodyPr>
          <a:lstStyle/>
          <a:p>
            <a:r>
              <a:rPr lang="en-GB" sz="3200" dirty="0"/>
              <a:t>15. As well as worn down bits of rock, soil also contains millions of micro-organisms. They have a very important job in the soil as they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8027" y="2214824"/>
            <a:ext cx="3404118" cy="2382883"/>
          </a:xfrm>
          <a:prstGeom prst="rect">
            <a:avLst/>
          </a:prstGeom>
        </p:spPr>
      </p:pic>
    </p:spTree>
    <p:extLst>
      <p:ext uri="{BB962C8B-B14F-4D97-AF65-F5344CB8AC3E}">
        <p14:creationId xmlns:p14="http://schemas.microsoft.com/office/powerpoint/2010/main" val="2489217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6069" y="5096277"/>
            <a:ext cx="2150771" cy="954107"/>
          </a:xfrm>
          <a:prstGeom prst="rect">
            <a:avLst/>
          </a:prstGeom>
          <a:noFill/>
        </p:spPr>
        <p:txBody>
          <a:bodyPr wrap="square" rtlCol="0">
            <a:spAutoFit/>
          </a:bodyPr>
          <a:lstStyle/>
          <a:p>
            <a:pPr algn="ctr"/>
            <a:r>
              <a:rPr lang="en-GB" sz="2800" b="1" dirty="0"/>
              <a:t>A</a:t>
            </a:r>
          </a:p>
          <a:p>
            <a:pPr algn="ctr"/>
            <a:r>
              <a:rPr lang="en-GB" sz="2800" dirty="0"/>
              <a:t>worms</a:t>
            </a:r>
          </a:p>
        </p:txBody>
      </p:sp>
      <p:sp>
        <p:nvSpPr>
          <p:cNvPr id="4" name="TextBox 3"/>
          <p:cNvSpPr txBox="1"/>
          <p:nvPr/>
        </p:nvSpPr>
        <p:spPr>
          <a:xfrm>
            <a:off x="3586051" y="5101459"/>
            <a:ext cx="2001949" cy="954107"/>
          </a:xfrm>
          <a:prstGeom prst="rect">
            <a:avLst/>
          </a:prstGeom>
          <a:noFill/>
        </p:spPr>
        <p:txBody>
          <a:bodyPr wrap="square" rtlCol="0">
            <a:spAutoFit/>
          </a:bodyPr>
          <a:lstStyle/>
          <a:p>
            <a:pPr algn="ctr"/>
            <a:r>
              <a:rPr lang="en-GB" sz="2800" b="1" dirty="0"/>
              <a:t>B</a:t>
            </a:r>
          </a:p>
          <a:p>
            <a:pPr algn="ctr"/>
            <a:r>
              <a:rPr lang="en-GB" sz="2800" dirty="0"/>
              <a:t>honey bees</a:t>
            </a:r>
          </a:p>
        </p:txBody>
      </p:sp>
      <p:sp>
        <p:nvSpPr>
          <p:cNvPr id="5" name="TextBox 4"/>
          <p:cNvSpPr txBox="1"/>
          <p:nvPr/>
        </p:nvSpPr>
        <p:spPr>
          <a:xfrm>
            <a:off x="5600878" y="5101459"/>
            <a:ext cx="2137893" cy="954107"/>
          </a:xfrm>
          <a:prstGeom prst="rect">
            <a:avLst/>
          </a:prstGeom>
          <a:noFill/>
        </p:spPr>
        <p:txBody>
          <a:bodyPr wrap="square" rtlCol="0">
            <a:spAutoFit/>
          </a:bodyPr>
          <a:lstStyle/>
          <a:p>
            <a:pPr algn="ctr"/>
            <a:r>
              <a:rPr lang="en-GB" sz="2800" b="1" dirty="0"/>
              <a:t>C</a:t>
            </a:r>
          </a:p>
          <a:p>
            <a:pPr algn="ctr"/>
            <a:r>
              <a:rPr lang="en-GB" sz="2800" dirty="0"/>
              <a:t>moles</a:t>
            </a:r>
          </a:p>
        </p:txBody>
      </p:sp>
      <p:sp>
        <p:nvSpPr>
          <p:cNvPr id="7" name="TextBox 6"/>
          <p:cNvSpPr txBox="1"/>
          <p:nvPr/>
        </p:nvSpPr>
        <p:spPr>
          <a:xfrm>
            <a:off x="1249252" y="731050"/>
            <a:ext cx="9177448" cy="1077218"/>
          </a:xfrm>
          <a:prstGeom prst="rect">
            <a:avLst/>
          </a:prstGeom>
          <a:solidFill>
            <a:srgbClr val="FFFF99"/>
          </a:solidFill>
        </p:spPr>
        <p:txBody>
          <a:bodyPr wrap="square" rtlCol="0">
            <a:spAutoFit/>
          </a:bodyPr>
          <a:lstStyle/>
          <a:p>
            <a:r>
              <a:rPr lang="en-GB" sz="3200" dirty="0"/>
              <a:t>16. Soil is also home to a large number of living creatures. Which one of these does not live in soil?</a:t>
            </a:r>
          </a:p>
        </p:txBody>
      </p:sp>
      <p:sp>
        <p:nvSpPr>
          <p:cNvPr id="8" name="TextBox 7"/>
          <p:cNvSpPr txBox="1"/>
          <p:nvPr/>
        </p:nvSpPr>
        <p:spPr>
          <a:xfrm>
            <a:off x="7597820" y="5077757"/>
            <a:ext cx="2150771" cy="954107"/>
          </a:xfrm>
          <a:prstGeom prst="rect">
            <a:avLst/>
          </a:prstGeom>
          <a:noFill/>
        </p:spPr>
        <p:txBody>
          <a:bodyPr wrap="square" rtlCol="0">
            <a:spAutoFit/>
          </a:bodyPr>
          <a:lstStyle/>
          <a:p>
            <a:pPr algn="ctr"/>
            <a:r>
              <a:rPr lang="en-GB" sz="2800" b="1" dirty="0"/>
              <a:t>D</a:t>
            </a:r>
          </a:p>
          <a:p>
            <a:pPr algn="ctr"/>
            <a:r>
              <a:rPr lang="en-GB" sz="2800" dirty="0"/>
              <a:t>ants</a:t>
            </a:r>
          </a:p>
        </p:txBody>
      </p:sp>
      <p:sp>
        <p:nvSpPr>
          <p:cNvPr id="9" name="TextBox 8"/>
          <p:cNvSpPr txBox="1"/>
          <p:nvPr/>
        </p:nvSpPr>
        <p:spPr>
          <a:xfrm>
            <a:off x="9607640" y="5096276"/>
            <a:ext cx="2150771" cy="954107"/>
          </a:xfrm>
          <a:prstGeom prst="rect">
            <a:avLst/>
          </a:prstGeom>
          <a:noFill/>
        </p:spPr>
        <p:txBody>
          <a:bodyPr wrap="square" rtlCol="0">
            <a:spAutoFit/>
          </a:bodyPr>
          <a:lstStyle/>
          <a:p>
            <a:pPr algn="ctr"/>
            <a:r>
              <a:rPr lang="en-GB" sz="2800" b="1" dirty="0"/>
              <a:t>E</a:t>
            </a:r>
          </a:p>
          <a:p>
            <a:pPr algn="ctr"/>
            <a:r>
              <a:rPr lang="en-GB" sz="2800" dirty="0"/>
              <a:t>woodlice</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8006" y="2084388"/>
            <a:ext cx="4079494" cy="2712066"/>
          </a:xfrm>
          <a:prstGeom prst="rect">
            <a:avLst/>
          </a:prstGeom>
        </p:spPr>
      </p:pic>
    </p:spTree>
    <p:extLst>
      <p:ext uri="{BB962C8B-B14F-4D97-AF65-F5344CB8AC3E}">
        <p14:creationId xmlns:p14="http://schemas.microsoft.com/office/powerpoint/2010/main" val="3097331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7473" y="3612476"/>
            <a:ext cx="3918953" cy="260802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2848" y="2366779"/>
            <a:ext cx="3692722" cy="281052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8773" y="2499173"/>
            <a:ext cx="3362325" cy="2226606"/>
          </a:xfrm>
          <a:prstGeom prst="rect">
            <a:avLst/>
          </a:prstGeom>
        </p:spPr>
      </p:pic>
      <p:sp>
        <p:nvSpPr>
          <p:cNvPr id="7" name="TextBox 6"/>
          <p:cNvSpPr txBox="1"/>
          <p:nvPr/>
        </p:nvSpPr>
        <p:spPr>
          <a:xfrm>
            <a:off x="3284113" y="612453"/>
            <a:ext cx="6065949" cy="1754326"/>
          </a:xfrm>
          <a:prstGeom prst="rect">
            <a:avLst/>
          </a:prstGeom>
          <a:solidFill>
            <a:schemeClr val="accent1">
              <a:lumMod val="40000"/>
              <a:lumOff val="60000"/>
            </a:schemeClr>
          </a:solidFill>
        </p:spPr>
        <p:txBody>
          <a:bodyPr wrap="square" rtlCol="0">
            <a:spAutoFit/>
          </a:bodyPr>
          <a:lstStyle/>
          <a:p>
            <a:pPr algn="ctr"/>
            <a:r>
              <a:rPr lang="en-GB" sz="5400" b="1" dirty="0"/>
              <a:t>Quiz on Rocks, Fossils and Soil</a:t>
            </a:r>
          </a:p>
        </p:txBody>
      </p:sp>
    </p:spTree>
    <p:extLst>
      <p:ext uri="{BB962C8B-B14F-4D97-AF65-F5344CB8AC3E}">
        <p14:creationId xmlns:p14="http://schemas.microsoft.com/office/powerpoint/2010/main" val="3891531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6828" y="4829577"/>
            <a:ext cx="2150771" cy="954107"/>
          </a:xfrm>
          <a:prstGeom prst="rect">
            <a:avLst/>
          </a:prstGeom>
          <a:noFill/>
        </p:spPr>
        <p:txBody>
          <a:bodyPr wrap="square" rtlCol="0">
            <a:spAutoFit/>
          </a:bodyPr>
          <a:lstStyle/>
          <a:p>
            <a:pPr algn="ctr"/>
            <a:r>
              <a:rPr lang="en-GB" sz="2800" b="1" dirty="0"/>
              <a:t>A</a:t>
            </a:r>
          </a:p>
          <a:p>
            <a:pPr algn="ctr"/>
            <a:r>
              <a:rPr lang="en-GB" sz="2800" dirty="0"/>
              <a:t>500 years</a:t>
            </a:r>
          </a:p>
        </p:txBody>
      </p:sp>
      <p:sp>
        <p:nvSpPr>
          <p:cNvPr id="4" name="TextBox 3"/>
          <p:cNvSpPr txBox="1"/>
          <p:nvPr/>
        </p:nvSpPr>
        <p:spPr>
          <a:xfrm>
            <a:off x="4906851" y="4847951"/>
            <a:ext cx="2665927" cy="954107"/>
          </a:xfrm>
          <a:prstGeom prst="rect">
            <a:avLst/>
          </a:prstGeom>
          <a:noFill/>
        </p:spPr>
        <p:txBody>
          <a:bodyPr wrap="square" rtlCol="0">
            <a:spAutoFit/>
          </a:bodyPr>
          <a:lstStyle/>
          <a:p>
            <a:pPr algn="ctr"/>
            <a:r>
              <a:rPr lang="en-GB" sz="2800" b="1" dirty="0"/>
              <a:t>B</a:t>
            </a:r>
          </a:p>
          <a:p>
            <a:pPr algn="ctr"/>
            <a:r>
              <a:rPr lang="en-GB" sz="2800" dirty="0"/>
              <a:t>50 years</a:t>
            </a:r>
          </a:p>
        </p:txBody>
      </p:sp>
      <p:sp>
        <p:nvSpPr>
          <p:cNvPr id="5" name="TextBox 4"/>
          <p:cNvSpPr txBox="1"/>
          <p:nvPr/>
        </p:nvSpPr>
        <p:spPr>
          <a:xfrm>
            <a:off x="8822030" y="4829576"/>
            <a:ext cx="2137893" cy="954107"/>
          </a:xfrm>
          <a:prstGeom prst="rect">
            <a:avLst/>
          </a:prstGeom>
          <a:noFill/>
        </p:spPr>
        <p:txBody>
          <a:bodyPr wrap="square" rtlCol="0">
            <a:spAutoFit/>
          </a:bodyPr>
          <a:lstStyle/>
          <a:p>
            <a:pPr algn="ctr"/>
            <a:r>
              <a:rPr lang="en-GB" sz="2800" b="1" dirty="0"/>
              <a:t>C</a:t>
            </a:r>
          </a:p>
          <a:p>
            <a:pPr algn="ctr"/>
            <a:r>
              <a:rPr lang="en-GB" sz="2800" dirty="0"/>
              <a:t>5 years</a:t>
            </a:r>
          </a:p>
        </p:txBody>
      </p:sp>
      <p:sp>
        <p:nvSpPr>
          <p:cNvPr id="6" name="TextBox 5"/>
          <p:cNvSpPr txBox="1"/>
          <p:nvPr/>
        </p:nvSpPr>
        <p:spPr>
          <a:xfrm>
            <a:off x="1249252" y="731050"/>
            <a:ext cx="9177448" cy="584775"/>
          </a:xfrm>
          <a:prstGeom prst="rect">
            <a:avLst/>
          </a:prstGeom>
          <a:solidFill>
            <a:schemeClr val="bg2"/>
          </a:solidFill>
        </p:spPr>
        <p:txBody>
          <a:bodyPr wrap="square" rtlCol="0">
            <a:spAutoFit/>
          </a:bodyPr>
          <a:lstStyle/>
          <a:p>
            <a:r>
              <a:rPr lang="en-GB" sz="3200" dirty="0"/>
              <a:t>17. How long does it take to make 2cm of soil?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1776" y="1603916"/>
            <a:ext cx="4085922" cy="3066358"/>
          </a:xfrm>
          <a:prstGeom prst="rect">
            <a:avLst/>
          </a:prstGeom>
        </p:spPr>
      </p:pic>
    </p:spTree>
    <p:extLst>
      <p:ext uri="{BB962C8B-B14F-4D97-AF65-F5344CB8AC3E}">
        <p14:creationId xmlns:p14="http://schemas.microsoft.com/office/powerpoint/2010/main" val="490316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6828" y="4829577"/>
            <a:ext cx="2150771" cy="1815882"/>
          </a:xfrm>
          <a:prstGeom prst="rect">
            <a:avLst/>
          </a:prstGeom>
          <a:noFill/>
        </p:spPr>
        <p:txBody>
          <a:bodyPr wrap="square" rtlCol="0">
            <a:spAutoFit/>
          </a:bodyPr>
          <a:lstStyle/>
          <a:p>
            <a:pPr algn="ctr"/>
            <a:r>
              <a:rPr lang="en-GB" sz="2800" b="1" dirty="0"/>
              <a:t>A</a:t>
            </a:r>
          </a:p>
          <a:p>
            <a:pPr algn="ctr"/>
            <a:r>
              <a:rPr lang="en-GB" sz="2800" dirty="0"/>
              <a:t>A shortage of fruit and vegetables</a:t>
            </a:r>
          </a:p>
        </p:txBody>
      </p:sp>
      <p:sp>
        <p:nvSpPr>
          <p:cNvPr id="5" name="TextBox 4"/>
          <p:cNvSpPr txBox="1"/>
          <p:nvPr/>
        </p:nvSpPr>
        <p:spPr>
          <a:xfrm>
            <a:off x="4716351" y="4958365"/>
            <a:ext cx="2665927" cy="1384995"/>
          </a:xfrm>
          <a:prstGeom prst="rect">
            <a:avLst/>
          </a:prstGeom>
          <a:noFill/>
        </p:spPr>
        <p:txBody>
          <a:bodyPr wrap="square" rtlCol="0">
            <a:spAutoFit/>
          </a:bodyPr>
          <a:lstStyle/>
          <a:p>
            <a:pPr algn="ctr"/>
            <a:r>
              <a:rPr lang="en-GB" sz="2800" b="1" dirty="0"/>
              <a:t>B</a:t>
            </a:r>
          </a:p>
          <a:p>
            <a:pPr algn="ctr"/>
            <a:r>
              <a:rPr lang="en-GB" sz="2800" dirty="0"/>
              <a:t>High prices for food in shops</a:t>
            </a:r>
          </a:p>
        </p:txBody>
      </p:sp>
      <p:sp>
        <p:nvSpPr>
          <p:cNvPr id="6" name="TextBox 5"/>
          <p:cNvSpPr txBox="1"/>
          <p:nvPr/>
        </p:nvSpPr>
        <p:spPr>
          <a:xfrm>
            <a:off x="8809330" y="5045020"/>
            <a:ext cx="2137893" cy="1384995"/>
          </a:xfrm>
          <a:prstGeom prst="rect">
            <a:avLst/>
          </a:prstGeom>
          <a:noFill/>
        </p:spPr>
        <p:txBody>
          <a:bodyPr wrap="square" rtlCol="0">
            <a:spAutoFit/>
          </a:bodyPr>
          <a:lstStyle/>
          <a:p>
            <a:pPr algn="ctr"/>
            <a:r>
              <a:rPr lang="en-GB" sz="2800" b="1" dirty="0"/>
              <a:t>C</a:t>
            </a:r>
          </a:p>
          <a:p>
            <a:pPr algn="ctr"/>
            <a:r>
              <a:rPr lang="en-GB" sz="2800" dirty="0"/>
              <a:t>No life on Earth</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2444" y="1836516"/>
            <a:ext cx="4691063" cy="3121850"/>
          </a:xfrm>
          <a:prstGeom prst="rect">
            <a:avLst/>
          </a:prstGeom>
        </p:spPr>
      </p:pic>
      <p:sp>
        <p:nvSpPr>
          <p:cNvPr id="8" name="TextBox 7"/>
          <p:cNvSpPr txBox="1"/>
          <p:nvPr/>
        </p:nvSpPr>
        <p:spPr>
          <a:xfrm>
            <a:off x="1249252" y="731050"/>
            <a:ext cx="9177448" cy="584775"/>
          </a:xfrm>
          <a:prstGeom prst="rect">
            <a:avLst/>
          </a:prstGeom>
          <a:solidFill>
            <a:schemeClr val="bg2"/>
          </a:solidFill>
        </p:spPr>
        <p:txBody>
          <a:bodyPr wrap="square" rtlCol="0">
            <a:spAutoFit/>
          </a:bodyPr>
          <a:lstStyle/>
          <a:p>
            <a:r>
              <a:rPr lang="en-GB" sz="3200" dirty="0"/>
              <a:t>18. Without soil there would be…</a:t>
            </a:r>
          </a:p>
        </p:txBody>
      </p:sp>
    </p:spTree>
    <p:extLst>
      <p:ext uri="{BB962C8B-B14F-4D97-AF65-F5344CB8AC3E}">
        <p14:creationId xmlns:p14="http://schemas.microsoft.com/office/powerpoint/2010/main" val="2188350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9188" y="818836"/>
            <a:ext cx="10754455" cy="1384995"/>
          </a:xfrm>
          <a:prstGeom prst="rect">
            <a:avLst/>
          </a:prstGeom>
          <a:solidFill>
            <a:schemeClr val="accent1">
              <a:lumMod val="20000"/>
              <a:lumOff val="80000"/>
            </a:schemeClr>
          </a:solidFill>
        </p:spPr>
        <p:txBody>
          <a:bodyPr wrap="square" rtlCol="0">
            <a:spAutoFit/>
          </a:bodyPr>
          <a:lstStyle/>
          <a:p>
            <a:r>
              <a:rPr lang="en-GB" sz="2800" dirty="0"/>
              <a:t>On each slide there is a question and some possible answers. Each answer has a letter. Choose the letter that is above the right answer and write it on your sheet. </a:t>
            </a:r>
          </a:p>
        </p:txBody>
      </p:sp>
      <p:sp>
        <p:nvSpPr>
          <p:cNvPr id="4" name="Rectangle 3"/>
          <p:cNvSpPr/>
          <p:nvPr/>
        </p:nvSpPr>
        <p:spPr>
          <a:xfrm>
            <a:off x="5503532" y="3338230"/>
            <a:ext cx="5923491" cy="1384995"/>
          </a:xfrm>
          <a:prstGeom prst="rect">
            <a:avLst/>
          </a:prstGeom>
          <a:solidFill>
            <a:schemeClr val="accent1">
              <a:lumMod val="20000"/>
              <a:lumOff val="80000"/>
            </a:schemeClr>
          </a:solidFill>
        </p:spPr>
        <p:txBody>
          <a:bodyPr wrap="square">
            <a:spAutoFit/>
          </a:bodyPr>
          <a:lstStyle/>
          <a:p>
            <a:r>
              <a:rPr lang="en-GB" sz="2800" dirty="0"/>
              <a:t>Some are quite easy, others are a bit harder. If you’re not sure, give it your best guess.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9188" y="2689605"/>
            <a:ext cx="4514850" cy="3590925"/>
          </a:xfrm>
          <a:prstGeom prst="rect">
            <a:avLst/>
          </a:prstGeom>
        </p:spPr>
      </p:pic>
    </p:spTree>
    <p:extLst>
      <p:ext uri="{BB962C8B-B14F-4D97-AF65-F5344CB8AC3E}">
        <p14:creationId xmlns:p14="http://schemas.microsoft.com/office/powerpoint/2010/main" val="569579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6828" y="548609"/>
            <a:ext cx="9154207" cy="1077218"/>
          </a:xfrm>
          <a:prstGeom prst="rect">
            <a:avLst/>
          </a:prstGeom>
          <a:solidFill>
            <a:srgbClr val="FFCC00"/>
          </a:solidFill>
        </p:spPr>
        <p:txBody>
          <a:bodyPr wrap="square" rtlCol="0">
            <a:spAutoFit/>
          </a:bodyPr>
          <a:lstStyle/>
          <a:p>
            <a:r>
              <a:rPr lang="en-GB" sz="3200" dirty="0"/>
              <a:t>1.  When magma from the Earth’s core cools down, it turns into rock. This type of rock is called … </a:t>
            </a:r>
          </a:p>
        </p:txBody>
      </p:sp>
      <p:sp>
        <p:nvSpPr>
          <p:cNvPr id="4" name="TextBox 3"/>
          <p:cNvSpPr txBox="1"/>
          <p:nvPr/>
        </p:nvSpPr>
        <p:spPr>
          <a:xfrm>
            <a:off x="1506828" y="4696756"/>
            <a:ext cx="2150771" cy="954107"/>
          </a:xfrm>
          <a:prstGeom prst="rect">
            <a:avLst/>
          </a:prstGeom>
          <a:noFill/>
        </p:spPr>
        <p:txBody>
          <a:bodyPr wrap="square" rtlCol="0">
            <a:spAutoFit/>
          </a:bodyPr>
          <a:lstStyle/>
          <a:p>
            <a:pPr algn="ctr"/>
            <a:r>
              <a:rPr lang="en-GB" sz="2800" b="1" dirty="0"/>
              <a:t>A</a:t>
            </a:r>
          </a:p>
          <a:p>
            <a:pPr algn="ctr"/>
            <a:r>
              <a:rPr lang="en-GB" sz="2800" dirty="0"/>
              <a:t>Igneous Rock</a:t>
            </a:r>
          </a:p>
        </p:txBody>
      </p:sp>
      <p:sp>
        <p:nvSpPr>
          <p:cNvPr id="5" name="TextBox 4"/>
          <p:cNvSpPr txBox="1"/>
          <p:nvPr/>
        </p:nvSpPr>
        <p:spPr>
          <a:xfrm>
            <a:off x="4906851" y="4584880"/>
            <a:ext cx="2665927" cy="1384995"/>
          </a:xfrm>
          <a:prstGeom prst="rect">
            <a:avLst/>
          </a:prstGeom>
          <a:noFill/>
        </p:spPr>
        <p:txBody>
          <a:bodyPr wrap="square" rtlCol="0">
            <a:spAutoFit/>
          </a:bodyPr>
          <a:lstStyle/>
          <a:p>
            <a:pPr algn="ctr"/>
            <a:r>
              <a:rPr lang="en-GB" sz="2800" b="1" dirty="0"/>
              <a:t>B</a:t>
            </a:r>
          </a:p>
          <a:p>
            <a:pPr algn="ctr"/>
            <a:r>
              <a:rPr lang="en-GB" sz="2800" dirty="0"/>
              <a:t>Metamorphic Rock</a:t>
            </a:r>
          </a:p>
        </p:txBody>
      </p:sp>
      <p:sp>
        <p:nvSpPr>
          <p:cNvPr id="6" name="TextBox 5"/>
          <p:cNvSpPr txBox="1"/>
          <p:nvPr/>
        </p:nvSpPr>
        <p:spPr>
          <a:xfrm>
            <a:off x="8822030" y="4696756"/>
            <a:ext cx="2137893" cy="1384995"/>
          </a:xfrm>
          <a:prstGeom prst="rect">
            <a:avLst/>
          </a:prstGeom>
          <a:noFill/>
        </p:spPr>
        <p:txBody>
          <a:bodyPr wrap="square" rtlCol="0">
            <a:spAutoFit/>
          </a:bodyPr>
          <a:lstStyle/>
          <a:p>
            <a:pPr algn="ctr"/>
            <a:r>
              <a:rPr lang="en-GB" sz="2800" b="1" dirty="0"/>
              <a:t>C</a:t>
            </a:r>
          </a:p>
          <a:p>
            <a:pPr algn="ctr"/>
            <a:r>
              <a:rPr lang="en-GB" sz="2800" dirty="0"/>
              <a:t>Sedimentary Rock</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8607" y="1849033"/>
            <a:ext cx="5061715" cy="2608291"/>
          </a:xfrm>
          <a:prstGeom prst="rect">
            <a:avLst/>
          </a:prstGeom>
        </p:spPr>
      </p:pic>
    </p:spTree>
    <p:extLst>
      <p:ext uri="{BB962C8B-B14F-4D97-AF65-F5344CB8AC3E}">
        <p14:creationId xmlns:p14="http://schemas.microsoft.com/office/powerpoint/2010/main" val="1745233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49252" y="731050"/>
            <a:ext cx="6014434" cy="1077218"/>
          </a:xfrm>
          <a:prstGeom prst="rect">
            <a:avLst/>
          </a:prstGeom>
          <a:solidFill>
            <a:srgbClr val="FBD3D3"/>
          </a:solidFill>
        </p:spPr>
        <p:txBody>
          <a:bodyPr wrap="square" rtlCol="0">
            <a:spAutoFit/>
          </a:bodyPr>
          <a:lstStyle/>
          <a:p>
            <a:r>
              <a:rPr lang="en-GB" sz="3200" dirty="0"/>
              <a:t>2.  Rocks made in this way are usually …</a:t>
            </a:r>
          </a:p>
        </p:txBody>
      </p:sp>
      <p:sp>
        <p:nvSpPr>
          <p:cNvPr id="5" name="TextBox 4"/>
          <p:cNvSpPr txBox="1"/>
          <p:nvPr/>
        </p:nvSpPr>
        <p:spPr>
          <a:xfrm>
            <a:off x="1081825" y="4872486"/>
            <a:ext cx="2820473" cy="954107"/>
          </a:xfrm>
          <a:prstGeom prst="rect">
            <a:avLst/>
          </a:prstGeom>
          <a:noFill/>
        </p:spPr>
        <p:txBody>
          <a:bodyPr wrap="square" rtlCol="0">
            <a:spAutoFit/>
          </a:bodyPr>
          <a:lstStyle/>
          <a:p>
            <a:pPr algn="ctr"/>
            <a:r>
              <a:rPr lang="en-GB" sz="2800" b="1" dirty="0"/>
              <a:t>A</a:t>
            </a:r>
          </a:p>
          <a:p>
            <a:pPr algn="ctr"/>
            <a:r>
              <a:rPr lang="en-GB" sz="2800" dirty="0"/>
              <a:t>Soft and crumbly</a:t>
            </a:r>
          </a:p>
        </p:txBody>
      </p:sp>
      <p:sp>
        <p:nvSpPr>
          <p:cNvPr id="6" name="TextBox 5"/>
          <p:cNvSpPr txBox="1"/>
          <p:nvPr/>
        </p:nvSpPr>
        <p:spPr>
          <a:xfrm>
            <a:off x="4906851" y="4829578"/>
            <a:ext cx="2665927" cy="954107"/>
          </a:xfrm>
          <a:prstGeom prst="rect">
            <a:avLst/>
          </a:prstGeom>
          <a:noFill/>
        </p:spPr>
        <p:txBody>
          <a:bodyPr wrap="square" rtlCol="0">
            <a:spAutoFit/>
          </a:bodyPr>
          <a:lstStyle/>
          <a:p>
            <a:pPr algn="ctr"/>
            <a:r>
              <a:rPr lang="en-GB" sz="2800" b="1" dirty="0"/>
              <a:t>B</a:t>
            </a:r>
          </a:p>
          <a:p>
            <a:pPr algn="ctr"/>
            <a:r>
              <a:rPr lang="en-GB" sz="2800" dirty="0"/>
              <a:t>Hard and strong</a:t>
            </a:r>
          </a:p>
        </p:txBody>
      </p:sp>
      <p:sp>
        <p:nvSpPr>
          <p:cNvPr id="7" name="TextBox 6"/>
          <p:cNvSpPr txBox="1"/>
          <p:nvPr/>
        </p:nvSpPr>
        <p:spPr>
          <a:xfrm>
            <a:off x="8822030" y="4958366"/>
            <a:ext cx="2137893" cy="1384995"/>
          </a:xfrm>
          <a:prstGeom prst="rect">
            <a:avLst/>
          </a:prstGeom>
          <a:noFill/>
        </p:spPr>
        <p:txBody>
          <a:bodyPr wrap="square" rtlCol="0">
            <a:spAutoFit/>
          </a:bodyPr>
          <a:lstStyle/>
          <a:p>
            <a:pPr algn="ctr"/>
            <a:r>
              <a:rPr lang="en-GB" sz="2800" b="1" dirty="0"/>
              <a:t>C</a:t>
            </a:r>
          </a:p>
          <a:p>
            <a:pPr algn="ctr"/>
            <a:r>
              <a:rPr lang="en-GB" sz="2800" dirty="0"/>
              <a:t>Made of layers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2297" y="1930269"/>
            <a:ext cx="4404575" cy="2620722"/>
          </a:xfrm>
          <a:prstGeom prst="rect">
            <a:avLst/>
          </a:prstGeom>
        </p:spPr>
      </p:pic>
    </p:spTree>
    <p:extLst>
      <p:ext uri="{BB962C8B-B14F-4D97-AF65-F5344CB8AC3E}">
        <p14:creationId xmlns:p14="http://schemas.microsoft.com/office/powerpoint/2010/main" val="1948455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004554" y="745640"/>
            <a:ext cx="10017617" cy="5336111"/>
            <a:chOff x="1004554" y="745640"/>
            <a:chExt cx="10017617" cy="5336111"/>
          </a:xfrm>
        </p:grpSpPr>
        <p:sp>
          <p:nvSpPr>
            <p:cNvPr id="3" name="TextBox 2"/>
            <p:cNvSpPr txBox="1"/>
            <p:nvPr/>
          </p:nvSpPr>
          <p:spPr>
            <a:xfrm>
              <a:off x="1004554" y="745640"/>
              <a:ext cx="6014434" cy="2554545"/>
            </a:xfrm>
            <a:prstGeom prst="rect">
              <a:avLst/>
            </a:prstGeom>
            <a:solidFill>
              <a:srgbClr val="CCFFCC"/>
            </a:solidFill>
          </p:spPr>
          <p:txBody>
            <a:bodyPr wrap="square" rtlCol="0">
              <a:spAutoFit/>
            </a:bodyPr>
            <a:lstStyle/>
            <a:p>
              <a:r>
                <a:rPr lang="en-GB" sz="3200" dirty="0"/>
                <a:t>3.  A different type of rock is made when layers of mud and dead creatures sink to the bottom of the sea and build up over millions of years. This type of rock is called … </a:t>
              </a:r>
            </a:p>
          </p:txBody>
        </p:sp>
        <p:sp>
          <p:nvSpPr>
            <p:cNvPr id="5" name="TextBox 4"/>
            <p:cNvSpPr txBox="1"/>
            <p:nvPr/>
          </p:nvSpPr>
          <p:spPr>
            <a:xfrm>
              <a:off x="1506828" y="4696756"/>
              <a:ext cx="2150771" cy="954107"/>
            </a:xfrm>
            <a:prstGeom prst="rect">
              <a:avLst/>
            </a:prstGeom>
            <a:noFill/>
          </p:spPr>
          <p:txBody>
            <a:bodyPr wrap="square" rtlCol="0">
              <a:spAutoFit/>
            </a:bodyPr>
            <a:lstStyle/>
            <a:p>
              <a:pPr algn="ctr"/>
              <a:r>
                <a:rPr lang="en-GB" sz="2800" b="1" dirty="0"/>
                <a:t>A</a:t>
              </a:r>
            </a:p>
            <a:p>
              <a:pPr algn="ctr"/>
              <a:r>
                <a:rPr lang="en-GB" sz="2800" dirty="0"/>
                <a:t>Igneous Rock</a:t>
              </a:r>
            </a:p>
          </p:txBody>
        </p:sp>
        <p:sp>
          <p:nvSpPr>
            <p:cNvPr id="6" name="TextBox 5"/>
            <p:cNvSpPr txBox="1"/>
            <p:nvPr/>
          </p:nvSpPr>
          <p:spPr>
            <a:xfrm>
              <a:off x="4906851" y="4584880"/>
              <a:ext cx="2665927" cy="1384995"/>
            </a:xfrm>
            <a:prstGeom prst="rect">
              <a:avLst/>
            </a:prstGeom>
            <a:noFill/>
          </p:spPr>
          <p:txBody>
            <a:bodyPr wrap="square" rtlCol="0">
              <a:spAutoFit/>
            </a:bodyPr>
            <a:lstStyle/>
            <a:p>
              <a:pPr algn="ctr"/>
              <a:r>
                <a:rPr lang="en-GB" sz="2800" b="1" dirty="0"/>
                <a:t>B</a:t>
              </a:r>
            </a:p>
            <a:p>
              <a:pPr algn="ctr"/>
              <a:r>
                <a:rPr lang="en-GB" sz="2800" dirty="0"/>
                <a:t>Metamorphic Rock</a:t>
              </a:r>
            </a:p>
          </p:txBody>
        </p:sp>
        <p:sp>
          <p:nvSpPr>
            <p:cNvPr id="7" name="TextBox 6"/>
            <p:cNvSpPr txBox="1"/>
            <p:nvPr/>
          </p:nvSpPr>
          <p:spPr>
            <a:xfrm>
              <a:off x="8822030" y="4696756"/>
              <a:ext cx="2137893" cy="1384995"/>
            </a:xfrm>
            <a:prstGeom prst="rect">
              <a:avLst/>
            </a:prstGeom>
            <a:noFill/>
          </p:spPr>
          <p:txBody>
            <a:bodyPr wrap="square" rtlCol="0">
              <a:spAutoFit/>
            </a:bodyPr>
            <a:lstStyle/>
            <a:p>
              <a:pPr algn="ctr"/>
              <a:r>
                <a:rPr lang="en-GB" sz="2800" b="1" dirty="0"/>
                <a:t>C</a:t>
              </a:r>
            </a:p>
            <a:p>
              <a:pPr algn="ctr"/>
              <a:r>
                <a:rPr lang="en-GB" sz="2800" dirty="0"/>
                <a:t>Sedimentary Rock</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3686" y="1406818"/>
              <a:ext cx="3758485" cy="2918521"/>
            </a:xfrm>
            <a:prstGeom prst="rect">
              <a:avLst/>
            </a:prstGeom>
          </p:spPr>
        </p:pic>
      </p:grpSp>
    </p:spTree>
    <p:extLst>
      <p:ext uri="{BB962C8B-B14F-4D97-AF65-F5344CB8AC3E}">
        <p14:creationId xmlns:p14="http://schemas.microsoft.com/office/powerpoint/2010/main" val="3300855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8040" y="1233326"/>
            <a:ext cx="4842456" cy="1097750"/>
          </a:xfrm>
          <a:prstGeom prst="rect">
            <a:avLst/>
          </a:prstGeom>
          <a:solidFill>
            <a:srgbClr val="FFFF99"/>
          </a:solidFill>
        </p:spPr>
        <p:txBody>
          <a:bodyPr wrap="square" rtlCol="0">
            <a:spAutoFit/>
          </a:bodyPr>
          <a:lstStyle/>
          <a:p>
            <a:r>
              <a:rPr lang="en-GB" sz="3200" dirty="0"/>
              <a:t>4.  Rocks made in this way sometimes contain …</a:t>
            </a:r>
          </a:p>
        </p:txBody>
      </p:sp>
      <p:sp>
        <p:nvSpPr>
          <p:cNvPr id="5" name="TextBox 4"/>
          <p:cNvSpPr txBox="1"/>
          <p:nvPr/>
        </p:nvSpPr>
        <p:spPr>
          <a:xfrm>
            <a:off x="1506828" y="4829577"/>
            <a:ext cx="2150771" cy="954107"/>
          </a:xfrm>
          <a:prstGeom prst="rect">
            <a:avLst/>
          </a:prstGeom>
          <a:noFill/>
        </p:spPr>
        <p:txBody>
          <a:bodyPr wrap="square" rtlCol="0">
            <a:spAutoFit/>
          </a:bodyPr>
          <a:lstStyle/>
          <a:p>
            <a:pPr algn="ctr"/>
            <a:r>
              <a:rPr lang="en-GB" sz="2800" b="1" dirty="0"/>
              <a:t>A</a:t>
            </a:r>
          </a:p>
          <a:p>
            <a:pPr algn="ctr"/>
            <a:r>
              <a:rPr lang="en-GB" sz="2800" dirty="0"/>
              <a:t>Large crystals</a:t>
            </a:r>
          </a:p>
        </p:txBody>
      </p:sp>
      <p:sp>
        <p:nvSpPr>
          <p:cNvPr id="6" name="TextBox 5"/>
          <p:cNvSpPr txBox="1"/>
          <p:nvPr/>
        </p:nvSpPr>
        <p:spPr>
          <a:xfrm>
            <a:off x="4906851" y="4829578"/>
            <a:ext cx="2665927" cy="954107"/>
          </a:xfrm>
          <a:prstGeom prst="rect">
            <a:avLst/>
          </a:prstGeom>
          <a:noFill/>
        </p:spPr>
        <p:txBody>
          <a:bodyPr wrap="square" rtlCol="0">
            <a:spAutoFit/>
          </a:bodyPr>
          <a:lstStyle/>
          <a:p>
            <a:pPr algn="ctr"/>
            <a:r>
              <a:rPr lang="en-GB" sz="2800" b="1" dirty="0"/>
              <a:t>B</a:t>
            </a:r>
          </a:p>
          <a:p>
            <a:pPr algn="ctr"/>
            <a:r>
              <a:rPr lang="en-GB" sz="2800" dirty="0"/>
              <a:t>Fossils</a:t>
            </a:r>
          </a:p>
        </p:txBody>
      </p:sp>
      <p:sp>
        <p:nvSpPr>
          <p:cNvPr id="7" name="TextBox 6"/>
          <p:cNvSpPr txBox="1"/>
          <p:nvPr/>
        </p:nvSpPr>
        <p:spPr>
          <a:xfrm>
            <a:off x="8822030" y="4829577"/>
            <a:ext cx="2137893" cy="954107"/>
          </a:xfrm>
          <a:prstGeom prst="rect">
            <a:avLst/>
          </a:prstGeom>
          <a:noFill/>
        </p:spPr>
        <p:txBody>
          <a:bodyPr wrap="square" rtlCol="0">
            <a:spAutoFit/>
          </a:bodyPr>
          <a:lstStyle/>
          <a:p>
            <a:pPr algn="ctr"/>
            <a:r>
              <a:rPr lang="en-GB" sz="2800" b="1" dirty="0"/>
              <a:t>C</a:t>
            </a:r>
          </a:p>
          <a:p>
            <a:pPr algn="ctr"/>
            <a:r>
              <a:rPr lang="en-GB" sz="2800" dirty="0"/>
              <a:t>Diamonds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2474" y="1374213"/>
            <a:ext cx="3777342" cy="2875816"/>
          </a:xfrm>
          <a:prstGeom prst="rect">
            <a:avLst/>
          </a:prstGeom>
        </p:spPr>
      </p:pic>
    </p:spTree>
    <p:extLst>
      <p:ext uri="{BB962C8B-B14F-4D97-AF65-F5344CB8AC3E}">
        <p14:creationId xmlns:p14="http://schemas.microsoft.com/office/powerpoint/2010/main" val="2724059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49252" y="731050"/>
            <a:ext cx="6014434" cy="2554545"/>
          </a:xfrm>
          <a:prstGeom prst="rect">
            <a:avLst/>
          </a:prstGeom>
          <a:solidFill>
            <a:schemeClr val="bg2"/>
          </a:solidFill>
        </p:spPr>
        <p:txBody>
          <a:bodyPr wrap="square" rtlCol="0">
            <a:spAutoFit/>
          </a:bodyPr>
          <a:lstStyle/>
          <a:p>
            <a:r>
              <a:rPr lang="en-GB" sz="3200" dirty="0"/>
              <a:t>5.  A third type of rock is made when extreme heat and pressure from the Earth changes existing rock of other types. This rock is known as …</a:t>
            </a:r>
          </a:p>
        </p:txBody>
      </p:sp>
      <p:sp>
        <p:nvSpPr>
          <p:cNvPr id="5" name="TextBox 4"/>
          <p:cNvSpPr txBox="1"/>
          <p:nvPr/>
        </p:nvSpPr>
        <p:spPr>
          <a:xfrm>
            <a:off x="1506828" y="4829578"/>
            <a:ext cx="1815921" cy="1384995"/>
          </a:xfrm>
          <a:prstGeom prst="rect">
            <a:avLst/>
          </a:prstGeom>
          <a:noFill/>
        </p:spPr>
        <p:txBody>
          <a:bodyPr wrap="square" rtlCol="0">
            <a:spAutoFit/>
          </a:bodyPr>
          <a:lstStyle/>
          <a:p>
            <a:pPr algn="ctr"/>
            <a:r>
              <a:rPr lang="en-GB" sz="2800" b="1" dirty="0"/>
              <a:t>A</a:t>
            </a:r>
          </a:p>
          <a:p>
            <a:pPr algn="ctr"/>
            <a:r>
              <a:rPr lang="en-GB" sz="2800" dirty="0"/>
              <a:t>Igneous Rock</a:t>
            </a:r>
          </a:p>
        </p:txBody>
      </p:sp>
      <p:sp>
        <p:nvSpPr>
          <p:cNvPr id="6" name="TextBox 5"/>
          <p:cNvSpPr txBox="1"/>
          <p:nvPr/>
        </p:nvSpPr>
        <p:spPr>
          <a:xfrm>
            <a:off x="4906851" y="4829578"/>
            <a:ext cx="2665927" cy="1384995"/>
          </a:xfrm>
          <a:prstGeom prst="rect">
            <a:avLst/>
          </a:prstGeom>
          <a:noFill/>
        </p:spPr>
        <p:txBody>
          <a:bodyPr wrap="square" rtlCol="0">
            <a:spAutoFit/>
          </a:bodyPr>
          <a:lstStyle/>
          <a:p>
            <a:pPr algn="ctr"/>
            <a:r>
              <a:rPr lang="en-GB" sz="2800" b="1" dirty="0"/>
              <a:t>B</a:t>
            </a:r>
          </a:p>
          <a:p>
            <a:pPr algn="ctr"/>
            <a:r>
              <a:rPr lang="en-GB" sz="2800" dirty="0"/>
              <a:t>Metamorphic Rock</a:t>
            </a:r>
          </a:p>
        </p:txBody>
      </p:sp>
      <p:sp>
        <p:nvSpPr>
          <p:cNvPr id="7" name="TextBox 6"/>
          <p:cNvSpPr txBox="1"/>
          <p:nvPr/>
        </p:nvSpPr>
        <p:spPr>
          <a:xfrm>
            <a:off x="8822030" y="4958366"/>
            <a:ext cx="2137893" cy="1384995"/>
          </a:xfrm>
          <a:prstGeom prst="rect">
            <a:avLst/>
          </a:prstGeom>
          <a:noFill/>
        </p:spPr>
        <p:txBody>
          <a:bodyPr wrap="square" rtlCol="0">
            <a:spAutoFit/>
          </a:bodyPr>
          <a:lstStyle/>
          <a:p>
            <a:pPr algn="ctr"/>
            <a:r>
              <a:rPr lang="en-GB" sz="2800" b="1" dirty="0"/>
              <a:t>C</a:t>
            </a:r>
          </a:p>
          <a:p>
            <a:pPr algn="ctr"/>
            <a:r>
              <a:rPr lang="en-GB" sz="2800" dirty="0"/>
              <a:t>Sedimentary Rock</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828565">
            <a:off x="7121468" y="1995805"/>
            <a:ext cx="4070822" cy="2247094"/>
          </a:xfrm>
          <a:prstGeom prst="rect">
            <a:avLst/>
          </a:prstGeom>
        </p:spPr>
      </p:pic>
    </p:spTree>
    <p:extLst>
      <p:ext uri="{BB962C8B-B14F-4D97-AF65-F5344CB8AC3E}">
        <p14:creationId xmlns:p14="http://schemas.microsoft.com/office/powerpoint/2010/main" val="1223784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2734" y="640898"/>
            <a:ext cx="9776628" cy="1084872"/>
          </a:xfrm>
          <a:prstGeom prst="rect">
            <a:avLst/>
          </a:prstGeom>
          <a:solidFill>
            <a:schemeClr val="accent2">
              <a:lumMod val="40000"/>
              <a:lumOff val="60000"/>
            </a:schemeClr>
          </a:solidFill>
        </p:spPr>
        <p:txBody>
          <a:bodyPr wrap="square" rtlCol="0">
            <a:spAutoFit/>
          </a:bodyPr>
          <a:lstStyle/>
          <a:p>
            <a:r>
              <a:rPr lang="en-GB" sz="3200" dirty="0"/>
              <a:t>6.  Many old buildings are made of natural rocks but often newer buildings are constructed of man-made materials. </a:t>
            </a:r>
          </a:p>
        </p:txBody>
      </p:sp>
      <p:sp>
        <p:nvSpPr>
          <p:cNvPr id="6" name="TextBox 5"/>
          <p:cNvSpPr txBox="1"/>
          <p:nvPr/>
        </p:nvSpPr>
        <p:spPr>
          <a:xfrm>
            <a:off x="1036749" y="5173807"/>
            <a:ext cx="2150771" cy="954107"/>
          </a:xfrm>
          <a:prstGeom prst="rect">
            <a:avLst/>
          </a:prstGeom>
          <a:noFill/>
        </p:spPr>
        <p:txBody>
          <a:bodyPr wrap="square" rtlCol="0">
            <a:spAutoFit/>
          </a:bodyPr>
          <a:lstStyle/>
          <a:p>
            <a:pPr algn="ctr"/>
            <a:r>
              <a:rPr lang="en-GB" sz="2800" b="1" dirty="0"/>
              <a:t>A</a:t>
            </a:r>
          </a:p>
          <a:p>
            <a:pPr algn="ctr"/>
            <a:r>
              <a:rPr lang="en-GB" sz="2800" dirty="0"/>
              <a:t>Bricks</a:t>
            </a:r>
          </a:p>
        </p:txBody>
      </p:sp>
      <p:sp>
        <p:nvSpPr>
          <p:cNvPr id="7" name="TextBox 6"/>
          <p:cNvSpPr txBox="1"/>
          <p:nvPr/>
        </p:nvSpPr>
        <p:spPr>
          <a:xfrm>
            <a:off x="3490174" y="5173809"/>
            <a:ext cx="2665927" cy="954107"/>
          </a:xfrm>
          <a:prstGeom prst="rect">
            <a:avLst/>
          </a:prstGeom>
          <a:noFill/>
        </p:spPr>
        <p:txBody>
          <a:bodyPr wrap="square" rtlCol="0">
            <a:spAutoFit/>
          </a:bodyPr>
          <a:lstStyle/>
          <a:p>
            <a:pPr algn="ctr"/>
            <a:r>
              <a:rPr lang="en-GB" sz="2800" b="1" dirty="0"/>
              <a:t>B</a:t>
            </a:r>
          </a:p>
          <a:p>
            <a:pPr algn="ctr"/>
            <a:r>
              <a:rPr lang="en-GB" sz="2800" dirty="0"/>
              <a:t>Concrete steps</a:t>
            </a:r>
          </a:p>
        </p:txBody>
      </p:sp>
      <p:sp>
        <p:nvSpPr>
          <p:cNvPr id="8" name="TextBox 7"/>
          <p:cNvSpPr txBox="1"/>
          <p:nvPr/>
        </p:nvSpPr>
        <p:spPr>
          <a:xfrm>
            <a:off x="9247033" y="4958364"/>
            <a:ext cx="2137893" cy="1384995"/>
          </a:xfrm>
          <a:prstGeom prst="rect">
            <a:avLst/>
          </a:prstGeom>
          <a:noFill/>
        </p:spPr>
        <p:txBody>
          <a:bodyPr wrap="square" rtlCol="0">
            <a:spAutoFit/>
          </a:bodyPr>
          <a:lstStyle/>
          <a:p>
            <a:pPr algn="ctr"/>
            <a:r>
              <a:rPr lang="en-GB" sz="2800" b="1" dirty="0"/>
              <a:t>D</a:t>
            </a:r>
          </a:p>
          <a:p>
            <a:pPr algn="ctr"/>
            <a:r>
              <a:rPr lang="en-GB" sz="2800" dirty="0"/>
              <a:t>Breeze Blocks</a:t>
            </a:r>
          </a:p>
        </p:txBody>
      </p:sp>
      <p:pic>
        <p:nvPicPr>
          <p:cNvPr id="11" name="Picture 6" descr="https://cementtrust.files.wordpress.com/2010/08/better-blo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4267" y="3170608"/>
            <a:ext cx="1727332" cy="17273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londonbricks-uk.co.uk/c_panel/media_library/uploads/bricks1212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224" y="3065417"/>
            <a:ext cx="2249130" cy="17273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0174" y="3261679"/>
            <a:ext cx="2454392" cy="163626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1767" y="3176466"/>
            <a:ext cx="2295299" cy="1721474"/>
          </a:xfrm>
          <a:prstGeom prst="rect">
            <a:avLst/>
          </a:prstGeom>
        </p:spPr>
      </p:pic>
      <p:sp>
        <p:nvSpPr>
          <p:cNvPr id="15" name="TextBox 14"/>
          <p:cNvSpPr txBox="1"/>
          <p:nvPr/>
        </p:nvSpPr>
        <p:spPr>
          <a:xfrm>
            <a:off x="6761408" y="5173809"/>
            <a:ext cx="1944710" cy="954107"/>
          </a:xfrm>
          <a:prstGeom prst="rect">
            <a:avLst/>
          </a:prstGeom>
          <a:noFill/>
        </p:spPr>
        <p:txBody>
          <a:bodyPr wrap="square" rtlCol="0">
            <a:spAutoFit/>
          </a:bodyPr>
          <a:lstStyle/>
          <a:p>
            <a:pPr algn="ctr"/>
            <a:r>
              <a:rPr lang="en-GB" sz="2800" b="1" dirty="0"/>
              <a:t>C</a:t>
            </a:r>
          </a:p>
          <a:p>
            <a:pPr algn="ctr"/>
            <a:r>
              <a:rPr lang="en-GB" sz="2800" dirty="0"/>
              <a:t>Slate tiles</a:t>
            </a:r>
          </a:p>
        </p:txBody>
      </p:sp>
      <p:sp>
        <p:nvSpPr>
          <p:cNvPr id="16" name="TextBox 15"/>
          <p:cNvSpPr txBox="1"/>
          <p:nvPr/>
        </p:nvSpPr>
        <p:spPr>
          <a:xfrm>
            <a:off x="1966364" y="2035854"/>
            <a:ext cx="9083709" cy="954107"/>
          </a:xfrm>
          <a:prstGeom prst="rect">
            <a:avLst/>
          </a:prstGeom>
          <a:solidFill>
            <a:schemeClr val="accent2">
              <a:lumMod val="40000"/>
              <a:lumOff val="60000"/>
            </a:schemeClr>
          </a:solidFill>
        </p:spPr>
        <p:txBody>
          <a:bodyPr wrap="square" rtlCol="0">
            <a:spAutoFit/>
          </a:bodyPr>
          <a:lstStyle/>
          <a:p>
            <a:r>
              <a:rPr lang="en-GB" sz="2800" dirty="0"/>
              <a:t>Three of these are man-made materials.  Which is made of natural rock?</a:t>
            </a:r>
          </a:p>
        </p:txBody>
      </p:sp>
    </p:spTree>
    <p:extLst>
      <p:ext uri="{BB962C8B-B14F-4D97-AF65-F5344CB8AC3E}">
        <p14:creationId xmlns:p14="http://schemas.microsoft.com/office/powerpoint/2010/main" val="1854453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1789</TotalTime>
  <Words>752</Words>
  <Application>Microsoft Office PowerPoint</Application>
  <PresentationFormat>Custom</PresentationFormat>
  <Paragraphs>147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Searson</dc:creator>
  <cp:lastModifiedBy>Kay Russell</cp:lastModifiedBy>
  <cp:revision>40</cp:revision>
  <dcterms:created xsi:type="dcterms:W3CDTF">2016-07-11T09:09:47Z</dcterms:created>
  <dcterms:modified xsi:type="dcterms:W3CDTF">2017-07-12T12:48:51Z</dcterms:modified>
</cp:coreProperties>
</file>