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6" r:id="rId2"/>
    <p:sldId id="256" r:id="rId3"/>
    <p:sldId id="272" r:id="rId4"/>
    <p:sldId id="259" r:id="rId5"/>
    <p:sldId id="260" r:id="rId6"/>
    <p:sldId id="261" r:id="rId7"/>
    <p:sldId id="262" r:id="rId8"/>
    <p:sldId id="263" r:id="rId9"/>
    <p:sldId id="264" r:id="rId10"/>
    <p:sldId id="265" r:id="rId11"/>
    <p:sldId id="267" r:id="rId12"/>
    <p:sldId id="266" r:id="rId13"/>
    <p:sldId id="268" r:id="rId14"/>
    <p:sldId id="269" r:id="rId15"/>
    <p:sldId id="270" r:id="rId16"/>
    <p:sldId id="258" r:id="rId17"/>
    <p:sldId id="271" r:id="rId18"/>
    <p:sldId id="273" r:id="rId19"/>
    <p:sldId id="275" r:id="rId20"/>
    <p:sldId id="27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CC00"/>
    <a:srgbClr val="66FFFF"/>
    <a:srgbClr val="FBD3D3"/>
    <a:srgbClr val="CCFFCC"/>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7" d="100"/>
          <a:sy n="117" d="100"/>
        </p:scale>
        <p:origin x="-354"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D0E06EC-9F07-477C-A54D-08CC7658EE9C}" type="datetimeFigureOut">
              <a:rPr lang="en-GB" smtClean="0"/>
              <a:pPr/>
              <a:t>12/07/2017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FA471C-91AE-4711-BF0B-5114595C5FDB}" type="slidenum">
              <a:rPr lang="en-GB" smtClean="0"/>
              <a:pPr/>
              <a:t>‹#›</a:t>
            </a:fld>
            <a:endParaRPr lang="en-GB"/>
          </a:p>
        </p:txBody>
      </p:sp>
    </p:spTree>
    <p:extLst>
      <p:ext uri="{BB962C8B-B14F-4D97-AF65-F5344CB8AC3E}">
        <p14:creationId xmlns:p14="http://schemas.microsoft.com/office/powerpoint/2010/main" val="315841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D0E06EC-9F07-477C-A54D-08CC7658EE9C}" type="datetimeFigureOut">
              <a:rPr lang="en-GB" smtClean="0"/>
              <a:pPr/>
              <a:t>12/07/2017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FA471C-91AE-4711-BF0B-5114595C5FDB}" type="slidenum">
              <a:rPr lang="en-GB" smtClean="0"/>
              <a:pPr/>
              <a:t>‹#›</a:t>
            </a:fld>
            <a:endParaRPr lang="en-GB"/>
          </a:p>
        </p:txBody>
      </p:sp>
    </p:spTree>
    <p:extLst>
      <p:ext uri="{BB962C8B-B14F-4D97-AF65-F5344CB8AC3E}">
        <p14:creationId xmlns:p14="http://schemas.microsoft.com/office/powerpoint/2010/main" val="3998087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D0E06EC-9F07-477C-A54D-08CC7658EE9C}" type="datetimeFigureOut">
              <a:rPr lang="en-GB" smtClean="0"/>
              <a:pPr/>
              <a:t>12/07/2017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FA471C-91AE-4711-BF0B-5114595C5FDB}" type="slidenum">
              <a:rPr lang="en-GB" smtClean="0"/>
              <a:pPr/>
              <a:t>‹#›</a:t>
            </a:fld>
            <a:endParaRPr lang="en-GB"/>
          </a:p>
        </p:txBody>
      </p:sp>
    </p:spTree>
    <p:extLst>
      <p:ext uri="{BB962C8B-B14F-4D97-AF65-F5344CB8AC3E}">
        <p14:creationId xmlns:p14="http://schemas.microsoft.com/office/powerpoint/2010/main" val="4202683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D0E06EC-9F07-477C-A54D-08CC7658EE9C}" type="datetimeFigureOut">
              <a:rPr lang="en-GB" smtClean="0"/>
              <a:pPr/>
              <a:t>12/07/2017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FA471C-91AE-4711-BF0B-5114595C5FDB}" type="slidenum">
              <a:rPr lang="en-GB" smtClean="0"/>
              <a:pPr/>
              <a:t>‹#›</a:t>
            </a:fld>
            <a:endParaRPr lang="en-GB"/>
          </a:p>
        </p:txBody>
      </p:sp>
    </p:spTree>
    <p:extLst>
      <p:ext uri="{BB962C8B-B14F-4D97-AF65-F5344CB8AC3E}">
        <p14:creationId xmlns:p14="http://schemas.microsoft.com/office/powerpoint/2010/main" val="975868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0E06EC-9F07-477C-A54D-08CC7658EE9C}" type="datetimeFigureOut">
              <a:rPr lang="en-GB" smtClean="0"/>
              <a:pPr/>
              <a:t>12/07/2017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FA471C-91AE-4711-BF0B-5114595C5FDB}" type="slidenum">
              <a:rPr lang="en-GB" smtClean="0"/>
              <a:pPr/>
              <a:t>‹#›</a:t>
            </a:fld>
            <a:endParaRPr lang="en-GB"/>
          </a:p>
        </p:txBody>
      </p:sp>
    </p:spTree>
    <p:extLst>
      <p:ext uri="{BB962C8B-B14F-4D97-AF65-F5344CB8AC3E}">
        <p14:creationId xmlns:p14="http://schemas.microsoft.com/office/powerpoint/2010/main" val="2705555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D0E06EC-9F07-477C-A54D-08CC7658EE9C}" type="datetimeFigureOut">
              <a:rPr lang="en-GB" smtClean="0"/>
              <a:pPr/>
              <a:t>12/07/2017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FA471C-91AE-4711-BF0B-5114595C5FDB}" type="slidenum">
              <a:rPr lang="en-GB" smtClean="0"/>
              <a:pPr/>
              <a:t>‹#›</a:t>
            </a:fld>
            <a:endParaRPr lang="en-GB"/>
          </a:p>
        </p:txBody>
      </p:sp>
    </p:spTree>
    <p:extLst>
      <p:ext uri="{BB962C8B-B14F-4D97-AF65-F5344CB8AC3E}">
        <p14:creationId xmlns:p14="http://schemas.microsoft.com/office/powerpoint/2010/main" val="1690655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D0E06EC-9F07-477C-A54D-08CC7658EE9C}" type="datetimeFigureOut">
              <a:rPr lang="en-GB" smtClean="0"/>
              <a:pPr/>
              <a:t>12/07/2017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5FA471C-91AE-4711-BF0B-5114595C5FDB}" type="slidenum">
              <a:rPr lang="en-GB" smtClean="0"/>
              <a:pPr/>
              <a:t>‹#›</a:t>
            </a:fld>
            <a:endParaRPr lang="en-GB"/>
          </a:p>
        </p:txBody>
      </p:sp>
    </p:spTree>
    <p:extLst>
      <p:ext uri="{BB962C8B-B14F-4D97-AF65-F5344CB8AC3E}">
        <p14:creationId xmlns:p14="http://schemas.microsoft.com/office/powerpoint/2010/main" val="1717971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D0E06EC-9F07-477C-A54D-08CC7658EE9C}" type="datetimeFigureOut">
              <a:rPr lang="en-GB" smtClean="0"/>
              <a:pPr/>
              <a:t>12/07/2017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5FA471C-91AE-4711-BF0B-5114595C5FDB}" type="slidenum">
              <a:rPr lang="en-GB" smtClean="0"/>
              <a:pPr/>
              <a:t>‹#›</a:t>
            </a:fld>
            <a:endParaRPr lang="en-GB"/>
          </a:p>
        </p:txBody>
      </p:sp>
    </p:spTree>
    <p:extLst>
      <p:ext uri="{BB962C8B-B14F-4D97-AF65-F5344CB8AC3E}">
        <p14:creationId xmlns:p14="http://schemas.microsoft.com/office/powerpoint/2010/main" val="3723859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0E06EC-9F07-477C-A54D-08CC7658EE9C}" type="datetimeFigureOut">
              <a:rPr lang="en-GB" smtClean="0"/>
              <a:pPr/>
              <a:t>12/07/2017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5FA471C-91AE-4711-BF0B-5114595C5FDB}" type="slidenum">
              <a:rPr lang="en-GB" smtClean="0"/>
              <a:pPr/>
              <a:t>‹#›</a:t>
            </a:fld>
            <a:endParaRPr lang="en-GB"/>
          </a:p>
        </p:txBody>
      </p:sp>
    </p:spTree>
    <p:extLst>
      <p:ext uri="{BB962C8B-B14F-4D97-AF65-F5344CB8AC3E}">
        <p14:creationId xmlns:p14="http://schemas.microsoft.com/office/powerpoint/2010/main" val="757070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0E06EC-9F07-477C-A54D-08CC7658EE9C}" type="datetimeFigureOut">
              <a:rPr lang="en-GB" smtClean="0"/>
              <a:pPr/>
              <a:t>12/07/2017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FA471C-91AE-4711-BF0B-5114595C5FDB}" type="slidenum">
              <a:rPr lang="en-GB" smtClean="0"/>
              <a:pPr/>
              <a:t>‹#›</a:t>
            </a:fld>
            <a:endParaRPr lang="en-GB"/>
          </a:p>
        </p:txBody>
      </p:sp>
    </p:spTree>
    <p:extLst>
      <p:ext uri="{BB962C8B-B14F-4D97-AF65-F5344CB8AC3E}">
        <p14:creationId xmlns:p14="http://schemas.microsoft.com/office/powerpoint/2010/main" val="7089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0E06EC-9F07-477C-A54D-08CC7658EE9C}" type="datetimeFigureOut">
              <a:rPr lang="en-GB" smtClean="0"/>
              <a:pPr/>
              <a:t>12/07/2017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FA471C-91AE-4711-BF0B-5114595C5FDB}" type="slidenum">
              <a:rPr lang="en-GB" smtClean="0"/>
              <a:pPr/>
              <a:t>‹#›</a:t>
            </a:fld>
            <a:endParaRPr lang="en-GB"/>
          </a:p>
        </p:txBody>
      </p:sp>
    </p:spTree>
    <p:extLst>
      <p:ext uri="{BB962C8B-B14F-4D97-AF65-F5344CB8AC3E}">
        <p14:creationId xmlns:p14="http://schemas.microsoft.com/office/powerpoint/2010/main" val="662563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0E06EC-9F07-477C-A54D-08CC7658EE9C}" type="datetimeFigureOut">
              <a:rPr lang="en-GB" smtClean="0"/>
              <a:pPr/>
              <a:t>12/07/2017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FA471C-91AE-4711-BF0B-5114595C5FDB}" type="slidenum">
              <a:rPr lang="en-GB" smtClean="0"/>
              <a:pPr/>
              <a:t>‹#›</a:t>
            </a:fld>
            <a:endParaRPr lang="en-GB"/>
          </a:p>
        </p:txBody>
      </p:sp>
    </p:spTree>
    <p:extLst>
      <p:ext uri="{BB962C8B-B14F-4D97-AF65-F5344CB8AC3E}">
        <p14:creationId xmlns:p14="http://schemas.microsoft.com/office/powerpoint/2010/main" val="1709570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noGrp="1"/>
          </p:cNvSpPr>
          <p:nvPr>
            <p:ph idx="1"/>
          </p:nvPr>
        </p:nvSpPr>
        <p:spPr>
          <a:xfrm>
            <a:off x="4493239" y="1592796"/>
            <a:ext cx="3312284" cy="2392193"/>
          </a:xfrm>
          <a:prstGeom prst="rect">
            <a:avLst/>
          </a:prstGeom>
          <a:noFill/>
        </p:spPr>
        <p:txBody>
          <a:bodyPr wrap="square" rtlCol="0">
            <a:spAutoFit/>
          </a:bodyPr>
          <a:lstStyle/>
          <a:p>
            <a:pPr marL="0" indent="0" algn="ctr">
              <a:buNone/>
            </a:pPr>
            <a:r>
              <a:rPr lang="en-GB" sz="1500" b="1" dirty="0">
                <a:solidFill>
                  <a:srgbClr val="FF0000"/>
                </a:solidFill>
              </a:rPr>
              <a:t>Science - Year </a:t>
            </a:r>
            <a:r>
              <a:rPr lang="en-GB" sz="1500" b="1" dirty="0" smtClean="0">
                <a:solidFill>
                  <a:srgbClr val="FF0000"/>
                </a:solidFill>
              </a:rPr>
              <a:t>3/4B </a:t>
            </a:r>
            <a:r>
              <a:rPr lang="en-GB" sz="1500" b="1" dirty="0" smtClean="0">
                <a:solidFill>
                  <a:srgbClr val="FF0000"/>
                </a:solidFill>
              </a:rPr>
              <a:t>Autumn </a:t>
            </a:r>
            <a:r>
              <a:rPr lang="en-GB" sz="1500" b="1" dirty="0" smtClean="0">
                <a:solidFill>
                  <a:srgbClr val="FF0000"/>
                </a:solidFill>
              </a:rPr>
              <a:t>1</a:t>
            </a:r>
            <a:endParaRPr lang="en-GB" sz="1500" b="1" dirty="0">
              <a:solidFill>
                <a:srgbClr val="FF0000"/>
              </a:solidFill>
            </a:endParaRPr>
          </a:p>
          <a:p>
            <a:pPr marL="0" indent="0" algn="ctr">
              <a:buNone/>
            </a:pPr>
            <a:endParaRPr lang="en-GB" sz="1350" dirty="0"/>
          </a:p>
          <a:p>
            <a:pPr marL="0" indent="0" algn="ctr">
              <a:buNone/>
            </a:pPr>
            <a:r>
              <a:rPr lang="en-GB" sz="1350" dirty="0" smtClean="0"/>
              <a:t>Rocks</a:t>
            </a:r>
            <a:endParaRPr lang="en-GB" sz="1350" dirty="0"/>
          </a:p>
          <a:p>
            <a:pPr marL="0" indent="0" algn="ctr">
              <a:buNone/>
            </a:pPr>
            <a:endParaRPr lang="en-GB" sz="1350" dirty="0"/>
          </a:p>
          <a:p>
            <a:pPr marL="0" indent="0" algn="ctr">
              <a:buNone/>
            </a:pPr>
            <a:r>
              <a:rPr lang="en-GB" b="1" dirty="0" smtClean="0"/>
              <a:t>This Planet Rocks</a:t>
            </a:r>
            <a:endParaRPr lang="en-GB" sz="1350" dirty="0"/>
          </a:p>
          <a:p>
            <a:pPr marL="0" indent="0" algn="ctr">
              <a:buNone/>
            </a:pPr>
            <a:r>
              <a:rPr lang="en-GB" sz="1350" dirty="0"/>
              <a:t>Session </a:t>
            </a:r>
            <a:r>
              <a:rPr lang="en-GB" sz="1350" dirty="0" smtClean="0"/>
              <a:t>6</a:t>
            </a:r>
            <a:endParaRPr lang="en-GB" sz="1350" dirty="0"/>
          </a:p>
          <a:p>
            <a:pPr marL="0" indent="0" algn="ctr">
              <a:buNone/>
            </a:pPr>
            <a:r>
              <a:rPr lang="en-GB" sz="1350" b="1" dirty="0" smtClean="0"/>
              <a:t>Answers PowerPoint</a:t>
            </a:r>
            <a:endParaRPr lang="en-GB" sz="1350" b="1" dirty="0"/>
          </a:p>
        </p:txBody>
      </p:sp>
      <p:sp>
        <p:nvSpPr>
          <p:cNvPr id="5" name="TextBox 4"/>
          <p:cNvSpPr txBox="1"/>
          <p:nvPr/>
        </p:nvSpPr>
        <p:spPr>
          <a:xfrm>
            <a:off x="3311905" y="6206148"/>
            <a:ext cx="5674951" cy="369332"/>
          </a:xfrm>
          <a:prstGeom prst="rect">
            <a:avLst/>
          </a:prstGeom>
          <a:noFill/>
        </p:spPr>
        <p:txBody>
          <a:bodyPr wrap="none" rtlCol="0">
            <a:spAutoFit/>
          </a:bodyPr>
          <a:lstStyle/>
          <a:p>
            <a:r>
              <a:rPr lang="en-GB" sz="900" dirty="0">
                <a:solidFill>
                  <a:prstClr val="black"/>
                </a:solidFill>
              </a:rPr>
              <a:t>© Original resource copyright Hamilton Trust, who give permission for it to be adapted as wished by individual users.</a:t>
            </a:r>
          </a:p>
          <a:p>
            <a:r>
              <a:rPr lang="en-GB" sz="900" dirty="0">
                <a:solidFill>
                  <a:prstClr val="black"/>
                </a:solidFill>
              </a:rPr>
              <a:t>We refer you to our warning, at the foot of the block overview, about links to other websites.</a:t>
            </a:r>
          </a:p>
        </p:txBody>
      </p:sp>
    </p:spTree>
    <p:extLst>
      <p:ext uri="{BB962C8B-B14F-4D97-AF65-F5344CB8AC3E}">
        <p14:creationId xmlns:p14="http://schemas.microsoft.com/office/powerpoint/2010/main" val="14869239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87157" y="461487"/>
            <a:ext cx="6014434" cy="2062103"/>
          </a:xfrm>
          <a:prstGeom prst="rect">
            <a:avLst/>
          </a:prstGeom>
          <a:solidFill>
            <a:schemeClr val="accent4">
              <a:lumMod val="40000"/>
              <a:lumOff val="60000"/>
            </a:schemeClr>
          </a:solidFill>
        </p:spPr>
        <p:txBody>
          <a:bodyPr wrap="square" rtlCol="0">
            <a:spAutoFit/>
          </a:bodyPr>
          <a:lstStyle/>
          <a:p>
            <a:r>
              <a:rPr lang="en-GB" sz="3200" dirty="0"/>
              <a:t>8</a:t>
            </a:r>
            <a:r>
              <a:rPr lang="en-GB" sz="3200" dirty="0" smtClean="0"/>
              <a:t>.  Sometimes a plant or animal that lived long ago sinks to the bottom of the sea and is buried in … </a:t>
            </a:r>
            <a:endParaRPr lang="en-GB" sz="3200" dirty="0"/>
          </a:p>
        </p:txBody>
      </p:sp>
      <p:grpSp>
        <p:nvGrpSpPr>
          <p:cNvPr id="10" name="Group 9"/>
          <p:cNvGrpSpPr/>
          <p:nvPr/>
        </p:nvGrpSpPr>
        <p:grpSpPr>
          <a:xfrm>
            <a:off x="1390919" y="4958366"/>
            <a:ext cx="9569004" cy="954107"/>
            <a:chOff x="1390919" y="4958366"/>
            <a:chExt cx="9569004" cy="954107"/>
          </a:xfrm>
        </p:grpSpPr>
        <p:sp>
          <p:nvSpPr>
            <p:cNvPr id="5" name="TextBox 4"/>
            <p:cNvSpPr txBox="1"/>
            <p:nvPr/>
          </p:nvSpPr>
          <p:spPr>
            <a:xfrm>
              <a:off x="1390919" y="4958366"/>
              <a:ext cx="2150771" cy="954107"/>
            </a:xfrm>
            <a:prstGeom prst="rect">
              <a:avLst/>
            </a:prstGeom>
            <a:noFill/>
          </p:spPr>
          <p:txBody>
            <a:bodyPr wrap="square" rtlCol="0">
              <a:spAutoFit/>
            </a:bodyPr>
            <a:lstStyle/>
            <a:p>
              <a:pPr algn="ctr"/>
              <a:r>
                <a:rPr lang="en-GB" sz="2800" b="1" dirty="0" smtClean="0"/>
                <a:t>A</a:t>
              </a:r>
            </a:p>
            <a:p>
              <a:pPr algn="ctr"/>
              <a:r>
                <a:rPr lang="en-GB" sz="2800" dirty="0" smtClean="0"/>
                <a:t>Concrete</a:t>
              </a:r>
              <a:endParaRPr lang="en-GB" sz="2800" dirty="0"/>
            </a:p>
          </p:txBody>
        </p:sp>
        <p:sp>
          <p:nvSpPr>
            <p:cNvPr id="6" name="TextBox 5"/>
            <p:cNvSpPr txBox="1"/>
            <p:nvPr/>
          </p:nvSpPr>
          <p:spPr>
            <a:xfrm>
              <a:off x="4848896" y="4958366"/>
              <a:ext cx="2665927" cy="954107"/>
            </a:xfrm>
            <a:prstGeom prst="rect">
              <a:avLst/>
            </a:prstGeom>
            <a:noFill/>
          </p:spPr>
          <p:txBody>
            <a:bodyPr wrap="square" rtlCol="0">
              <a:spAutoFit/>
            </a:bodyPr>
            <a:lstStyle/>
            <a:p>
              <a:pPr algn="ctr"/>
              <a:r>
                <a:rPr lang="en-GB" sz="2800" b="1" dirty="0" smtClean="0"/>
                <a:t>B</a:t>
              </a:r>
            </a:p>
            <a:p>
              <a:pPr algn="ctr"/>
              <a:r>
                <a:rPr lang="en-GB" sz="2800" dirty="0" smtClean="0"/>
                <a:t>A cave</a:t>
              </a:r>
              <a:endParaRPr lang="en-GB" sz="2800" dirty="0"/>
            </a:p>
          </p:txBody>
        </p:sp>
        <p:sp>
          <p:nvSpPr>
            <p:cNvPr id="7" name="TextBox 6"/>
            <p:cNvSpPr txBox="1"/>
            <p:nvPr/>
          </p:nvSpPr>
          <p:spPr>
            <a:xfrm>
              <a:off x="8822030" y="4958366"/>
              <a:ext cx="2137893" cy="954107"/>
            </a:xfrm>
            <a:prstGeom prst="rect">
              <a:avLst/>
            </a:prstGeom>
            <a:noFill/>
          </p:spPr>
          <p:txBody>
            <a:bodyPr wrap="square" rtlCol="0">
              <a:spAutoFit/>
            </a:bodyPr>
            <a:lstStyle/>
            <a:p>
              <a:pPr algn="ctr"/>
              <a:r>
                <a:rPr lang="en-GB" sz="2800" b="1" dirty="0" smtClean="0"/>
                <a:t>C</a:t>
              </a:r>
            </a:p>
            <a:p>
              <a:pPr algn="ctr"/>
              <a:r>
                <a:rPr lang="en-GB" sz="2800" dirty="0"/>
                <a:t>S</a:t>
              </a:r>
              <a:r>
                <a:rPr lang="en-GB" sz="2800" dirty="0" smtClean="0"/>
                <a:t>ediment</a:t>
              </a:r>
              <a:endParaRPr lang="en-GB" sz="2800" dirty="0"/>
            </a:p>
          </p:txBody>
        </p:sp>
      </p:gr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9148" y="571835"/>
            <a:ext cx="3289747" cy="274610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6273" y="2523591"/>
            <a:ext cx="2941927" cy="2239098"/>
          </a:xfrm>
          <a:prstGeom prst="rect">
            <a:avLst/>
          </a:prstGeom>
        </p:spPr>
      </p:pic>
      <p:sp>
        <p:nvSpPr>
          <p:cNvPr id="11" name="Down Arrow 10"/>
          <p:cNvSpPr/>
          <p:nvPr/>
        </p:nvSpPr>
        <p:spPr>
          <a:xfrm>
            <a:off x="9385378" y="3056553"/>
            <a:ext cx="979894" cy="170613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32068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ppt_w</p:attrName>
                                        </p:attrNameLst>
                                      </p:cBhvr>
                                      <p:tavLst>
                                        <p:tav tm="0" fmla="#ppt_w*sin(2.5*pi*$)">
                                          <p:val>
                                            <p:fltVal val="0"/>
                                          </p:val>
                                        </p:tav>
                                        <p:tav tm="100000">
                                          <p:val>
                                            <p:fltVal val="1"/>
                                          </p:val>
                                        </p:tav>
                                      </p:tavLst>
                                    </p:anim>
                                    <p:anim calcmode="lin" valueType="num">
                                      <p:cBhvr>
                                        <p:cTn id="9" dur="2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06828" y="4829577"/>
            <a:ext cx="2150771" cy="954107"/>
          </a:xfrm>
          <a:prstGeom prst="rect">
            <a:avLst/>
          </a:prstGeom>
          <a:noFill/>
        </p:spPr>
        <p:txBody>
          <a:bodyPr wrap="square" rtlCol="0">
            <a:spAutoFit/>
          </a:bodyPr>
          <a:lstStyle/>
          <a:p>
            <a:pPr algn="ctr"/>
            <a:r>
              <a:rPr lang="en-GB" sz="2800" b="1" dirty="0" smtClean="0"/>
              <a:t>A</a:t>
            </a:r>
          </a:p>
          <a:p>
            <a:pPr algn="ctr"/>
            <a:r>
              <a:rPr lang="en-GB" sz="2800" dirty="0" smtClean="0"/>
              <a:t>Toe nails</a:t>
            </a:r>
            <a:endParaRPr lang="en-GB" sz="2800" dirty="0"/>
          </a:p>
        </p:txBody>
      </p:sp>
      <p:sp>
        <p:nvSpPr>
          <p:cNvPr id="7" name="TextBox 6"/>
          <p:cNvSpPr txBox="1"/>
          <p:nvPr/>
        </p:nvSpPr>
        <p:spPr>
          <a:xfrm>
            <a:off x="8822030" y="4829576"/>
            <a:ext cx="2137893" cy="954107"/>
          </a:xfrm>
          <a:prstGeom prst="rect">
            <a:avLst/>
          </a:prstGeom>
          <a:noFill/>
        </p:spPr>
        <p:txBody>
          <a:bodyPr wrap="square" rtlCol="0">
            <a:spAutoFit/>
          </a:bodyPr>
          <a:lstStyle/>
          <a:p>
            <a:pPr algn="ctr"/>
            <a:r>
              <a:rPr lang="en-GB" sz="2800" b="1" dirty="0" smtClean="0"/>
              <a:t>C</a:t>
            </a:r>
          </a:p>
          <a:p>
            <a:pPr algn="ctr"/>
            <a:r>
              <a:rPr lang="en-GB" sz="2800" dirty="0" smtClean="0"/>
              <a:t>Brain</a:t>
            </a:r>
            <a:endParaRPr lang="en-GB" sz="2800"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53213" y="1515881"/>
            <a:ext cx="3923987" cy="3923987"/>
          </a:xfrm>
          <a:prstGeom prst="rect">
            <a:avLst/>
          </a:prstGeom>
        </p:spPr>
      </p:pic>
      <p:sp>
        <p:nvSpPr>
          <p:cNvPr id="6" name="TextBox 5"/>
          <p:cNvSpPr txBox="1"/>
          <p:nvPr/>
        </p:nvSpPr>
        <p:spPr>
          <a:xfrm>
            <a:off x="4906851" y="4829576"/>
            <a:ext cx="2665927" cy="954107"/>
          </a:xfrm>
          <a:prstGeom prst="rect">
            <a:avLst/>
          </a:prstGeom>
          <a:noFill/>
        </p:spPr>
        <p:txBody>
          <a:bodyPr wrap="square" rtlCol="0">
            <a:spAutoFit/>
          </a:bodyPr>
          <a:lstStyle/>
          <a:p>
            <a:pPr algn="ctr"/>
            <a:r>
              <a:rPr lang="en-GB" sz="2800" b="1" dirty="0" smtClean="0"/>
              <a:t>B</a:t>
            </a:r>
          </a:p>
          <a:p>
            <a:pPr algn="ctr"/>
            <a:r>
              <a:rPr lang="en-GB" sz="2800" dirty="0" smtClean="0"/>
              <a:t>Skeleton</a:t>
            </a:r>
            <a:endParaRPr lang="en-GB" sz="2800" dirty="0"/>
          </a:p>
        </p:txBody>
      </p:sp>
      <p:sp>
        <p:nvSpPr>
          <p:cNvPr id="3" name="TextBox 2"/>
          <p:cNvSpPr txBox="1"/>
          <p:nvPr/>
        </p:nvSpPr>
        <p:spPr>
          <a:xfrm>
            <a:off x="1249252" y="731051"/>
            <a:ext cx="9990248" cy="1569660"/>
          </a:xfrm>
          <a:prstGeom prst="rect">
            <a:avLst/>
          </a:prstGeom>
          <a:solidFill>
            <a:schemeClr val="bg2"/>
          </a:solidFill>
        </p:spPr>
        <p:txBody>
          <a:bodyPr wrap="square" rtlCol="0">
            <a:spAutoFit/>
          </a:bodyPr>
          <a:lstStyle/>
          <a:p>
            <a:r>
              <a:rPr lang="en-GB" sz="3200" dirty="0"/>
              <a:t>9</a:t>
            </a:r>
            <a:r>
              <a:rPr lang="en-GB" sz="3200" dirty="0" smtClean="0"/>
              <a:t>.  Usually the soft parts are eaten by other creatures or they rot away and only hard parts are left behind like the shell or the … </a:t>
            </a:r>
            <a:endParaRPr lang="en-GB" sz="3200" dirty="0"/>
          </a:p>
        </p:txBody>
      </p:sp>
      <p:sp>
        <p:nvSpPr>
          <p:cNvPr id="8" name="Down Arrow 7"/>
          <p:cNvSpPr/>
          <p:nvPr/>
        </p:nvSpPr>
        <p:spPr>
          <a:xfrm>
            <a:off x="5749867" y="3017221"/>
            <a:ext cx="979894" cy="170613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63037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49251" y="680250"/>
            <a:ext cx="9609248" cy="1077218"/>
          </a:xfrm>
          <a:prstGeom prst="rect">
            <a:avLst/>
          </a:prstGeom>
          <a:solidFill>
            <a:schemeClr val="accent2">
              <a:lumMod val="40000"/>
              <a:lumOff val="60000"/>
            </a:schemeClr>
          </a:solidFill>
        </p:spPr>
        <p:txBody>
          <a:bodyPr wrap="square" rtlCol="0">
            <a:spAutoFit/>
          </a:bodyPr>
          <a:lstStyle/>
          <a:p>
            <a:r>
              <a:rPr lang="en-GB" sz="3200" dirty="0" smtClean="0"/>
              <a:t>10.  Gradually more and more layers build up over millions of years and the sediment turns to … </a:t>
            </a:r>
            <a:endParaRPr lang="en-GB" sz="3200" dirty="0"/>
          </a:p>
        </p:txBody>
      </p:sp>
      <p:sp>
        <p:nvSpPr>
          <p:cNvPr id="5" name="TextBox 4"/>
          <p:cNvSpPr txBox="1"/>
          <p:nvPr/>
        </p:nvSpPr>
        <p:spPr>
          <a:xfrm>
            <a:off x="1506828" y="4829577"/>
            <a:ext cx="2150771" cy="954107"/>
          </a:xfrm>
          <a:prstGeom prst="rect">
            <a:avLst/>
          </a:prstGeom>
          <a:noFill/>
        </p:spPr>
        <p:txBody>
          <a:bodyPr wrap="square" rtlCol="0">
            <a:spAutoFit/>
          </a:bodyPr>
          <a:lstStyle/>
          <a:p>
            <a:pPr algn="ctr"/>
            <a:r>
              <a:rPr lang="en-GB" sz="2800" b="1" dirty="0" smtClean="0"/>
              <a:t>A</a:t>
            </a:r>
          </a:p>
          <a:p>
            <a:pPr algn="ctr"/>
            <a:r>
              <a:rPr lang="en-GB" sz="2800" dirty="0" smtClean="0"/>
              <a:t>Rock</a:t>
            </a:r>
            <a:endParaRPr lang="en-GB" sz="2800" dirty="0"/>
          </a:p>
        </p:txBody>
      </p:sp>
      <p:sp>
        <p:nvSpPr>
          <p:cNvPr id="6" name="TextBox 5"/>
          <p:cNvSpPr txBox="1"/>
          <p:nvPr/>
        </p:nvSpPr>
        <p:spPr>
          <a:xfrm>
            <a:off x="4906851" y="4847461"/>
            <a:ext cx="2665927" cy="954107"/>
          </a:xfrm>
          <a:prstGeom prst="rect">
            <a:avLst/>
          </a:prstGeom>
          <a:noFill/>
        </p:spPr>
        <p:txBody>
          <a:bodyPr wrap="square" rtlCol="0">
            <a:spAutoFit/>
          </a:bodyPr>
          <a:lstStyle/>
          <a:p>
            <a:pPr algn="ctr"/>
            <a:r>
              <a:rPr lang="en-GB" sz="2800" b="1" dirty="0" smtClean="0"/>
              <a:t>B</a:t>
            </a:r>
          </a:p>
          <a:p>
            <a:pPr algn="ctr"/>
            <a:r>
              <a:rPr lang="en-GB" sz="2800" dirty="0" smtClean="0"/>
              <a:t>Soil</a:t>
            </a:r>
            <a:endParaRPr lang="en-GB" sz="2800" dirty="0"/>
          </a:p>
        </p:txBody>
      </p:sp>
      <p:sp>
        <p:nvSpPr>
          <p:cNvPr id="7" name="TextBox 6"/>
          <p:cNvSpPr txBox="1"/>
          <p:nvPr/>
        </p:nvSpPr>
        <p:spPr>
          <a:xfrm>
            <a:off x="8822030" y="4847461"/>
            <a:ext cx="2137893" cy="954107"/>
          </a:xfrm>
          <a:prstGeom prst="rect">
            <a:avLst/>
          </a:prstGeom>
          <a:noFill/>
        </p:spPr>
        <p:txBody>
          <a:bodyPr wrap="square" rtlCol="0">
            <a:spAutoFit/>
          </a:bodyPr>
          <a:lstStyle/>
          <a:p>
            <a:pPr algn="ctr"/>
            <a:r>
              <a:rPr lang="en-GB" sz="2800" b="1" dirty="0" smtClean="0"/>
              <a:t>C</a:t>
            </a:r>
          </a:p>
          <a:p>
            <a:pPr algn="ctr"/>
            <a:r>
              <a:rPr lang="en-GB" sz="2800" dirty="0" smtClean="0"/>
              <a:t>Magma</a:t>
            </a:r>
            <a:endParaRPr lang="en-GB" sz="280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48225" y="1914248"/>
            <a:ext cx="4011299" cy="2776432"/>
          </a:xfrm>
          <a:prstGeom prst="rect">
            <a:avLst/>
          </a:prstGeom>
        </p:spPr>
      </p:pic>
      <p:sp>
        <p:nvSpPr>
          <p:cNvPr id="9" name="Down Arrow 8"/>
          <p:cNvSpPr/>
          <p:nvPr/>
        </p:nvSpPr>
        <p:spPr>
          <a:xfrm>
            <a:off x="2092266" y="2812201"/>
            <a:ext cx="979894" cy="170613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45759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ppt_w</p:attrName>
                                        </p:attrNameLst>
                                      </p:cBhvr>
                                      <p:tavLst>
                                        <p:tav tm="0" fmla="#ppt_w*sin(2.5*pi*$)">
                                          <p:val>
                                            <p:fltVal val="0"/>
                                          </p:val>
                                        </p:tav>
                                        <p:tav tm="100000">
                                          <p:val>
                                            <p:fltVal val="1"/>
                                          </p:val>
                                        </p:tav>
                                      </p:tavLst>
                                    </p:anim>
                                    <p:anim calcmode="lin" valueType="num">
                                      <p:cBhvr>
                                        <p:cTn id="9"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11300" y="939800"/>
            <a:ext cx="9588500" cy="1384995"/>
          </a:xfrm>
          <a:prstGeom prst="rect">
            <a:avLst/>
          </a:prstGeom>
          <a:solidFill>
            <a:schemeClr val="accent1">
              <a:lumMod val="20000"/>
              <a:lumOff val="80000"/>
            </a:schemeClr>
          </a:solidFill>
        </p:spPr>
        <p:txBody>
          <a:bodyPr wrap="square" rtlCol="0">
            <a:spAutoFit/>
          </a:bodyPr>
          <a:lstStyle/>
          <a:p>
            <a:r>
              <a:rPr lang="en-GB" sz="2800" dirty="0" smtClean="0"/>
              <a:t>11. </a:t>
            </a:r>
            <a:r>
              <a:rPr lang="en-GB" sz="2800" dirty="0"/>
              <a:t>Water trickles through the rock and </a:t>
            </a:r>
            <a:r>
              <a:rPr lang="en-GB" sz="2800" dirty="0" smtClean="0"/>
              <a:t>gradually the </a:t>
            </a:r>
            <a:r>
              <a:rPr lang="en-GB" sz="2800" dirty="0"/>
              <a:t>skeleton is washed away </a:t>
            </a:r>
            <a:r>
              <a:rPr lang="en-GB" sz="2800" dirty="0" smtClean="0"/>
              <a:t>leaving an </a:t>
            </a:r>
            <a:r>
              <a:rPr lang="en-GB" sz="2800" dirty="0"/>
              <a:t>empty space the same shape as the </a:t>
            </a:r>
            <a:r>
              <a:rPr lang="en-GB" sz="2800" dirty="0" smtClean="0"/>
              <a:t>skeleton.  This is called a …</a:t>
            </a:r>
            <a:endParaRPr lang="en-GB" sz="2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492624" y="1841402"/>
            <a:ext cx="2889250" cy="3856037"/>
          </a:xfrm>
          <a:prstGeom prst="rect">
            <a:avLst/>
          </a:prstGeom>
        </p:spPr>
      </p:pic>
      <p:sp>
        <p:nvSpPr>
          <p:cNvPr id="5" name="TextBox 4"/>
          <p:cNvSpPr txBox="1"/>
          <p:nvPr/>
        </p:nvSpPr>
        <p:spPr>
          <a:xfrm>
            <a:off x="1143000" y="5486400"/>
            <a:ext cx="2425700" cy="954107"/>
          </a:xfrm>
          <a:prstGeom prst="rect">
            <a:avLst/>
          </a:prstGeom>
          <a:noFill/>
        </p:spPr>
        <p:txBody>
          <a:bodyPr wrap="square" rtlCol="0">
            <a:spAutoFit/>
          </a:bodyPr>
          <a:lstStyle/>
          <a:p>
            <a:pPr algn="ctr"/>
            <a:r>
              <a:rPr lang="en-GB" sz="2800" b="1" dirty="0" smtClean="0"/>
              <a:t>A</a:t>
            </a:r>
          </a:p>
          <a:p>
            <a:pPr algn="ctr"/>
            <a:r>
              <a:rPr lang="en-GB" sz="2800" dirty="0" smtClean="0"/>
              <a:t>Mould</a:t>
            </a:r>
            <a:endParaRPr lang="en-GB" sz="2800" dirty="0"/>
          </a:p>
        </p:txBody>
      </p:sp>
      <p:sp>
        <p:nvSpPr>
          <p:cNvPr id="6" name="TextBox 5"/>
          <p:cNvSpPr txBox="1"/>
          <p:nvPr/>
        </p:nvSpPr>
        <p:spPr>
          <a:xfrm>
            <a:off x="9042400" y="5384800"/>
            <a:ext cx="2311400" cy="954107"/>
          </a:xfrm>
          <a:prstGeom prst="rect">
            <a:avLst/>
          </a:prstGeom>
          <a:noFill/>
        </p:spPr>
        <p:txBody>
          <a:bodyPr wrap="square" rtlCol="0">
            <a:spAutoFit/>
          </a:bodyPr>
          <a:lstStyle/>
          <a:p>
            <a:pPr algn="ctr"/>
            <a:r>
              <a:rPr lang="en-GB" sz="2800" b="1" dirty="0" smtClean="0"/>
              <a:t>C</a:t>
            </a:r>
          </a:p>
          <a:p>
            <a:pPr algn="ctr"/>
            <a:r>
              <a:rPr lang="en-GB" sz="2800" dirty="0" smtClean="0"/>
              <a:t>A curiosity</a:t>
            </a:r>
            <a:endParaRPr lang="en-GB" sz="2800" dirty="0"/>
          </a:p>
        </p:txBody>
      </p:sp>
      <p:sp>
        <p:nvSpPr>
          <p:cNvPr id="7" name="TextBox 6"/>
          <p:cNvSpPr txBox="1"/>
          <p:nvPr/>
        </p:nvSpPr>
        <p:spPr>
          <a:xfrm>
            <a:off x="5003800" y="5448300"/>
            <a:ext cx="1866900" cy="954107"/>
          </a:xfrm>
          <a:prstGeom prst="rect">
            <a:avLst/>
          </a:prstGeom>
          <a:noFill/>
        </p:spPr>
        <p:txBody>
          <a:bodyPr wrap="square" rtlCol="0">
            <a:spAutoFit/>
          </a:bodyPr>
          <a:lstStyle/>
          <a:p>
            <a:pPr algn="ctr"/>
            <a:r>
              <a:rPr lang="en-GB" sz="2800" dirty="0" smtClean="0"/>
              <a:t>B</a:t>
            </a:r>
          </a:p>
          <a:p>
            <a:pPr algn="ctr"/>
            <a:r>
              <a:rPr lang="en-GB" sz="2800" dirty="0"/>
              <a:t>S</a:t>
            </a:r>
            <a:r>
              <a:rPr lang="en-GB" sz="2800" dirty="0" smtClean="0"/>
              <a:t>tone</a:t>
            </a:r>
            <a:endParaRPr lang="en-GB" sz="2800" dirty="0"/>
          </a:p>
        </p:txBody>
      </p:sp>
      <p:sp>
        <p:nvSpPr>
          <p:cNvPr id="8" name="Down Arrow 7"/>
          <p:cNvSpPr/>
          <p:nvPr/>
        </p:nvSpPr>
        <p:spPr>
          <a:xfrm>
            <a:off x="1865903" y="3507910"/>
            <a:ext cx="979894" cy="170613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8151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49252" y="731051"/>
            <a:ext cx="10383948" cy="1569660"/>
          </a:xfrm>
          <a:prstGeom prst="rect">
            <a:avLst/>
          </a:prstGeom>
          <a:solidFill>
            <a:schemeClr val="bg2"/>
          </a:solidFill>
        </p:spPr>
        <p:txBody>
          <a:bodyPr wrap="square" rtlCol="0">
            <a:spAutoFit/>
          </a:bodyPr>
          <a:lstStyle/>
          <a:p>
            <a:r>
              <a:rPr lang="en-GB" sz="3200" dirty="0" smtClean="0"/>
              <a:t>12.  Later, minerals from the water collect inside the space and these gradually become rock. This rock is the same size and shape as the creature that made the mould. It is now a … </a:t>
            </a:r>
            <a:endParaRPr lang="en-GB" sz="3200" dirty="0"/>
          </a:p>
        </p:txBody>
      </p:sp>
      <p:sp>
        <p:nvSpPr>
          <p:cNvPr id="6" name="TextBox 5"/>
          <p:cNvSpPr txBox="1"/>
          <p:nvPr/>
        </p:nvSpPr>
        <p:spPr>
          <a:xfrm>
            <a:off x="1506828" y="4829577"/>
            <a:ext cx="2150771" cy="954107"/>
          </a:xfrm>
          <a:prstGeom prst="rect">
            <a:avLst/>
          </a:prstGeom>
          <a:noFill/>
        </p:spPr>
        <p:txBody>
          <a:bodyPr wrap="square" rtlCol="0">
            <a:spAutoFit/>
          </a:bodyPr>
          <a:lstStyle/>
          <a:p>
            <a:pPr algn="ctr"/>
            <a:r>
              <a:rPr lang="en-GB" sz="2800" b="1" dirty="0" smtClean="0"/>
              <a:t>A</a:t>
            </a:r>
          </a:p>
          <a:p>
            <a:pPr algn="ctr"/>
            <a:r>
              <a:rPr lang="en-GB" sz="2800" dirty="0" smtClean="0"/>
              <a:t>Pebble</a:t>
            </a:r>
            <a:endParaRPr lang="en-GB" sz="2800" dirty="0"/>
          </a:p>
        </p:txBody>
      </p:sp>
      <p:sp>
        <p:nvSpPr>
          <p:cNvPr id="7" name="TextBox 6"/>
          <p:cNvSpPr txBox="1"/>
          <p:nvPr/>
        </p:nvSpPr>
        <p:spPr>
          <a:xfrm>
            <a:off x="4906851" y="4829577"/>
            <a:ext cx="2665927" cy="954107"/>
          </a:xfrm>
          <a:prstGeom prst="rect">
            <a:avLst/>
          </a:prstGeom>
          <a:noFill/>
        </p:spPr>
        <p:txBody>
          <a:bodyPr wrap="square" rtlCol="0">
            <a:spAutoFit/>
          </a:bodyPr>
          <a:lstStyle/>
          <a:p>
            <a:pPr algn="ctr"/>
            <a:r>
              <a:rPr lang="en-GB" sz="2800" b="1" dirty="0" smtClean="0"/>
              <a:t>B</a:t>
            </a:r>
          </a:p>
          <a:p>
            <a:pPr algn="ctr"/>
            <a:r>
              <a:rPr lang="en-GB" sz="2800" dirty="0" smtClean="0"/>
              <a:t>Mineral</a:t>
            </a:r>
            <a:endParaRPr lang="en-GB" sz="2800" dirty="0"/>
          </a:p>
        </p:txBody>
      </p:sp>
      <p:sp>
        <p:nvSpPr>
          <p:cNvPr id="8" name="TextBox 7"/>
          <p:cNvSpPr txBox="1"/>
          <p:nvPr/>
        </p:nvSpPr>
        <p:spPr>
          <a:xfrm>
            <a:off x="8822030" y="4829577"/>
            <a:ext cx="2137893" cy="954107"/>
          </a:xfrm>
          <a:prstGeom prst="rect">
            <a:avLst/>
          </a:prstGeom>
          <a:noFill/>
        </p:spPr>
        <p:txBody>
          <a:bodyPr wrap="square" rtlCol="0">
            <a:spAutoFit/>
          </a:bodyPr>
          <a:lstStyle/>
          <a:p>
            <a:pPr algn="ctr"/>
            <a:r>
              <a:rPr lang="en-GB" sz="2800" b="1" dirty="0" smtClean="0"/>
              <a:t>C</a:t>
            </a:r>
          </a:p>
          <a:p>
            <a:pPr algn="ctr"/>
            <a:r>
              <a:rPr lang="en-GB" sz="2800" dirty="0" smtClean="0"/>
              <a:t>Fossil</a:t>
            </a:r>
            <a:endParaRPr lang="en-GB" sz="2800" dirty="0"/>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6018" y="2337577"/>
            <a:ext cx="3791182" cy="2455134"/>
          </a:xfrm>
          <a:prstGeom prst="rect">
            <a:avLst/>
          </a:prstGeom>
        </p:spPr>
      </p:pic>
      <p:sp>
        <p:nvSpPr>
          <p:cNvPr id="9" name="Down Arrow 8"/>
          <p:cNvSpPr/>
          <p:nvPr/>
        </p:nvSpPr>
        <p:spPr>
          <a:xfrm>
            <a:off x="9311892" y="2990620"/>
            <a:ext cx="979894" cy="170613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64951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ppt_w</p:attrName>
                                        </p:attrNameLst>
                                      </p:cBhvr>
                                      <p:tavLst>
                                        <p:tav tm="0" fmla="#ppt_w*sin(2.5*pi*$)">
                                          <p:val>
                                            <p:fltVal val="0"/>
                                          </p:val>
                                        </p:tav>
                                        <p:tav tm="100000">
                                          <p:val>
                                            <p:fltVal val="1"/>
                                          </p:val>
                                        </p:tav>
                                      </p:tavLst>
                                    </p:anim>
                                    <p:anim calcmode="lin" valueType="num">
                                      <p:cBhvr>
                                        <p:cTn id="9"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58100" y="811212"/>
            <a:ext cx="3263899" cy="3771312"/>
          </a:xfrm>
          <a:prstGeom prst="rect">
            <a:avLst/>
          </a:prstGeom>
        </p:spPr>
      </p:pic>
      <p:sp>
        <p:nvSpPr>
          <p:cNvPr id="3" name="TextBox 2"/>
          <p:cNvSpPr txBox="1"/>
          <p:nvPr/>
        </p:nvSpPr>
        <p:spPr>
          <a:xfrm>
            <a:off x="927100" y="811212"/>
            <a:ext cx="6464300" cy="2677656"/>
          </a:xfrm>
          <a:prstGeom prst="rect">
            <a:avLst/>
          </a:prstGeom>
          <a:solidFill>
            <a:srgbClr val="66FFFF">
              <a:alpha val="52157"/>
            </a:srgbClr>
          </a:solidFill>
        </p:spPr>
        <p:txBody>
          <a:bodyPr wrap="square" rtlCol="0">
            <a:spAutoFit/>
          </a:bodyPr>
          <a:lstStyle/>
          <a:p>
            <a:r>
              <a:rPr lang="en-GB" sz="2800" dirty="0" smtClean="0"/>
              <a:t>13. In the 1800s scientists became interested in these curious rocks but they did not really understand what they were. People began to collect them and study them. One of the greatest fossil hunters was a woman called Mary…</a:t>
            </a:r>
          </a:p>
        </p:txBody>
      </p:sp>
      <p:grpSp>
        <p:nvGrpSpPr>
          <p:cNvPr id="4" name="Group 3"/>
          <p:cNvGrpSpPr/>
          <p:nvPr/>
        </p:nvGrpSpPr>
        <p:grpSpPr>
          <a:xfrm>
            <a:off x="1390919" y="4958365"/>
            <a:ext cx="9569004" cy="954108"/>
            <a:chOff x="1390919" y="4958365"/>
            <a:chExt cx="9569004" cy="954108"/>
          </a:xfrm>
        </p:grpSpPr>
        <p:sp>
          <p:nvSpPr>
            <p:cNvPr id="5" name="TextBox 4"/>
            <p:cNvSpPr txBox="1"/>
            <p:nvPr/>
          </p:nvSpPr>
          <p:spPr>
            <a:xfrm>
              <a:off x="1390919" y="4958366"/>
              <a:ext cx="2150771" cy="954107"/>
            </a:xfrm>
            <a:prstGeom prst="rect">
              <a:avLst/>
            </a:prstGeom>
            <a:noFill/>
          </p:spPr>
          <p:txBody>
            <a:bodyPr wrap="square" rtlCol="0">
              <a:spAutoFit/>
            </a:bodyPr>
            <a:lstStyle/>
            <a:p>
              <a:pPr algn="ctr"/>
              <a:r>
                <a:rPr lang="en-GB" sz="2800" b="1" dirty="0" smtClean="0"/>
                <a:t>A</a:t>
              </a:r>
            </a:p>
            <a:p>
              <a:pPr algn="ctr"/>
              <a:r>
                <a:rPr lang="en-GB" sz="2800" dirty="0" smtClean="0"/>
                <a:t>Armstrong</a:t>
              </a:r>
              <a:endParaRPr lang="en-GB" sz="2800" dirty="0"/>
            </a:p>
          </p:txBody>
        </p:sp>
        <p:sp>
          <p:nvSpPr>
            <p:cNvPr id="6" name="TextBox 5"/>
            <p:cNvSpPr txBox="1"/>
            <p:nvPr/>
          </p:nvSpPr>
          <p:spPr>
            <a:xfrm>
              <a:off x="4848896" y="4958365"/>
              <a:ext cx="2665927" cy="954107"/>
            </a:xfrm>
            <a:prstGeom prst="rect">
              <a:avLst/>
            </a:prstGeom>
            <a:noFill/>
          </p:spPr>
          <p:txBody>
            <a:bodyPr wrap="square" rtlCol="0">
              <a:spAutoFit/>
            </a:bodyPr>
            <a:lstStyle/>
            <a:p>
              <a:pPr algn="ctr"/>
              <a:r>
                <a:rPr lang="en-GB" sz="2800" b="1" dirty="0" smtClean="0"/>
                <a:t>B</a:t>
              </a:r>
            </a:p>
            <a:p>
              <a:pPr algn="ctr"/>
              <a:r>
                <a:rPr lang="en-GB" sz="2800" dirty="0" err="1" smtClean="0"/>
                <a:t>Anning</a:t>
              </a:r>
              <a:endParaRPr lang="en-GB" sz="2800" dirty="0"/>
            </a:p>
          </p:txBody>
        </p:sp>
        <p:sp>
          <p:nvSpPr>
            <p:cNvPr id="7" name="TextBox 6"/>
            <p:cNvSpPr txBox="1"/>
            <p:nvPr/>
          </p:nvSpPr>
          <p:spPr>
            <a:xfrm>
              <a:off x="8822030" y="4958366"/>
              <a:ext cx="2137893" cy="954107"/>
            </a:xfrm>
            <a:prstGeom prst="rect">
              <a:avLst/>
            </a:prstGeom>
            <a:noFill/>
          </p:spPr>
          <p:txBody>
            <a:bodyPr wrap="square" rtlCol="0">
              <a:spAutoFit/>
            </a:bodyPr>
            <a:lstStyle/>
            <a:p>
              <a:pPr algn="ctr"/>
              <a:r>
                <a:rPr lang="en-GB" sz="2800" b="1" dirty="0" smtClean="0"/>
                <a:t>C</a:t>
              </a:r>
            </a:p>
            <a:p>
              <a:pPr algn="ctr"/>
              <a:r>
                <a:rPr lang="en-GB" sz="2800" dirty="0" smtClean="0"/>
                <a:t>Atkins </a:t>
              </a:r>
            </a:p>
          </p:txBody>
        </p:sp>
      </p:grpSp>
      <p:sp>
        <p:nvSpPr>
          <p:cNvPr id="8" name="Down Arrow 7"/>
          <p:cNvSpPr/>
          <p:nvPr/>
        </p:nvSpPr>
        <p:spPr>
          <a:xfrm>
            <a:off x="5691912" y="3157888"/>
            <a:ext cx="979894" cy="170613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2508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49252" y="731050"/>
            <a:ext cx="9710671" cy="5223100"/>
            <a:chOff x="1249252" y="731050"/>
            <a:chExt cx="9710671" cy="5223100"/>
          </a:xfrm>
        </p:grpSpPr>
        <p:sp>
          <p:nvSpPr>
            <p:cNvPr id="4" name="TextBox 3"/>
            <p:cNvSpPr txBox="1"/>
            <p:nvPr/>
          </p:nvSpPr>
          <p:spPr>
            <a:xfrm>
              <a:off x="1506828" y="4829577"/>
              <a:ext cx="2150771" cy="954107"/>
            </a:xfrm>
            <a:prstGeom prst="rect">
              <a:avLst/>
            </a:prstGeom>
            <a:noFill/>
          </p:spPr>
          <p:txBody>
            <a:bodyPr wrap="square" rtlCol="0">
              <a:spAutoFit/>
            </a:bodyPr>
            <a:lstStyle/>
            <a:p>
              <a:pPr algn="ctr"/>
              <a:r>
                <a:rPr lang="en-GB" sz="2800" b="1" dirty="0" smtClean="0"/>
                <a:t>A</a:t>
              </a:r>
            </a:p>
            <a:p>
              <a:pPr algn="ctr"/>
              <a:r>
                <a:rPr lang="en-GB" sz="2800" dirty="0" smtClean="0"/>
                <a:t>Sand</a:t>
              </a:r>
              <a:endParaRPr lang="en-GB" sz="2800" dirty="0"/>
            </a:p>
          </p:txBody>
        </p:sp>
        <p:sp>
          <p:nvSpPr>
            <p:cNvPr id="5" name="TextBox 4"/>
            <p:cNvSpPr txBox="1"/>
            <p:nvPr/>
          </p:nvSpPr>
          <p:spPr>
            <a:xfrm>
              <a:off x="4906851" y="5000043"/>
              <a:ext cx="2665927" cy="954107"/>
            </a:xfrm>
            <a:prstGeom prst="rect">
              <a:avLst/>
            </a:prstGeom>
            <a:noFill/>
          </p:spPr>
          <p:txBody>
            <a:bodyPr wrap="square" rtlCol="0">
              <a:spAutoFit/>
            </a:bodyPr>
            <a:lstStyle/>
            <a:p>
              <a:pPr algn="ctr"/>
              <a:r>
                <a:rPr lang="en-GB" sz="2800" b="1" dirty="0" smtClean="0"/>
                <a:t>B</a:t>
              </a:r>
            </a:p>
            <a:p>
              <a:pPr algn="ctr"/>
              <a:r>
                <a:rPr lang="en-GB" sz="2800" dirty="0" smtClean="0"/>
                <a:t>Brick dust</a:t>
              </a:r>
              <a:endParaRPr lang="en-GB" sz="2800" dirty="0"/>
            </a:p>
          </p:txBody>
        </p:sp>
        <p:sp>
          <p:nvSpPr>
            <p:cNvPr id="6" name="TextBox 5"/>
            <p:cNvSpPr txBox="1"/>
            <p:nvPr/>
          </p:nvSpPr>
          <p:spPr>
            <a:xfrm>
              <a:off x="8822030" y="4958366"/>
              <a:ext cx="2137893" cy="954107"/>
            </a:xfrm>
            <a:prstGeom prst="rect">
              <a:avLst/>
            </a:prstGeom>
            <a:noFill/>
          </p:spPr>
          <p:txBody>
            <a:bodyPr wrap="square" rtlCol="0">
              <a:spAutoFit/>
            </a:bodyPr>
            <a:lstStyle/>
            <a:p>
              <a:pPr algn="ctr"/>
              <a:r>
                <a:rPr lang="en-GB" sz="2800" b="1" dirty="0" smtClean="0"/>
                <a:t>C</a:t>
              </a:r>
            </a:p>
            <a:p>
              <a:pPr algn="ctr"/>
              <a:r>
                <a:rPr lang="en-GB" sz="2800" dirty="0" smtClean="0"/>
                <a:t>Glass</a:t>
              </a:r>
              <a:endParaRPr lang="en-GB" sz="280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2444" y="1836516"/>
              <a:ext cx="4691063" cy="3121850"/>
            </a:xfrm>
            <a:prstGeom prst="rect">
              <a:avLst/>
            </a:prstGeom>
          </p:spPr>
        </p:pic>
        <p:sp>
          <p:nvSpPr>
            <p:cNvPr id="2" name="TextBox 1"/>
            <p:cNvSpPr txBox="1"/>
            <p:nvPr/>
          </p:nvSpPr>
          <p:spPr>
            <a:xfrm>
              <a:off x="1249252" y="731050"/>
              <a:ext cx="9177448" cy="1569660"/>
            </a:xfrm>
            <a:prstGeom prst="rect">
              <a:avLst/>
            </a:prstGeom>
            <a:solidFill>
              <a:schemeClr val="bg2"/>
            </a:solidFill>
          </p:spPr>
          <p:txBody>
            <a:bodyPr wrap="square" rtlCol="0">
              <a:spAutoFit/>
            </a:bodyPr>
            <a:lstStyle/>
            <a:p>
              <a:r>
                <a:rPr lang="en-GB" sz="3200" dirty="0" smtClean="0"/>
                <a:t>14. Soil is made of a lot of different ingredients but a large part of it is small pieces of worn down rock for example small stones, grit and… </a:t>
              </a:r>
              <a:endParaRPr lang="en-GB" sz="3200" dirty="0"/>
            </a:p>
          </p:txBody>
        </p:sp>
      </p:grpSp>
      <p:sp>
        <p:nvSpPr>
          <p:cNvPr id="9" name="Down Arrow 8"/>
          <p:cNvSpPr/>
          <p:nvPr/>
        </p:nvSpPr>
        <p:spPr>
          <a:xfrm>
            <a:off x="2009689" y="2776470"/>
            <a:ext cx="979894" cy="170613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03925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06828" y="4649554"/>
            <a:ext cx="2150771" cy="1384995"/>
          </a:xfrm>
          <a:prstGeom prst="rect">
            <a:avLst/>
          </a:prstGeom>
          <a:noFill/>
        </p:spPr>
        <p:txBody>
          <a:bodyPr wrap="square" rtlCol="0">
            <a:spAutoFit/>
          </a:bodyPr>
          <a:lstStyle/>
          <a:p>
            <a:pPr algn="ctr"/>
            <a:r>
              <a:rPr lang="en-GB" sz="2800" b="1" dirty="0" smtClean="0"/>
              <a:t>A</a:t>
            </a:r>
          </a:p>
          <a:p>
            <a:pPr algn="ctr"/>
            <a:r>
              <a:rPr lang="en-GB" sz="2800" dirty="0" smtClean="0"/>
              <a:t>Make soil soft</a:t>
            </a:r>
            <a:endParaRPr lang="en-GB" sz="2800" dirty="0"/>
          </a:p>
        </p:txBody>
      </p:sp>
      <p:sp>
        <p:nvSpPr>
          <p:cNvPr id="4" name="TextBox 3"/>
          <p:cNvSpPr txBox="1"/>
          <p:nvPr/>
        </p:nvSpPr>
        <p:spPr>
          <a:xfrm>
            <a:off x="4797123" y="4597707"/>
            <a:ext cx="2665927" cy="1384995"/>
          </a:xfrm>
          <a:prstGeom prst="rect">
            <a:avLst/>
          </a:prstGeom>
          <a:noFill/>
        </p:spPr>
        <p:txBody>
          <a:bodyPr wrap="square" rtlCol="0">
            <a:spAutoFit/>
          </a:bodyPr>
          <a:lstStyle/>
          <a:p>
            <a:pPr algn="ctr"/>
            <a:r>
              <a:rPr lang="en-GB" sz="2800" b="1" dirty="0" smtClean="0"/>
              <a:t>B</a:t>
            </a:r>
          </a:p>
          <a:p>
            <a:pPr algn="ctr"/>
            <a:r>
              <a:rPr lang="en-GB" sz="2800" dirty="0" smtClean="0"/>
              <a:t>Give the soil its brown colour</a:t>
            </a:r>
            <a:endParaRPr lang="en-GB" sz="2800" dirty="0"/>
          </a:p>
        </p:txBody>
      </p:sp>
      <p:sp>
        <p:nvSpPr>
          <p:cNvPr id="5" name="TextBox 4"/>
          <p:cNvSpPr txBox="1"/>
          <p:nvPr/>
        </p:nvSpPr>
        <p:spPr>
          <a:xfrm>
            <a:off x="8346542" y="4434111"/>
            <a:ext cx="2931058" cy="1815882"/>
          </a:xfrm>
          <a:prstGeom prst="rect">
            <a:avLst/>
          </a:prstGeom>
          <a:noFill/>
        </p:spPr>
        <p:txBody>
          <a:bodyPr wrap="square" rtlCol="0">
            <a:spAutoFit/>
          </a:bodyPr>
          <a:lstStyle/>
          <a:p>
            <a:pPr algn="ctr"/>
            <a:r>
              <a:rPr lang="en-GB" sz="2800" b="1" dirty="0" smtClean="0"/>
              <a:t>C</a:t>
            </a:r>
          </a:p>
          <a:p>
            <a:pPr algn="ctr"/>
            <a:r>
              <a:rPr lang="en-GB" sz="2800" dirty="0"/>
              <a:t>B</a:t>
            </a:r>
            <a:r>
              <a:rPr lang="en-GB" sz="2800" dirty="0" smtClean="0"/>
              <a:t>reak down bits of dead plants and animals</a:t>
            </a:r>
            <a:endParaRPr lang="en-GB" sz="2800" dirty="0"/>
          </a:p>
        </p:txBody>
      </p:sp>
      <p:sp>
        <p:nvSpPr>
          <p:cNvPr id="7" name="TextBox 6"/>
          <p:cNvSpPr txBox="1"/>
          <p:nvPr/>
        </p:nvSpPr>
        <p:spPr>
          <a:xfrm>
            <a:off x="1249252" y="731051"/>
            <a:ext cx="10259996" cy="1569660"/>
          </a:xfrm>
          <a:prstGeom prst="rect">
            <a:avLst/>
          </a:prstGeom>
          <a:solidFill>
            <a:schemeClr val="accent2">
              <a:lumMod val="60000"/>
              <a:lumOff val="40000"/>
            </a:schemeClr>
          </a:solidFill>
        </p:spPr>
        <p:txBody>
          <a:bodyPr wrap="square" rtlCol="0">
            <a:spAutoFit/>
          </a:bodyPr>
          <a:lstStyle/>
          <a:p>
            <a:r>
              <a:rPr lang="en-GB" sz="3200" dirty="0" smtClean="0"/>
              <a:t>15. As well as worn down bits of rock, soil also contains millions of micro-organisms. They have a very important job in the soil as they …</a:t>
            </a:r>
            <a:endParaRPr lang="en-GB" sz="320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8027" y="2214824"/>
            <a:ext cx="3404118" cy="2382883"/>
          </a:xfrm>
          <a:prstGeom prst="rect">
            <a:avLst/>
          </a:prstGeom>
        </p:spPr>
      </p:pic>
      <p:sp>
        <p:nvSpPr>
          <p:cNvPr id="9" name="Down Arrow 8"/>
          <p:cNvSpPr/>
          <p:nvPr/>
        </p:nvSpPr>
        <p:spPr>
          <a:xfrm>
            <a:off x="9322124" y="2596141"/>
            <a:ext cx="979894" cy="170613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89217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56069" y="5096277"/>
            <a:ext cx="2150771" cy="954107"/>
          </a:xfrm>
          <a:prstGeom prst="rect">
            <a:avLst/>
          </a:prstGeom>
          <a:noFill/>
        </p:spPr>
        <p:txBody>
          <a:bodyPr wrap="square" rtlCol="0">
            <a:spAutoFit/>
          </a:bodyPr>
          <a:lstStyle/>
          <a:p>
            <a:pPr algn="ctr"/>
            <a:r>
              <a:rPr lang="en-GB" sz="2800" b="1" dirty="0" smtClean="0"/>
              <a:t>A</a:t>
            </a:r>
          </a:p>
          <a:p>
            <a:pPr algn="ctr"/>
            <a:r>
              <a:rPr lang="en-GB" sz="2800" dirty="0" smtClean="0"/>
              <a:t>worms</a:t>
            </a:r>
            <a:endParaRPr lang="en-GB" sz="2800" dirty="0"/>
          </a:p>
        </p:txBody>
      </p:sp>
      <p:sp>
        <p:nvSpPr>
          <p:cNvPr id="4" name="TextBox 3"/>
          <p:cNvSpPr txBox="1"/>
          <p:nvPr/>
        </p:nvSpPr>
        <p:spPr>
          <a:xfrm>
            <a:off x="3586051" y="5101459"/>
            <a:ext cx="2001949" cy="954107"/>
          </a:xfrm>
          <a:prstGeom prst="rect">
            <a:avLst/>
          </a:prstGeom>
          <a:noFill/>
        </p:spPr>
        <p:txBody>
          <a:bodyPr wrap="square" rtlCol="0">
            <a:spAutoFit/>
          </a:bodyPr>
          <a:lstStyle/>
          <a:p>
            <a:pPr algn="ctr"/>
            <a:r>
              <a:rPr lang="en-GB" sz="2800" b="1" dirty="0" smtClean="0"/>
              <a:t>B</a:t>
            </a:r>
          </a:p>
          <a:p>
            <a:pPr algn="ctr"/>
            <a:r>
              <a:rPr lang="en-GB" sz="2800" dirty="0" smtClean="0"/>
              <a:t>honey bees</a:t>
            </a:r>
            <a:endParaRPr lang="en-GB" sz="2800" dirty="0"/>
          </a:p>
        </p:txBody>
      </p:sp>
      <p:sp>
        <p:nvSpPr>
          <p:cNvPr id="5" name="TextBox 4"/>
          <p:cNvSpPr txBox="1"/>
          <p:nvPr/>
        </p:nvSpPr>
        <p:spPr>
          <a:xfrm>
            <a:off x="5600878" y="5101459"/>
            <a:ext cx="2137893" cy="954107"/>
          </a:xfrm>
          <a:prstGeom prst="rect">
            <a:avLst/>
          </a:prstGeom>
          <a:noFill/>
        </p:spPr>
        <p:txBody>
          <a:bodyPr wrap="square" rtlCol="0">
            <a:spAutoFit/>
          </a:bodyPr>
          <a:lstStyle/>
          <a:p>
            <a:pPr algn="ctr"/>
            <a:r>
              <a:rPr lang="en-GB" sz="2800" b="1" dirty="0" smtClean="0"/>
              <a:t>C</a:t>
            </a:r>
          </a:p>
          <a:p>
            <a:pPr algn="ctr"/>
            <a:r>
              <a:rPr lang="en-GB" sz="2800" dirty="0" smtClean="0"/>
              <a:t>moles</a:t>
            </a:r>
            <a:endParaRPr lang="en-GB" sz="2800" dirty="0"/>
          </a:p>
        </p:txBody>
      </p:sp>
      <p:sp>
        <p:nvSpPr>
          <p:cNvPr id="7" name="TextBox 6"/>
          <p:cNvSpPr txBox="1"/>
          <p:nvPr/>
        </p:nvSpPr>
        <p:spPr>
          <a:xfrm>
            <a:off x="1249252" y="731050"/>
            <a:ext cx="9177448" cy="1077218"/>
          </a:xfrm>
          <a:prstGeom prst="rect">
            <a:avLst/>
          </a:prstGeom>
          <a:solidFill>
            <a:srgbClr val="FFFF99"/>
          </a:solidFill>
        </p:spPr>
        <p:txBody>
          <a:bodyPr wrap="square" rtlCol="0">
            <a:spAutoFit/>
          </a:bodyPr>
          <a:lstStyle/>
          <a:p>
            <a:r>
              <a:rPr lang="en-GB" sz="3200" dirty="0" smtClean="0"/>
              <a:t>16. Soil is also home to a large number of living creatures. Which one of these does not live in soil?</a:t>
            </a:r>
            <a:endParaRPr lang="en-GB" sz="3200" dirty="0"/>
          </a:p>
        </p:txBody>
      </p:sp>
      <p:sp>
        <p:nvSpPr>
          <p:cNvPr id="8" name="TextBox 7"/>
          <p:cNvSpPr txBox="1"/>
          <p:nvPr/>
        </p:nvSpPr>
        <p:spPr>
          <a:xfrm>
            <a:off x="7597820" y="5077757"/>
            <a:ext cx="2150771" cy="954107"/>
          </a:xfrm>
          <a:prstGeom prst="rect">
            <a:avLst/>
          </a:prstGeom>
          <a:noFill/>
        </p:spPr>
        <p:txBody>
          <a:bodyPr wrap="square" rtlCol="0">
            <a:spAutoFit/>
          </a:bodyPr>
          <a:lstStyle/>
          <a:p>
            <a:pPr algn="ctr"/>
            <a:r>
              <a:rPr lang="en-GB" sz="2800" b="1" dirty="0" smtClean="0"/>
              <a:t>D</a:t>
            </a:r>
          </a:p>
          <a:p>
            <a:pPr algn="ctr"/>
            <a:r>
              <a:rPr lang="en-GB" sz="2800" dirty="0" smtClean="0"/>
              <a:t>ants</a:t>
            </a:r>
            <a:endParaRPr lang="en-GB" sz="2800" dirty="0"/>
          </a:p>
        </p:txBody>
      </p:sp>
      <p:sp>
        <p:nvSpPr>
          <p:cNvPr id="9" name="TextBox 8"/>
          <p:cNvSpPr txBox="1"/>
          <p:nvPr/>
        </p:nvSpPr>
        <p:spPr>
          <a:xfrm>
            <a:off x="9607640" y="5096276"/>
            <a:ext cx="2150771" cy="954107"/>
          </a:xfrm>
          <a:prstGeom prst="rect">
            <a:avLst/>
          </a:prstGeom>
          <a:noFill/>
        </p:spPr>
        <p:txBody>
          <a:bodyPr wrap="square" rtlCol="0">
            <a:spAutoFit/>
          </a:bodyPr>
          <a:lstStyle/>
          <a:p>
            <a:pPr algn="ctr"/>
            <a:r>
              <a:rPr lang="en-GB" sz="2800" b="1" dirty="0" smtClean="0"/>
              <a:t>E</a:t>
            </a:r>
          </a:p>
          <a:p>
            <a:pPr algn="ctr"/>
            <a:r>
              <a:rPr lang="en-GB" sz="2800" dirty="0" smtClean="0"/>
              <a:t>woodlice</a:t>
            </a:r>
            <a:endParaRPr lang="en-GB" sz="2800"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8006" y="2084388"/>
            <a:ext cx="4079494" cy="2712066"/>
          </a:xfrm>
          <a:prstGeom prst="rect">
            <a:avLst/>
          </a:prstGeom>
        </p:spPr>
      </p:pic>
      <p:sp>
        <p:nvSpPr>
          <p:cNvPr id="10" name="Down Arrow 9"/>
          <p:cNvSpPr/>
          <p:nvPr/>
        </p:nvSpPr>
        <p:spPr>
          <a:xfrm>
            <a:off x="4097078" y="3230970"/>
            <a:ext cx="979894" cy="170613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9733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249252" y="731050"/>
            <a:ext cx="9710671" cy="5071008"/>
            <a:chOff x="1249252" y="731050"/>
            <a:chExt cx="9710671" cy="5071008"/>
          </a:xfrm>
        </p:grpSpPr>
        <p:sp>
          <p:nvSpPr>
            <p:cNvPr id="3" name="TextBox 2"/>
            <p:cNvSpPr txBox="1"/>
            <p:nvPr/>
          </p:nvSpPr>
          <p:spPr>
            <a:xfrm>
              <a:off x="1506828" y="4829577"/>
              <a:ext cx="2150771" cy="954107"/>
            </a:xfrm>
            <a:prstGeom prst="rect">
              <a:avLst/>
            </a:prstGeom>
            <a:noFill/>
          </p:spPr>
          <p:txBody>
            <a:bodyPr wrap="square" rtlCol="0">
              <a:spAutoFit/>
            </a:bodyPr>
            <a:lstStyle/>
            <a:p>
              <a:pPr algn="ctr"/>
              <a:r>
                <a:rPr lang="en-GB" sz="2800" b="1" dirty="0" smtClean="0"/>
                <a:t>A</a:t>
              </a:r>
            </a:p>
            <a:p>
              <a:pPr algn="ctr"/>
              <a:r>
                <a:rPr lang="en-GB" sz="2800" dirty="0" smtClean="0"/>
                <a:t>500 years</a:t>
              </a:r>
              <a:endParaRPr lang="en-GB" sz="2800" dirty="0"/>
            </a:p>
          </p:txBody>
        </p:sp>
        <p:sp>
          <p:nvSpPr>
            <p:cNvPr id="4" name="TextBox 3"/>
            <p:cNvSpPr txBox="1"/>
            <p:nvPr/>
          </p:nvSpPr>
          <p:spPr>
            <a:xfrm>
              <a:off x="4906851" y="4847951"/>
              <a:ext cx="2665927" cy="954107"/>
            </a:xfrm>
            <a:prstGeom prst="rect">
              <a:avLst/>
            </a:prstGeom>
            <a:noFill/>
          </p:spPr>
          <p:txBody>
            <a:bodyPr wrap="square" rtlCol="0">
              <a:spAutoFit/>
            </a:bodyPr>
            <a:lstStyle/>
            <a:p>
              <a:pPr algn="ctr"/>
              <a:r>
                <a:rPr lang="en-GB" sz="2800" b="1" dirty="0" smtClean="0"/>
                <a:t>B</a:t>
              </a:r>
            </a:p>
            <a:p>
              <a:pPr algn="ctr"/>
              <a:r>
                <a:rPr lang="en-GB" sz="2800" dirty="0" smtClean="0"/>
                <a:t>50 years</a:t>
              </a:r>
              <a:endParaRPr lang="en-GB" sz="2800" dirty="0"/>
            </a:p>
          </p:txBody>
        </p:sp>
        <p:sp>
          <p:nvSpPr>
            <p:cNvPr id="5" name="TextBox 4"/>
            <p:cNvSpPr txBox="1"/>
            <p:nvPr/>
          </p:nvSpPr>
          <p:spPr>
            <a:xfrm>
              <a:off x="8822030" y="4829576"/>
              <a:ext cx="2137893" cy="954107"/>
            </a:xfrm>
            <a:prstGeom prst="rect">
              <a:avLst/>
            </a:prstGeom>
            <a:noFill/>
          </p:spPr>
          <p:txBody>
            <a:bodyPr wrap="square" rtlCol="0">
              <a:spAutoFit/>
            </a:bodyPr>
            <a:lstStyle/>
            <a:p>
              <a:pPr algn="ctr"/>
              <a:r>
                <a:rPr lang="en-GB" sz="2800" b="1" dirty="0" smtClean="0"/>
                <a:t>C</a:t>
              </a:r>
            </a:p>
            <a:p>
              <a:pPr algn="ctr"/>
              <a:r>
                <a:rPr lang="en-GB" sz="2800" dirty="0" smtClean="0"/>
                <a:t>5 years</a:t>
              </a:r>
              <a:endParaRPr lang="en-GB" sz="2800" dirty="0"/>
            </a:p>
          </p:txBody>
        </p:sp>
        <p:sp>
          <p:nvSpPr>
            <p:cNvPr id="7" name="TextBox 6"/>
            <p:cNvSpPr txBox="1"/>
            <p:nvPr/>
          </p:nvSpPr>
          <p:spPr>
            <a:xfrm>
              <a:off x="1249252" y="731050"/>
              <a:ext cx="9177448" cy="584775"/>
            </a:xfrm>
            <a:prstGeom prst="rect">
              <a:avLst/>
            </a:prstGeom>
            <a:solidFill>
              <a:schemeClr val="bg2"/>
            </a:solidFill>
          </p:spPr>
          <p:txBody>
            <a:bodyPr wrap="square" rtlCol="0">
              <a:spAutoFit/>
            </a:bodyPr>
            <a:lstStyle/>
            <a:p>
              <a:r>
                <a:rPr lang="en-GB" sz="3200" dirty="0" smtClean="0"/>
                <a:t>17. How long does it take to make 2cm of soil?</a:t>
              </a:r>
              <a:endParaRPr lang="en-GB" sz="320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91776" y="1603916"/>
              <a:ext cx="4085922" cy="3066358"/>
            </a:xfrm>
            <a:prstGeom prst="rect">
              <a:avLst/>
            </a:prstGeom>
          </p:spPr>
        </p:pic>
        <p:sp>
          <p:nvSpPr>
            <p:cNvPr id="9" name="Down Arrow 8"/>
            <p:cNvSpPr/>
            <p:nvPr/>
          </p:nvSpPr>
          <p:spPr>
            <a:xfrm>
              <a:off x="2092266" y="2964138"/>
              <a:ext cx="979894" cy="170613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5257062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27473" y="3612476"/>
            <a:ext cx="3918953" cy="260802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2848" y="2366779"/>
            <a:ext cx="3692722" cy="281052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8773" y="2499173"/>
            <a:ext cx="3362325" cy="2226606"/>
          </a:xfrm>
          <a:prstGeom prst="rect">
            <a:avLst/>
          </a:prstGeom>
        </p:spPr>
      </p:pic>
      <p:sp>
        <p:nvSpPr>
          <p:cNvPr id="7" name="TextBox 6"/>
          <p:cNvSpPr txBox="1"/>
          <p:nvPr/>
        </p:nvSpPr>
        <p:spPr>
          <a:xfrm>
            <a:off x="2698123" y="335454"/>
            <a:ext cx="6065949" cy="2031325"/>
          </a:xfrm>
          <a:prstGeom prst="rect">
            <a:avLst/>
          </a:prstGeom>
          <a:solidFill>
            <a:schemeClr val="accent1">
              <a:lumMod val="40000"/>
              <a:lumOff val="60000"/>
            </a:schemeClr>
          </a:solidFill>
        </p:spPr>
        <p:txBody>
          <a:bodyPr wrap="square" rtlCol="0">
            <a:spAutoFit/>
          </a:bodyPr>
          <a:lstStyle/>
          <a:p>
            <a:pPr algn="ctr"/>
            <a:r>
              <a:rPr lang="en-GB" sz="5400" b="1" dirty="0" smtClean="0"/>
              <a:t>Answers </a:t>
            </a:r>
          </a:p>
          <a:p>
            <a:pPr algn="ctr"/>
            <a:r>
              <a:rPr lang="en-GB" sz="3600" b="1" dirty="0" smtClean="0"/>
              <a:t>for</a:t>
            </a:r>
          </a:p>
          <a:p>
            <a:pPr algn="ctr"/>
            <a:r>
              <a:rPr lang="en-GB" sz="3600" b="1" dirty="0" smtClean="0"/>
              <a:t>Quiz on Rocks, Fossils and Soil</a:t>
            </a:r>
            <a:endParaRPr lang="en-GB" sz="3600" b="1" dirty="0"/>
          </a:p>
        </p:txBody>
      </p:sp>
    </p:spTree>
    <p:extLst>
      <p:ext uri="{BB962C8B-B14F-4D97-AF65-F5344CB8AC3E}">
        <p14:creationId xmlns:p14="http://schemas.microsoft.com/office/powerpoint/2010/main" val="38915311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06828" y="4829577"/>
            <a:ext cx="2150771" cy="1815882"/>
          </a:xfrm>
          <a:prstGeom prst="rect">
            <a:avLst/>
          </a:prstGeom>
          <a:noFill/>
        </p:spPr>
        <p:txBody>
          <a:bodyPr wrap="square" rtlCol="0">
            <a:spAutoFit/>
          </a:bodyPr>
          <a:lstStyle/>
          <a:p>
            <a:pPr algn="ctr"/>
            <a:r>
              <a:rPr lang="en-GB" sz="2800" b="1" dirty="0" smtClean="0"/>
              <a:t>A</a:t>
            </a:r>
          </a:p>
          <a:p>
            <a:pPr algn="ctr"/>
            <a:r>
              <a:rPr lang="en-GB" sz="2800" dirty="0" smtClean="0"/>
              <a:t>A shortage of fruit and vegetables</a:t>
            </a:r>
            <a:endParaRPr lang="en-GB" sz="2800" dirty="0"/>
          </a:p>
        </p:txBody>
      </p:sp>
      <p:sp>
        <p:nvSpPr>
          <p:cNvPr id="5" name="TextBox 4"/>
          <p:cNvSpPr txBox="1"/>
          <p:nvPr/>
        </p:nvSpPr>
        <p:spPr>
          <a:xfrm>
            <a:off x="4716351" y="4958365"/>
            <a:ext cx="2665927" cy="1384995"/>
          </a:xfrm>
          <a:prstGeom prst="rect">
            <a:avLst/>
          </a:prstGeom>
          <a:noFill/>
        </p:spPr>
        <p:txBody>
          <a:bodyPr wrap="square" rtlCol="0">
            <a:spAutoFit/>
          </a:bodyPr>
          <a:lstStyle/>
          <a:p>
            <a:pPr algn="ctr"/>
            <a:r>
              <a:rPr lang="en-GB" sz="2800" b="1" dirty="0" smtClean="0"/>
              <a:t>B</a:t>
            </a:r>
          </a:p>
          <a:p>
            <a:pPr algn="ctr"/>
            <a:r>
              <a:rPr lang="en-GB" sz="2800" dirty="0" smtClean="0"/>
              <a:t>High prices for food in shops</a:t>
            </a:r>
            <a:endParaRPr lang="en-GB" sz="2800" dirty="0"/>
          </a:p>
        </p:txBody>
      </p:sp>
      <p:sp>
        <p:nvSpPr>
          <p:cNvPr id="6" name="TextBox 5"/>
          <p:cNvSpPr txBox="1"/>
          <p:nvPr/>
        </p:nvSpPr>
        <p:spPr>
          <a:xfrm>
            <a:off x="8809330" y="5045020"/>
            <a:ext cx="2137893" cy="1384995"/>
          </a:xfrm>
          <a:prstGeom prst="rect">
            <a:avLst/>
          </a:prstGeom>
          <a:noFill/>
        </p:spPr>
        <p:txBody>
          <a:bodyPr wrap="square" rtlCol="0">
            <a:spAutoFit/>
          </a:bodyPr>
          <a:lstStyle/>
          <a:p>
            <a:pPr algn="ctr"/>
            <a:r>
              <a:rPr lang="en-GB" sz="2800" b="1" dirty="0" smtClean="0"/>
              <a:t>C</a:t>
            </a:r>
          </a:p>
          <a:p>
            <a:pPr algn="ctr"/>
            <a:r>
              <a:rPr lang="en-GB" sz="2800" dirty="0" smtClean="0"/>
              <a:t>No life on Earth</a:t>
            </a:r>
            <a:endParaRPr lang="en-GB" sz="28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2444" y="1836516"/>
            <a:ext cx="4691063" cy="3121850"/>
          </a:xfrm>
          <a:prstGeom prst="rect">
            <a:avLst/>
          </a:prstGeom>
        </p:spPr>
      </p:pic>
      <p:sp>
        <p:nvSpPr>
          <p:cNvPr id="8" name="TextBox 7"/>
          <p:cNvSpPr txBox="1"/>
          <p:nvPr/>
        </p:nvSpPr>
        <p:spPr>
          <a:xfrm>
            <a:off x="1249252" y="731050"/>
            <a:ext cx="9177448" cy="584775"/>
          </a:xfrm>
          <a:prstGeom prst="rect">
            <a:avLst/>
          </a:prstGeom>
          <a:solidFill>
            <a:schemeClr val="bg2"/>
          </a:solidFill>
        </p:spPr>
        <p:txBody>
          <a:bodyPr wrap="square" rtlCol="0">
            <a:spAutoFit/>
          </a:bodyPr>
          <a:lstStyle/>
          <a:p>
            <a:r>
              <a:rPr lang="en-GB" sz="3200" dirty="0" smtClean="0"/>
              <a:t>18. Without soil there would be…</a:t>
            </a:r>
            <a:endParaRPr lang="en-GB" sz="3200" dirty="0"/>
          </a:p>
        </p:txBody>
      </p:sp>
      <p:sp>
        <p:nvSpPr>
          <p:cNvPr id="9" name="Down Arrow 8"/>
          <p:cNvSpPr/>
          <p:nvPr/>
        </p:nvSpPr>
        <p:spPr>
          <a:xfrm>
            <a:off x="9311892" y="2990620"/>
            <a:ext cx="979894" cy="170613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8835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06828" y="548609"/>
            <a:ext cx="9154207" cy="1077218"/>
          </a:xfrm>
          <a:prstGeom prst="rect">
            <a:avLst/>
          </a:prstGeom>
          <a:solidFill>
            <a:srgbClr val="FFCC00"/>
          </a:solidFill>
        </p:spPr>
        <p:txBody>
          <a:bodyPr wrap="square" rtlCol="0">
            <a:spAutoFit/>
          </a:bodyPr>
          <a:lstStyle/>
          <a:p>
            <a:r>
              <a:rPr lang="en-GB" sz="3200" dirty="0" smtClean="0"/>
              <a:t>1.  When magma from the Earth’s core cools down, it turns into rock. This type of rock is called … </a:t>
            </a:r>
            <a:endParaRPr lang="en-GB" sz="3200" dirty="0"/>
          </a:p>
        </p:txBody>
      </p:sp>
      <p:sp>
        <p:nvSpPr>
          <p:cNvPr id="4" name="TextBox 3"/>
          <p:cNvSpPr txBox="1"/>
          <p:nvPr/>
        </p:nvSpPr>
        <p:spPr>
          <a:xfrm>
            <a:off x="1506828" y="4696756"/>
            <a:ext cx="2150771" cy="954107"/>
          </a:xfrm>
          <a:prstGeom prst="rect">
            <a:avLst/>
          </a:prstGeom>
          <a:noFill/>
        </p:spPr>
        <p:txBody>
          <a:bodyPr wrap="square" rtlCol="0">
            <a:spAutoFit/>
          </a:bodyPr>
          <a:lstStyle/>
          <a:p>
            <a:pPr algn="ctr"/>
            <a:r>
              <a:rPr lang="en-GB" sz="2800" b="1" dirty="0" smtClean="0"/>
              <a:t>A</a:t>
            </a:r>
          </a:p>
          <a:p>
            <a:pPr algn="ctr"/>
            <a:r>
              <a:rPr lang="en-GB" sz="2800" dirty="0" smtClean="0"/>
              <a:t>Igneous Rock</a:t>
            </a:r>
            <a:endParaRPr lang="en-GB" sz="2800" dirty="0"/>
          </a:p>
        </p:txBody>
      </p:sp>
      <p:sp>
        <p:nvSpPr>
          <p:cNvPr id="5" name="TextBox 4"/>
          <p:cNvSpPr txBox="1"/>
          <p:nvPr/>
        </p:nvSpPr>
        <p:spPr>
          <a:xfrm>
            <a:off x="4906851" y="4584880"/>
            <a:ext cx="2665927" cy="1384995"/>
          </a:xfrm>
          <a:prstGeom prst="rect">
            <a:avLst/>
          </a:prstGeom>
          <a:noFill/>
        </p:spPr>
        <p:txBody>
          <a:bodyPr wrap="square" rtlCol="0">
            <a:spAutoFit/>
          </a:bodyPr>
          <a:lstStyle/>
          <a:p>
            <a:pPr algn="ctr"/>
            <a:r>
              <a:rPr lang="en-GB" sz="2800" b="1" dirty="0" smtClean="0"/>
              <a:t>B</a:t>
            </a:r>
          </a:p>
          <a:p>
            <a:pPr algn="ctr"/>
            <a:r>
              <a:rPr lang="en-GB" sz="2800" dirty="0" smtClean="0"/>
              <a:t>Metamorphic Rock</a:t>
            </a:r>
            <a:endParaRPr lang="en-GB" sz="2800" dirty="0"/>
          </a:p>
        </p:txBody>
      </p:sp>
      <p:sp>
        <p:nvSpPr>
          <p:cNvPr id="6" name="TextBox 5"/>
          <p:cNvSpPr txBox="1"/>
          <p:nvPr/>
        </p:nvSpPr>
        <p:spPr>
          <a:xfrm>
            <a:off x="8822030" y="4696756"/>
            <a:ext cx="2137893" cy="1384995"/>
          </a:xfrm>
          <a:prstGeom prst="rect">
            <a:avLst/>
          </a:prstGeom>
          <a:noFill/>
        </p:spPr>
        <p:txBody>
          <a:bodyPr wrap="square" rtlCol="0">
            <a:spAutoFit/>
          </a:bodyPr>
          <a:lstStyle/>
          <a:p>
            <a:pPr algn="ctr"/>
            <a:r>
              <a:rPr lang="en-GB" sz="2800" b="1" dirty="0" smtClean="0"/>
              <a:t>C</a:t>
            </a:r>
          </a:p>
          <a:p>
            <a:pPr algn="ctr"/>
            <a:r>
              <a:rPr lang="en-GB" sz="2800" dirty="0" smtClean="0"/>
              <a:t>Sedimentary Rock</a:t>
            </a:r>
            <a:endParaRPr lang="en-GB" sz="28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68607" y="1849033"/>
            <a:ext cx="5061715" cy="2608291"/>
          </a:xfrm>
          <a:prstGeom prst="rect">
            <a:avLst/>
          </a:prstGeom>
        </p:spPr>
      </p:pic>
      <p:sp>
        <p:nvSpPr>
          <p:cNvPr id="2" name="Down Arrow 1"/>
          <p:cNvSpPr/>
          <p:nvPr/>
        </p:nvSpPr>
        <p:spPr>
          <a:xfrm>
            <a:off x="2119355" y="2878744"/>
            <a:ext cx="979894" cy="170613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45233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49252" y="731050"/>
            <a:ext cx="6014434" cy="1077218"/>
          </a:xfrm>
          <a:prstGeom prst="rect">
            <a:avLst/>
          </a:prstGeom>
          <a:solidFill>
            <a:srgbClr val="FBD3D3"/>
          </a:solidFill>
        </p:spPr>
        <p:txBody>
          <a:bodyPr wrap="square" rtlCol="0">
            <a:spAutoFit/>
          </a:bodyPr>
          <a:lstStyle/>
          <a:p>
            <a:r>
              <a:rPr lang="en-GB" sz="3200" dirty="0"/>
              <a:t>2</a:t>
            </a:r>
            <a:r>
              <a:rPr lang="en-GB" sz="3200" dirty="0" smtClean="0"/>
              <a:t>.  Rocks made in this way are usually …</a:t>
            </a:r>
            <a:endParaRPr lang="en-GB" sz="3200" dirty="0"/>
          </a:p>
        </p:txBody>
      </p:sp>
      <p:sp>
        <p:nvSpPr>
          <p:cNvPr id="5" name="TextBox 4"/>
          <p:cNvSpPr txBox="1"/>
          <p:nvPr/>
        </p:nvSpPr>
        <p:spPr>
          <a:xfrm>
            <a:off x="1081825" y="4872486"/>
            <a:ext cx="2820473" cy="954107"/>
          </a:xfrm>
          <a:prstGeom prst="rect">
            <a:avLst/>
          </a:prstGeom>
          <a:noFill/>
        </p:spPr>
        <p:txBody>
          <a:bodyPr wrap="square" rtlCol="0">
            <a:spAutoFit/>
          </a:bodyPr>
          <a:lstStyle/>
          <a:p>
            <a:pPr algn="ctr"/>
            <a:r>
              <a:rPr lang="en-GB" sz="2800" b="1" dirty="0" smtClean="0"/>
              <a:t>A</a:t>
            </a:r>
          </a:p>
          <a:p>
            <a:pPr algn="ctr"/>
            <a:r>
              <a:rPr lang="en-GB" sz="2800" dirty="0" smtClean="0"/>
              <a:t>Soft and crumbly</a:t>
            </a:r>
            <a:endParaRPr lang="en-GB" sz="2800" dirty="0"/>
          </a:p>
        </p:txBody>
      </p:sp>
      <p:sp>
        <p:nvSpPr>
          <p:cNvPr id="6" name="TextBox 5"/>
          <p:cNvSpPr txBox="1"/>
          <p:nvPr/>
        </p:nvSpPr>
        <p:spPr>
          <a:xfrm>
            <a:off x="4906851" y="4829578"/>
            <a:ext cx="2665927" cy="954107"/>
          </a:xfrm>
          <a:prstGeom prst="rect">
            <a:avLst/>
          </a:prstGeom>
          <a:noFill/>
        </p:spPr>
        <p:txBody>
          <a:bodyPr wrap="square" rtlCol="0">
            <a:spAutoFit/>
          </a:bodyPr>
          <a:lstStyle/>
          <a:p>
            <a:pPr algn="ctr"/>
            <a:r>
              <a:rPr lang="en-GB" sz="2800" b="1" dirty="0" smtClean="0"/>
              <a:t>B</a:t>
            </a:r>
          </a:p>
          <a:p>
            <a:pPr algn="ctr"/>
            <a:r>
              <a:rPr lang="en-GB" sz="2800" dirty="0" smtClean="0"/>
              <a:t>Hard and strong</a:t>
            </a:r>
            <a:endParaRPr lang="en-GB" sz="2800" dirty="0"/>
          </a:p>
        </p:txBody>
      </p:sp>
      <p:sp>
        <p:nvSpPr>
          <p:cNvPr id="7" name="TextBox 6"/>
          <p:cNvSpPr txBox="1"/>
          <p:nvPr/>
        </p:nvSpPr>
        <p:spPr>
          <a:xfrm>
            <a:off x="8822030" y="4958366"/>
            <a:ext cx="2137893" cy="1384995"/>
          </a:xfrm>
          <a:prstGeom prst="rect">
            <a:avLst/>
          </a:prstGeom>
          <a:noFill/>
        </p:spPr>
        <p:txBody>
          <a:bodyPr wrap="square" rtlCol="0">
            <a:spAutoFit/>
          </a:bodyPr>
          <a:lstStyle/>
          <a:p>
            <a:pPr algn="ctr"/>
            <a:r>
              <a:rPr lang="en-GB" sz="2800" b="1" dirty="0" smtClean="0"/>
              <a:t>C</a:t>
            </a:r>
          </a:p>
          <a:p>
            <a:pPr algn="ctr"/>
            <a:r>
              <a:rPr lang="en-GB" sz="2800" dirty="0" smtClean="0"/>
              <a:t>Made of layers</a:t>
            </a:r>
            <a:endParaRPr lang="en-GB" sz="2800"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02297" y="1930269"/>
            <a:ext cx="4404575" cy="2620722"/>
          </a:xfrm>
          <a:prstGeom prst="rect">
            <a:avLst/>
          </a:prstGeom>
        </p:spPr>
      </p:pic>
      <p:sp>
        <p:nvSpPr>
          <p:cNvPr id="8" name="Down Arrow 7"/>
          <p:cNvSpPr/>
          <p:nvPr/>
        </p:nvSpPr>
        <p:spPr>
          <a:xfrm>
            <a:off x="5749867" y="3166350"/>
            <a:ext cx="979894" cy="170613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48455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004554" y="745640"/>
            <a:ext cx="10017617" cy="5336111"/>
            <a:chOff x="1004554" y="745640"/>
            <a:chExt cx="10017617" cy="5336111"/>
          </a:xfrm>
        </p:grpSpPr>
        <p:sp>
          <p:nvSpPr>
            <p:cNvPr id="3" name="TextBox 2"/>
            <p:cNvSpPr txBox="1"/>
            <p:nvPr/>
          </p:nvSpPr>
          <p:spPr>
            <a:xfrm>
              <a:off x="1004554" y="745640"/>
              <a:ext cx="6014434" cy="2554545"/>
            </a:xfrm>
            <a:prstGeom prst="rect">
              <a:avLst/>
            </a:prstGeom>
            <a:solidFill>
              <a:srgbClr val="CCFFCC"/>
            </a:solidFill>
          </p:spPr>
          <p:txBody>
            <a:bodyPr wrap="square" rtlCol="0">
              <a:spAutoFit/>
            </a:bodyPr>
            <a:lstStyle/>
            <a:p>
              <a:r>
                <a:rPr lang="en-GB" sz="3200" dirty="0"/>
                <a:t>3</a:t>
              </a:r>
              <a:r>
                <a:rPr lang="en-GB" sz="3200" dirty="0" smtClean="0"/>
                <a:t>.  A different type of rock is made when layers of mud and dead creatures sink to the bottom of the sea and build up over millions of years. This type of rock is called … </a:t>
              </a:r>
              <a:endParaRPr lang="en-GB" sz="3200" dirty="0"/>
            </a:p>
          </p:txBody>
        </p:sp>
        <p:sp>
          <p:nvSpPr>
            <p:cNvPr id="5" name="TextBox 4"/>
            <p:cNvSpPr txBox="1"/>
            <p:nvPr/>
          </p:nvSpPr>
          <p:spPr>
            <a:xfrm>
              <a:off x="1506828" y="4696756"/>
              <a:ext cx="2150771" cy="954107"/>
            </a:xfrm>
            <a:prstGeom prst="rect">
              <a:avLst/>
            </a:prstGeom>
            <a:noFill/>
          </p:spPr>
          <p:txBody>
            <a:bodyPr wrap="square" rtlCol="0">
              <a:spAutoFit/>
            </a:bodyPr>
            <a:lstStyle/>
            <a:p>
              <a:pPr algn="ctr"/>
              <a:r>
                <a:rPr lang="en-GB" sz="2800" b="1" dirty="0" smtClean="0"/>
                <a:t>A</a:t>
              </a:r>
            </a:p>
            <a:p>
              <a:pPr algn="ctr"/>
              <a:r>
                <a:rPr lang="en-GB" sz="2800" dirty="0" smtClean="0"/>
                <a:t>Igneous Rock</a:t>
              </a:r>
              <a:endParaRPr lang="en-GB" sz="2800" dirty="0"/>
            </a:p>
          </p:txBody>
        </p:sp>
        <p:sp>
          <p:nvSpPr>
            <p:cNvPr id="6" name="TextBox 5"/>
            <p:cNvSpPr txBox="1"/>
            <p:nvPr/>
          </p:nvSpPr>
          <p:spPr>
            <a:xfrm>
              <a:off x="4906851" y="4584880"/>
              <a:ext cx="2665927" cy="1384995"/>
            </a:xfrm>
            <a:prstGeom prst="rect">
              <a:avLst/>
            </a:prstGeom>
            <a:noFill/>
          </p:spPr>
          <p:txBody>
            <a:bodyPr wrap="square" rtlCol="0">
              <a:spAutoFit/>
            </a:bodyPr>
            <a:lstStyle/>
            <a:p>
              <a:pPr algn="ctr"/>
              <a:r>
                <a:rPr lang="en-GB" sz="2800" b="1" dirty="0" smtClean="0"/>
                <a:t>B</a:t>
              </a:r>
            </a:p>
            <a:p>
              <a:pPr algn="ctr"/>
              <a:r>
                <a:rPr lang="en-GB" sz="2800" dirty="0" smtClean="0"/>
                <a:t>Metamorphic Rock</a:t>
              </a:r>
              <a:endParaRPr lang="en-GB" sz="2800" dirty="0"/>
            </a:p>
          </p:txBody>
        </p:sp>
        <p:sp>
          <p:nvSpPr>
            <p:cNvPr id="7" name="TextBox 6"/>
            <p:cNvSpPr txBox="1"/>
            <p:nvPr/>
          </p:nvSpPr>
          <p:spPr>
            <a:xfrm>
              <a:off x="8822030" y="4696756"/>
              <a:ext cx="2137893" cy="1384995"/>
            </a:xfrm>
            <a:prstGeom prst="rect">
              <a:avLst/>
            </a:prstGeom>
            <a:noFill/>
          </p:spPr>
          <p:txBody>
            <a:bodyPr wrap="square" rtlCol="0">
              <a:spAutoFit/>
            </a:bodyPr>
            <a:lstStyle/>
            <a:p>
              <a:pPr algn="ctr"/>
              <a:r>
                <a:rPr lang="en-GB" sz="2800" b="1" dirty="0" smtClean="0"/>
                <a:t>C</a:t>
              </a:r>
            </a:p>
            <a:p>
              <a:pPr algn="ctr"/>
              <a:r>
                <a:rPr lang="en-GB" sz="2800" dirty="0" smtClean="0"/>
                <a:t>Sedimentary Rock</a:t>
              </a:r>
              <a:endParaRPr lang="en-GB" sz="280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63686" y="1406818"/>
              <a:ext cx="3758485" cy="2918521"/>
            </a:xfrm>
            <a:prstGeom prst="rect">
              <a:avLst/>
            </a:prstGeom>
          </p:spPr>
        </p:pic>
      </p:grpSp>
      <p:sp>
        <p:nvSpPr>
          <p:cNvPr id="10" name="Down Arrow 9"/>
          <p:cNvSpPr/>
          <p:nvPr/>
        </p:nvSpPr>
        <p:spPr>
          <a:xfrm>
            <a:off x="9311892" y="2990620"/>
            <a:ext cx="979894" cy="170613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00855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78040" y="1233326"/>
            <a:ext cx="4842456" cy="1097750"/>
          </a:xfrm>
          <a:prstGeom prst="rect">
            <a:avLst/>
          </a:prstGeom>
          <a:solidFill>
            <a:srgbClr val="FFFF99"/>
          </a:solidFill>
        </p:spPr>
        <p:txBody>
          <a:bodyPr wrap="square" rtlCol="0">
            <a:spAutoFit/>
          </a:bodyPr>
          <a:lstStyle/>
          <a:p>
            <a:r>
              <a:rPr lang="en-GB" sz="3200" dirty="0"/>
              <a:t>4</a:t>
            </a:r>
            <a:r>
              <a:rPr lang="en-GB" sz="3200" dirty="0" smtClean="0"/>
              <a:t>.  Rocks made in this way sometimes contain …</a:t>
            </a:r>
            <a:endParaRPr lang="en-GB" sz="3200" dirty="0"/>
          </a:p>
        </p:txBody>
      </p:sp>
      <p:sp>
        <p:nvSpPr>
          <p:cNvPr id="5" name="TextBox 4"/>
          <p:cNvSpPr txBox="1"/>
          <p:nvPr/>
        </p:nvSpPr>
        <p:spPr>
          <a:xfrm>
            <a:off x="1506828" y="4829577"/>
            <a:ext cx="2150771" cy="954107"/>
          </a:xfrm>
          <a:prstGeom prst="rect">
            <a:avLst/>
          </a:prstGeom>
          <a:noFill/>
        </p:spPr>
        <p:txBody>
          <a:bodyPr wrap="square" rtlCol="0">
            <a:spAutoFit/>
          </a:bodyPr>
          <a:lstStyle/>
          <a:p>
            <a:pPr algn="ctr"/>
            <a:r>
              <a:rPr lang="en-GB" sz="2800" b="1" dirty="0" smtClean="0"/>
              <a:t>A</a:t>
            </a:r>
          </a:p>
          <a:p>
            <a:pPr algn="ctr"/>
            <a:r>
              <a:rPr lang="en-GB" sz="2800" dirty="0" smtClean="0"/>
              <a:t>Large crystals</a:t>
            </a:r>
            <a:endParaRPr lang="en-GB" sz="2800" dirty="0"/>
          </a:p>
        </p:txBody>
      </p:sp>
      <p:sp>
        <p:nvSpPr>
          <p:cNvPr id="6" name="TextBox 5"/>
          <p:cNvSpPr txBox="1"/>
          <p:nvPr/>
        </p:nvSpPr>
        <p:spPr>
          <a:xfrm>
            <a:off x="4906851" y="4829578"/>
            <a:ext cx="2665927" cy="954107"/>
          </a:xfrm>
          <a:prstGeom prst="rect">
            <a:avLst/>
          </a:prstGeom>
          <a:noFill/>
        </p:spPr>
        <p:txBody>
          <a:bodyPr wrap="square" rtlCol="0">
            <a:spAutoFit/>
          </a:bodyPr>
          <a:lstStyle/>
          <a:p>
            <a:pPr algn="ctr"/>
            <a:r>
              <a:rPr lang="en-GB" sz="2800" b="1" dirty="0" smtClean="0"/>
              <a:t>B</a:t>
            </a:r>
          </a:p>
          <a:p>
            <a:pPr algn="ctr"/>
            <a:r>
              <a:rPr lang="en-GB" sz="2800" dirty="0" smtClean="0"/>
              <a:t>Fossils</a:t>
            </a:r>
            <a:endParaRPr lang="en-GB" sz="2800" dirty="0"/>
          </a:p>
        </p:txBody>
      </p:sp>
      <p:sp>
        <p:nvSpPr>
          <p:cNvPr id="7" name="TextBox 6"/>
          <p:cNvSpPr txBox="1"/>
          <p:nvPr/>
        </p:nvSpPr>
        <p:spPr>
          <a:xfrm>
            <a:off x="8822030" y="4829577"/>
            <a:ext cx="2137893" cy="954107"/>
          </a:xfrm>
          <a:prstGeom prst="rect">
            <a:avLst/>
          </a:prstGeom>
          <a:noFill/>
        </p:spPr>
        <p:txBody>
          <a:bodyPr wrap="square" rtlCol="0">
            <a:spAutoFit/>
          </a:bodyPr>
          <a:lstStyle/>
          <a:p>
            <a:pPr algn="ctr"/>
            <a:r>
              <a:rPr lang="en-GB" sz="2800" b="1" dirty="0" smtClean="0"/>
              <a:t>C</a:t>
            </a:r>
          </a:p>
          <a:p>
            <a:pPr algn="ctr"/>
            <a:r>
              <a:rPr lang="en-GB" sz="2800" dirty="0"/>
              <a:t>D</a:t>
            </a:r>
            <a:r>
              <a:rPr lang="en-GB" sz="2800" dirty="0" smtClean="0"/>
              <a:t>iamonds</a:t>
            </a:r>
            <a:endParaRPr lang="en-GB" sz="280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2474" y="1374213"/>
            <a:ext cx="3777342" cy="2875816"/>
          </a:xfrm>
          <a:prstGeom prst="rect">
            <a:avLst/>
          </a:prstGeom>
        </p:spPr>
      </p:pic>
      <p:sp>
        <p:nvSpPr>
          <p:cNvPr id="9" name="Down Arrow 8"/>
          <p:cNvSpPr/>
          <p:nvPr/>
        </p:nvSpPr>
        <p:spPr>
          <a:xfrm>
            <a:off x="5730549" y="2910625"/>
            <a:ext cx="979894" cy="170613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4059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ppt_w</p:attrName>
                                        </p:attrNameLst>
                                      </p:cBhvr>
                                      <p:tavLst>
                                        <p:tav tm="0" fmla="#ppt_w*sin(2.5*pi*$)">
                                          <p:val>
                                            <p:fltVal val="0"/>
                                          </p:val>
                                        </p:tav>
                                        <p:tav tm="100000">
                                          <p:val>
                                            <p:fltVal val="1"/>
                                          </p:val>
                                        </p:tav>
                                      </p:tavLst>
                                    </p:anim>
                                    <p:anim calcmode="lin" valueType="num">
                                      <p:cBhvr>
                                        <p:cTn id="9"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49252" y="731050"/>
            <a:ext cx="6014434" cy="2554545"/>
          </a:xfrm>
          <a:prstGeom prst="rect">
            <a:avLst/>
          </a:prstGeom>
          <a:solidFill>
            <a:schemeClr val="bg2"/>
          </a:solidFill>
        </p:spPr>
        <p:txBody>
          <a:bodyPr wrap="square" rtlCol="0">
            <a:spAutoFit/>
          </a:bodyPr>
          <a:lstStyle/>
          <a:p>
            <a:r>
              <a:rPr lang="en-GB" sz="3200" dirty="0" smtClean="0"/>
              <a:t>5.  A third type of rock is made when extreme heat and pressure from the Earth changes existing rock of other types. This rock is known as …</a:t>
            </a:r>
            <a:endParaRPr lang="en-GB" sz="3200" dirty="0"/>
          </a:p>
        </p:txBody>
      </p:sp>
      <p:sp>
        <p:nvSpPr>
          <p:cNvPr id="5" name="TextBox 4"/>
          <p:cNvSpPr txBox="1"/>
          <p:nvPr/>
        </p:nvSpPr>
        <p:spPr>
          <a:xfrm>
            <a:off x="1506828" y="4829578"/>
            <a:ext cx="1815921" cy="1384995"/>
          </a:xfrm>
          <a:prstGeom prst="rect">
            <a:avLst/>
          </a:prstGeom>
          <a:noFill/>
        </p:spPr>
        <p:txBody>
          <a:bodyPr wrap="square" rtlCol="0">
            <a:spAutoFit/>
          </a:bodyPr>
          <a:lstStyle/>
          <a:p>
            <a:pPr algn="ctr"/>
            <a:r>
              <a:rPr lang="en-GB" sz="2800" b="1" dirty="0" smtClean="0"/>
              <a:t>A</a:t>
            </a:r>
          </a:p>
          <a:p>
            <a:pPr algn="ctr"/>
            <a:r>
              <a:rPr lang="en-GB" sz="2800" dirty="0" smtClean="0"/>
              <a:t>Igneous Rock</a:t>
            </a:r>
            <a:endParaRPr lang="en-GB" sz="2800" dirty="0"/>
          </a:p>
        </p:txBody>
      </p:sp>
      <p:sp>
        <p:nvSpPr>
          <p:cNvPr id="6" name="TextBox 5"/>
          <p:cNvSpPr txBox="1"/>
          <p:nvPr/>
        </p:nvSpPr>
        <p:spPr>
          <a:xfrm>
            <a:off x="4906851" y="4829578"/>
            <a:ext cx="2665927" cy="1384995"/>
          </a:xfrm>
          <a:prstGeom prst="rect">
            <a:avLst/>
          </a:prstGeom>
          <a:noFill/>
        </p:spPr>
        <p:txBody>
          <a:bodyPr wrap="square" rtlCol="0">
            <a:spAutoFit/>
          </a:bodyPr>
          <a:lstStyle/>
          <a:p>
            <a:pPr algn="ctr"/>
            <a:r>
              <a:rPr lang="en-GB" sz="2800" b="1" dirty="0" smtClean="0"/>
              <a:t>B</a:t>
            </a:r>
          </a:p>
          <a:p>
            <a:pPr algn="ctr"/>
            <a:r>
              <a:rPr lang="en-GB" sz="2800" dirty="0" smtClean="0"/>
              <a:t>Metamorphic Rock</a:t>
            </a:r>
            <a:endParaRPr lang="en-GB" sz="2800" dirty="0"/>
          </a:p>
        </p:txBody>
      </p:sp>
      <p:sp>
        <p:nvSpPr>
          <p:cNvPr id="7" name="TextBox 6"/>
          <p:cNvSpPr txBox="1"/>
          <p:nvPr/>
        </p:nvSpPr>
        <p:spPr>
          <a:xfrm>
            <a:off x="8822030" y="4958366"/>
            <a:ext cx="2137893" cy="1384995"/>
          </a:xfrm>
          <a:prstGeom prst="rect">
            <a:avLst/>
          </a:prstGeom>
          <a:noFill/>
        </p:spPr>
        <p:txBody>
          <a:bodyPr wrap="square" rtlCol="0">
            <a:spAutoFit/>
          </a:bodyPr>
          <a:lstStyle/>
          <a:p>
            <a:pPr algn="ctr"/>
            <a:r>
              <a:rPr lang="en-GB" sz="2800" b="1" dirty="0" smtClean="0"/>
              <a:t>C</a:t>
            </a:r>
          </a:p>
          <a:p>
            <a:pPr algn="ctr"/>
            <a:r>
              <a:rPr lang="en-GB" sz="2800" dirty="0" smtClean="0"/>
              <a:t>Sedimentary Rock</a:t>
            </a:r>
            <a:endParaRPr lang="en-GB" sz="280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8828565">
            <a:off x="7121468" y="1995805"/>
            <a:ext cx="4070822" cy="2247094"/>
          </a:xfrm>
          <a:prstGeom prst="rect">
            <a:avLst/>
          </a:prstGeom>
        </p:spPr>
      </p:pic>
      <p:sp>
        <p:nvSpPr>
          <p:cNvPr id="9" name="Down Arrow 8"/>
          <p:cNvSpPr/>
          <p:nvPr/>
        </p:nvSpPr>
        <p:spPr>
          <a:xfrm>
            <a:off x="5665443" y="2879108"/>
            <a:ext cx="979894" cy="170613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23784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72734" y="640898"/>
            <a:ext cx="9776628" cy="1084872"/>
          </a:xfrm>
          <a:prstGeom prst="rect">
            <a:avLst/>
          </a:prstGeom>
          <a:solidFill>
            <a:schemeClr val="accent2">
              <a:lumMod val="40000"/>
              <a:lumOff val="60000"/>
            </a:schemeClr>
          </a:solidFill>
        </p:spPr>
        <p:txBody>
          <a:bodyPr wrap="square" rtlCol="0">
            <a:spAutoFit/>
          </a:bodyPr>
          <a:lstStyle/>
          <a:p>
            <a:r>
              <a:rPr lang="en-GB" sz="3200" dirty="0" smtClean="0"/>
              <a:t>6.  Many old buildings are made of natural rocks but often newer buildings are constructed of man-made materials. </a:t>
            </a:r>
            <a:endParaRPr lang="en-GB" sz="3200" dirty="0"/>
          </a:p>
        </p:txBody>
      </p:sp>
      <p:sp>
        <p:nvSpPr>
          <p:cNvPr id="6" name="TextBox 5"/>
          <p:cNvSpPr txBox="1"/>
          <p:nvPr/>
        </p:nvSpPr>
        <p:spPr>
          <a:xfrm>
            <a:off x="1036749" y="5173807"/>
            <a:ext cx="2150771" cy="954107"/>
          </a:xfrm>
          <a:prstGeom prst="rect">
            <a:avLst/>
          </a:prstGeom>
          <a:noFill/>
        </p:spPr>
        <p:txBody>
          <a:bodyPr wrap="square" rtlCol="0">
            <a:spAutoFit/>
          </a:bodyPr>
          <a:lstStyle/>
          <a:p>
            <a:pPr algn="ctr"/>
            <a:r>
              <a:rPr lang="en-GB" sz="2800" b="1" dirty="0" smtClean="0"/>
              <a:t>A</a:t>
            </a:r>
          </a:p>
          <a:p>
            <a:pPr algn="ctr"/>
            <a:r>
              <a:rPr lang="en-GB" sz="2800" dirty="0" smtClean="0"/>
              <a:t>Bricks</a:t>
            </a:r>
            <a:endParaRPr lang="en-GB" sz="2800" dirty="0"/>
          </a:p>
        </p:txBody>
      </p:sp>
      <p:sp>
        <p:nvSpPr>
          <p:cNvPr id="7" name="TextBox 6"/>
          <p:cNvSpPr txBox="1"/>
          <p:nvPr/>
        </p:nvSpPr>
        <p:spPr>
          <a:xfrm>
            <a:off x="3490174" y="5173809"/>
            <a:ext cx="2665927" cy="954107"/>
          </a:xfrm>
          <a:prstGeom prst="rect">
            <a:avLst/>
          </a:prstGeom>
          <a:noFill/>
        </p:spPr>
        <p:txBody>
          <a:bodyPr wrap="square" rtlCol="0">
            <a:spAutoFit/>
          </a:bodyPr>
          <a:lstStyle/>
          <a:p>
            <a:pPr algn="ctr"/>
            <a:r>
              <a:rPr lang="en-GB" sz="2800" b="1" dirty="0" smtClean="0"/>
              <a:t>B</a:t>
            </a:r>
          </a:p>
          <a:p>
            <a:pPr algn="ctr"/>
            <a:r>
              <a:rPr lang="en-GB" sz="2800" dirty="0" smtClean="0"/>
              <a:t>Concrete steps</a:t>
            </a:r>
            <a:endParaRPr lang="en-GB" sz="2800" dirty="0"/>
          </a:p>
        </p:txBody>
      </p:sp>
      <p:sp>
        <p:nvSpPr>
          <p:cNvPr id="8" name="TextBox 7"/>
          <p:cNvSpPr txBox="1"/>
          <p:nvPr/>
        </p:nvSpPr>
        <p:spPr>
          <a:xfrm>
            <a:off x="9247033" y="4958364"/>
            <a:ext cx="2137893" cy="1384995"/>
          </a:xfrm>
          <a:prstGeom prst="rect">
            <a:avLst/>
          </a:prstGeom>
          <a:noFill/>
        </p:spPr>
        <p:txBody>
          <a:bodyPr wrap="square" rtlCol="0">
            <a:spAutoFit/>
          </a:bodyPr>
          <a:lstStyle/>
          <a:p>
            <a:pPr algn="ctr"/>
            <a:r>
              <a:rPr lang="en-GB" sz="2800" b="1" dirty="0"/>
              <a:t>D</a:t>
            </a:r>
            <a:endParaRPr lang="en-GB" sz="2800" b="1" dirty="0" smtClean="0"/>
          </a:p>
          <a:p>
            <a:pPr algn="ctr"/>
            <a:r>
              <a:rPr lang="en-GB" sz="2800" dirty="0" smtClean="0"/>
              <a:t>Breeze Blocks</a:t>
            </a:r>
            <a:endParaRPr lang="en-GB" sz="2800" dirty="0"/>
          </a:p>
        </p:txBody>
      </p:sp>
      <p:pic>
        <p:nvPicPr>
          <p:cNvPr id="11" name="Picture 6" descr="https://cementtrust.files.wordpress.com/2010/08/better-bloc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94267" y="3170608"/>
            <a:ext cx="1727332" cy="172733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www.londonbricks-uk.co.uk/c_panel/media_library/uploads/bricks1212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9224" y="3065417"/>
            <a:ext cx="2249130" cy="172733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0174" y="3261679"/>
            <a:ext cx="2454392" cy="1636261"/>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21767" y="3176466"/>
            <a:ext cx="2295299" cy="1721474"/>
          </a:xfrm>
          <a:prstGeom prst="rect">
            <a:avLst/>
          </a:prstGeom>
        </p:spPr>
      </p:pic>
      <p:sp>
        <p:nvSpPr>
          <p:cNvPr id="15" name="TextBox 14"/>
          <p:cNvSpPr txBox="1"/>
          <p:nvPr/>
        </p:nvSpPr>
        <p:spPr>
          <a:xfrm>
            <a:off x="6761408" y="5173809"/>
            <a:ext cx="1944710" cy="954107"/>
          </a:xfrm>
          <a:prstGeom prst="rect">
            <a:avLst/>
          </a:prstGeom>
          <a:noFill/>
        </p:spPr>
        <p:txBody>
          <a:bodyPr wrap="square" rtlCol="0">
            <a:spAutoFit/>
          </a:bodyPr>
          <a:lstStyle/>
          <a:p>
            <a:pPr algn="ctr"/>
            <a:r>
              <a:rPr lang="en-GB" sz="2800" b="1" dirty="0" smtClean="0"/>
              <a:t>C</a:t>
            </a:r>
          </a:p>
          <a:p>
            <a:pPr algn="ctr"/>
            <a:r>
              <a:rPr lang="en-GB" sz="2800" dirty="0" smtClean="0"/>
              <a:t>Slate tiles</a:t>
            </a:r>
            <a:endParaRPr lang="en-GB" sz="2800" dirty="0"/>
          </a:p>
        </p:txBody>
      </p:sp>
      <p:sp>
        <p:nvSpPr>
          <p:cNvPr id="16" name="TextBox 15"/>
          <p:cNvSpPr txBox="1"/>
          <p:nvPr/>
        </p:nvSpPr>
        <p:spPr>
          <a:xfrm>
            <a:off x="1966364" y="2035854"/>
            <a:ext cx="9083709" cy="954107"/>
          </a:xfrm>
          <a:prstGeom prst="rect">
            <a:avLst/>
          </a:prstGeom>
          <a:solidFill>
            <a:schemeClr val="accent2">
              <a:lumMod val="40000"/>
              <a:lumOff val="60000"/>
            </a:schemeClr>
          </a:solidFill>
        </p:spPr>
        <p:txBody>
          <a:bodyPr wrap="square" rtlCol="0">
            <a:spAutoFit/>
          </a:bodyPr>
          <a:lstStyle/>
          <a:p>
            <a:r>
              <a:rPr lang="en-GB" sz="2800" dirty="0" smtClean="0"/>
              <a:t>Three of these are man-made materials.  Which is made of natural rock?</a:t>
            </a:r>
            <a:endParaRPr lang="en-GB" sz="2800" dirty="0"/>
          </a:p>
        </p:txBody>
      </p:sp>
      <p:sp>
        <p:nvSpPr>
          <p:cNvPr id="17" name="Down Arrow 16"/>
          <p:cNvSpPr/>
          <p:nvPr/>
        </p:nvSpPr>
        <p:spPr>
          <a:xfrm>
            <a:off x="7158854" y="3378309"/>
            <a:ext cx="979894" cy="170613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54453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80">
                                          <p:stCondLst>
                                            <p:cond delay="0"/>
                                          </p:stCondLst>
                                        </p:cTn>
                                        <p:tgtEl>
                                          <p:spTgt spid="17"/>
                                        </p:tgtEl>
                                      </p:cBhvr>
                                    </p:animEffect>
                                    <p:anim calcmode="lin" valueType="num">
                                      <p:cBhvr>
                                        <p:cTn id="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3" dur="26">
                                          <p:stCondLst>
                                            <p:cond delay="650"/>
                                          </p:stCondLst>
                                        </p:cTn>
                                        <p:tgtEl>
                                          <p:spTgt spid="17"/>
                                        </p:tgtEl>
                                      </p:cBhvr>
                                      <p:to x="100000" y="60000"/>
                                    </p:animScale>
                                    <p:animScale>
                                      <p:cBhvr>
                                        <p:cTn id="14" dur="166" decel="50000">
                                          <p:stCondLst>
                                            <p:cond delay="676"/>
                                          </p:stCondLst>
                                        </p:cTn>
                                        <p:tgtEl>
                                          <p:spTgt spid="17"/>
                                        </p:tgtEl>
                                      </p:cBhvr>
                                      <p:to x="100000" y="100000"/>
                                    </p:animScale>
                                    <p:animScale>
                                      <p:cBhvr>
                                        <p:cTn id="15" dur="26">
                                          <p:stCondLst>
                                            <p:cond delay="1312"/>
                                          </p:stCondLst>
                                        </p:cTn>
                                        <p:tgtEl>
                                          <p:spTgt spid="17"/>
                                        </p:tgtEl>
                                      </p:cBhvr>
                                      <p:to x="100000" y="80000"/>
                                    </p:animScale>
                                    <p:animScale>
                                      <p:cBhvr>
                                        <p:cTn id="16" dur="166" decel="50000">
                                          <p:stCondLst>
                                            <p:cond delay="1338"/>
                                          </p:stCondLst>
                                        </p:cTn>
                                        <p:tgtEl>
                                          <p:spTgt spid="17"/>
                                        </p:tgtEl>
                                      </p:cBhvr>
                                      <p:to x="100000" y="100000"/>
                                    </p:animScale>
                                    <p:animScale>
                                      <p:cBhvr>
                                        <p:cTn id="17" dur="26">
                                          <p:stCondLst>
                                            <p:cond delay="1642"/>
                                          </p:stCondLst>
                                        </p:cTn>
                                        <p:tgtEl>
                                          <p:spTgt spid="17"/>
                                        </p:tgtEl>
                                      </p:cBhvr>
                                      <p:to x="100000" y="90000"/>
                                    </p:animScale>
                                    <p:animScale>
                                      <p:cBhvr>
                                        <p:cTn id="18" dur="166" decel="50000">
                                          <p:stCondLst>
                                            <p:cond delay="1668"/>
                                          </p:stCondLst>
                                        </p:cTn>
                                        <p:tgtEl>
                                          <p:spTgt spid="17"/>
                                        </p:tgtEl>
                                      </p:cBhvr>
                                      <p:to x="100000" y="100000"/>
                                    </p:animScale>
                                    <p:animScale>
                                      <p:cBhvr>
                                        <p:cTn id="19" dur="26">
                                          <p:stCondLst>
                                            <p:cond delay="1808"/>
                                          </p:stCondLst>
                                        </p:cTn>
                                        <p:tgtEl>
                                          <p:spTgt spid="17"/>
                                        </p:tgtEl>
                                      </p:cBhvr>
                                      <p:to x="100000" y="95000"/>
                                    </p:animScale>
                                    <p:animScale>
                                      <p:cBhvr>
                                        <p:cTn id="20" dur="166" decel="50000">
                                          <p:stCondLst>
                                            <p:cond delay="1834"/>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1674" y="657597"/>
            <a:ext cx="6014434" cy="3046988"/>
          </a:xfrm>
          <a:prstGeom prst="rect">
            <a:avLst/>
          </a:prstGeom>
          <a:solidFill>
            <a:schemeClr val="bg2"/>
          </a:solidFill>
        </p:spPr>
        <p:txBody>
          <a:bodyPr wrap="square" rtlCol="0">
            <a:spAutoFit/>
          </a:bodyPr>
          <a:lstStyle/>
          <a:p>
            <a:r>
              <a:rPr lang="en-GB" sz="3200" dirty="0" smtClean="0"/>
              <a:t>7.  Sometimes rocks can be worn away by hundreds of years of use or by weather (e.g. frost, wind and rain).</a:t>
            </a:r>
          </a:p>
          <a:p>
            <a:r>
              <a:rPr lang="en-GB" sz="3200" dirty="0" smtClean="0"/>
              <a:t>This wearing away </a:t>
            </a:r>
            <a:endParaRPr lang="en-GB" sz="3200" dirty="0"/>
          </a:p>
          <a:p>
            <a:r>
              <a:rPr lang="en-GB" sz="3200" dirty="0" smtClean="0"/>
              <a:t>Is called …</a:t>
            </a:r>
            <a:endParaRPr lang="en-GB" sz="3200" dirty="0"/>
          </a:p>
        </p:txBody>
      </p:sp>
      <p:sp>
        <p:nvSpPr>
          <p:cNvPr id="6" name="TextBox 5"/>
          <p:cNvSpPr txBox="1"/>
          <p:nvPr/>
        </p:nvSpPr>
        <p:spPr>
          <a:xfrm>
            <a:off x="1326523" y="5173807"/>
            <a:ext cx="2150771" cy="954107"/>
          </a:xfrm>
          <a:prstGeom prst="rect">
            <a:avLst/>
          </a:prstGeom>
          <a:noFill/>
        </p:spPr>
        <p:txBody>
          <a:bodyPr wrap="square" rtlCol="0">
            <a:spAutoFit/>
          </a:bodyPr>
          <a:lstStyle/>
          <a:p>
            <a:pPr algn="ctr"/>
            <a:r>
              <a:rPr lang="en-GB" sz="2800" b="1" dirty="0" smtClean="0"/>
              <a:t>A</a:t>
            </a:r>
          </a:p>
          <a:p>
            <a:pPr algn="ctr"/>
            <a:r>
              <a:rPr lang="en-GB" sz="2800" dirty="0" smtClean="0"/>
              <a:t>Explosion</a:t>
            </a:r>
            <a:endParaRPr lang="en-GB" sz="2800" dirty="0"/>
          </a:p>
        </p:txBody>
      </p:sp>
      <p:sp>
        <p:nvSpPr>
          <p:cNvPr id="7" name="TextBox 6"/>
          <p:cNvSpPr txBox="1"/>
          <p:nvPr/>
        </p:nvSpPr>
        <p:spPr>
          <a:xfrm>
            <a:off x="4739426" y="5173809"/>
            <a:ext cx="2665927" cy="954107"/>
          </a:xfrm>
          <a:prstGeom prst="rect">
            <a:avLst/>
          </a:prstGeom>
          <a:noFill/>
        </p:spPr>
        <p:txBody>
          <a:bodyPr wrap="square" rtlCol="0">
            <a:spAutoFit/>
          </a:bodyPr>
          <a:lstStyle/>
          <a:p>
            <a:pPr algn="ctr"/>
            <a:r>
              <a:rPr lang="en-GB" sz="2800" b="1" dirty="0" smtClean="0"/>
              <a:t>B</a:t>
            </a:r>
          </a:p>
          <a:p>
            <a:pPr algn="ctr"/>
            <a:r>
              <a:rPr lang="en-GB" sz="2800" dirty="0" smtClean="0"/>
              <a:t>Erosion</a:t>
            </a:r>
            <a:endParaRPr lang="en-GB" sz="2800" dirty="0"/>
          </a:p>
        </p:txBody>
      </p:sp>
      <p:sp>
        <p:nvSpPr>
          <p:cNvPr id="8" name="TextBox 7"/>
          <p:cNvSpPr txBox="1"/>
          <p:nvPr/>
        </p:nvSpPr>
        <p:spPr>
          <a:xfrm>
            <a:off x="8412591" y="5173808"/>
            <a:ext cx="2137893" cy="954107"/>
          </a:xfrm>
          <a:prstGeom prst="rect">
            <a:avLst/>
          </a:prstGeom>
          <a:noFill/>
        </p:spPr>
        <p:txBody>
          <a:bodyPr wrap="square" rtlCol="0">
            <a:spAutoFit/>
          </a:bodyPr>
          <a:lstStyle/>
          <a:p>
            <a:pPr algn="ctr"/>
            <a:r>
              <a:rPr lang="en-GB" sz="2800" b="1" dirty="0" smtClean="0"/>
              <a:t>C</a:t>
            </a:r>
          </a:p>
          <a:p>
            <a:pPr algn="ctr"/>
            <a:r>
              <a:rPr lang="en-GB" sz="2800" dirty="0" smtClean="0"/>
              <a:t>Exclusion</a:t>
            </a:r>
            <a:endParaRPr lang="en-GB" sz="28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34968" y="653722"/>
            <a:ext cx="2724955" cy="3733188"/>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3347" y="2314977"/>
            <a:ext cx="3771900" cy="2514600"/>
          </a:xfrm>
          <a:prstGeom prst="rect">
            <a:avLst/>
          </a:prstGeom>
        </p:spPr>
      </p:pic>
      <p:sp>
        <p:nvSpPr>
          <p:cNvPr id="10" name="Down Arrow 9"/>
          <p:cNvSpPr/>
          <p:nvPr/>
        </p:nvSpPr>
        <p:spPr>
          <a:xfrm>
            <a:off x="5582442" y="3195749"/>
            <a:ext cx="979894" cy="170613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27874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1868</TotalTime>
  <Words>699</Words>
  <Application>Microsoft Office PowerPoint</Application>
  <PresentationFormat>Custom</PresentationFormat>
  <Paragraphs>147</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 Searson</dc:creator>
  <cp:lastModifiedBy>Kay Russell</cp:lastModifiedBy>
  <cp:revision>45</cp:revision>
  <dcterms:created xsi:type="dcterms:W3CDTF">2016-07-11T09:09:47Z</dcterms:created>
  <dcterms:modified xsi:type="dcterms:W3CDTF">2017-07-12T12:48:25Z</dcterms:modified>
</cp:coreProperties>
</file>