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11" r:id="rId3"/>
    <p:sldId id="312" r:id="rId4"/>
    <p:sldId id="315" r:id="rId5"/>
    <p:sldId id="314" r:id="rId6"/>
    <p:sldId id="316" r:id="rId7"/>
    <p:sldId id="317" r:id="rId8"/>
    <p:sldId id="292" r:id="rId9"/>
    <p:sldId id="286" r:id="rId10"/>
    <p:sldId id="296" r:id="rId11"/>
    <p:sldId id="297" r:id="rId12"/>
    <p:sldId id="298" r:id="rId13"/>
    <p:sldId id="291" r:id="rId14"/>
    <p:sldId id="288" r:id="rId15"/>
    <p:sldId id="299" r:id="rId16"/>
    <p:sldId id="300" r:id="rId17"/>
    <p:sldId id="289" r:id="rId18"/>
    <p:sldId id="290" r:id="rId19"/>
    <p:sldId id="302" r:id="rId20"/>
    <p:sldId id="303" r:id="rId21"/>
    <p:sldId id="294" r:id="rId22"/>
    <p:sldId id="295" r:id="rId23"/>
    <p:sldId id="305" r:id="rId24"/>
    <p:sldId id="306" r:id="rId25"/>
    <p:sldId id="308" r:id="rId26"/>
    <p:sldId id="281" r:id="rId27"/>
    <p:sldId id="31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600"/>
    <a:srgbClr val="253746"/>
    <a:srgbClr val="9AF67A"/>
    <a:srgbClr val="85F45E"/>
    <a:srgbClr val="E7B8F6"/>
    <a:srgbClr val="F4D2FE"/>
    <a:srgbClr val="F7B635"/>
    <a:srgbClr val="E2AAF4"/>
    <a:srgbClr val="F1C6FE"/>
    <a:srgbClr val="F9B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81400" autoAdjust="0"/>
  </p:normalViewPr>
  <p:slideViewPr>
    <p:cSldViewPr snapToGrid="0">
      <p:cViewPr varScale="1">
        <p:scale>
          <a:sx n="76" d="100"/>
          <a:sy n="76" d="100"/>
        </p:scale>
        <p:origin x="111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09/08/2019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layer.hamilton-trust.org.uk/itp_display.php?cid=77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Aft>
                <a:spcPts val="600"/>
              </a:spcAft>
            </a:pPr>
            <a:r>
              <a:rPr lang="en-GB" b="1" dirty="0">
                <a:solidFill>
                  <a:srgbClr val="253746"/>
                </a:solidFill>
              </a:rPr>
              <a:t>Before teaching, be aware that</a:t>
            </a:r>
            <a:r>
              <a:rPr lang="en-GB" dirty="0">
                <a:solidFill>
                  <a:srgbClr val="253746"/>
                </a:solidFill>
              </a:rPr>
              <a:t>:</a:t>
            </a:r>
          </a:p>
          <a:p>
            <a:pPr marL="231775" indent="-231775">
              <a:spcAft>
                <a:spcPts val="600"/>
              </a:spcAft>
              <a:buFont typeface="Arial" panose="020B0604020202020204" pitchFamily="34" charset="0"/>
              <a:buChar cha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1 - 4</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children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mini-whiteboards and pens.</a:t>
            </a: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075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r>
              <a:rPr lang="en-GB" dirty="0"/>
              <a:t>Take feedback. Children may be surprised that 654 × 7 gives a much bigger answer than 765 × 4, because they thought that the largest digit should be put in the 100s place. Having a bigger multiplier means every digit is multiplied by the biggest digit possible.</a:t>
            </a:r>
          </a:p>
          <a:p>
            <a:r>
              <a:rPr lang="en-GB" dirty="0"/>
              <a:t>WT: Work with this group to make sure they are really confident in using grid multiplication. </a:t>
            </a:r>
          </a:p>
          <a:p>
            <a:r>
              <a:rPr lang="en-GB" dirty="0"/>
              <a:t>GD: </a:t>
            </a:r>
            <a:r>
              <a:rPr lang="en-GB" dirty="0" err="1"/>
              <a:t>Chn</a:t>
            </a:r>
            <a:r>
              <a:rPr lang="en-GB" dirty="0"/>
              <a:t> also try to find the answer closest to 3000 as possible (756 × 4 = 3024).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886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OPTIONAL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Using the grid method to multiply 3-digit numbers by 1-digit numbers.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273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0" dirty="0">
              <a:solidFill>
                <a:srgbClr val="C0000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149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14</a:t>
            </a:fld>
            <a:endParaRPr lang="en-GB"/>
          </a:p>
        </p:txBody>
      </p:sp>
    </p:spTree>
    <p:extLst>
      <p:ext uri="{BB962C8B-B14F-4D97-AF65-F5344CB8AC3E}">
        <p14:creationId xmlns:p14="http://schemas.microsoft.com/office/powerpoint/2010/main" val="2407617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Children working towards ARE use the grid method to work out 4 × 217 and 5 × 261.</a:t>
            </a:r>
          </a:p>
          <a:p>
            <a:r>
              <a:rPr lang="en-GB" dirty="0"/>
              <a:t>Agree the answer to each.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Identify ranges of multiples of 100 for answers to grid multiplication, and say which multiple of 100 will be nearer.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Support children using the new method of short multiplication.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8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  Multiply 3-digit numbers by 1-digit numbers (easier multipliers).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Multiply 3-digit numbers by 1-digit numbers (harder multipliers).</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071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0" dirty="0">
              <a:solidFill>
                <a:srgbClr val="C00000"/>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17</a:t>
            </a:fld>
            <a:endParaRPr lang="en-GB"/>
          </a:p>
        </p:txBody>
      </p:sp>
    </p:spTree>
    <p:extLst>
      <p:ext uri="{BB962C8B-B14F-4D97-AF65-F5344CB8AC3E}">
        <p14:creationId xmlns:p14="http://schemas.microsoft.com/office/powerpoint/2010/main" val="3600459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Ask children working towards ARE to use the grid method, compare answers afterwards. </a:t>
            </a:r>
          </a:p>
        </p:txBody>
      </p:sp>
      <p:sp>
        <p:nvSpPr>
          <p:cNvPr id="4" name="Slide Number Placeholder 3"/>
          <p:cNvSpPr>
            <a:spLocks noGrp="1"/>
          </p:cNvSpPr>
          <p:nvPr>
            <p:ph type="sldNum" sz="quarter" idx="5"/>
          </p:nvPr>
        </p:nvSpPr>
        <p:spPr/>
        <p:txBody>
          <a:bodyPr/>
          <a:lstStyle/>
          <a:p>
            <a:fld id="{33873E03-7F6C-40B1-9C82-92C8804404E5}" type="slidenum">
              <a:rPr lang="en-GB" smtClean="0"/>
              <a:t>18</a:t>
            </a:fld>
            <a:endParaRPr lang="en-GB"/>
          </a:p>
        </p:txBody>
      </p:sp>
    </p:spTree>
    <p:extLst>
      <p:ext uri="{BB962C8B-B14F-4D97-AF65-F5344CB8AC3E}">
        <p14:creationId xmlns:p14="http://schemas.microsoft.com/office/powerpoint/2010/main" val="3942510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Together agree a number per day, e.g. 6 and ask children to work out the answer using short multiplication or grid method. Check they got the same answer. </a:t>
            </a:r>
          </a:p>
          <a:p>
            <a:r>
              <a:rPr lang="en-GB" sz="1200" b="1" kern="1200" dirty="0">
                <a:solidFill>
                  <a:schemeClr val="tx1"/>
                </a:solidFill>
                <a:effectLst/>
                <a:latin typeface="+mn-lt"/>
                <a:ea typeface="+mn-ea"/>
                <a:cs typeface="+mn-cs"/>
              </a:rPr>
              <a:t>Today would be a great day to use a problem-solving investigation</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 Title  ? </a:t>
            </a:r>
            <a:r>
              <a:rPr lang="en-GB" sz="1200" b="1" kern="1200" dirty="0">
                <a:solidFill>
                  <a:schemeClr val="tx1"/>
                </a:solidFill>
                <a:effectLst/>
                <a:latin typeface="+mn-lt"/>
                <a:ea typeface="+mn-ea"/>
                <a:cs typeface="+mn-cs"/>
              </a:rPr>
              <a:t>– as the group activity, which you can find in this unit’s IN-DEPTH INVESTIGATION box on Hamilton’s website.</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 Alternatively,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Support children using the grid method for multiplying 3-digit by 1-digit numbers.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Support children using the new method of short multiplication.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Begin to use short multiplication to multiply 4-digit number by 1-digit numbers.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104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Choose starters that suit your class by dragging and dropping the relevant slide or slides below to the start of the teaching for each day.</a:t>
            </a: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a:p>
        </p:txBody>
      </p:sp>
    </p:spTree>
    <p:extLst>
      <p:ext uri="{BB962C8B-B14F-4D97-AF65-F5344CB8AC3E}">
        <p14:creationId xmlns:p14="http://schemas.microsoft.com/office/powerpoint/2010/main" val="823419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Downloadable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Most children should be able to complete these calculations using the short multiplication method. Children Working towards ARE can use the grid method.</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326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0" dirty="0">
              <a:solidFill>
                <a:srgbClr val="C0000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22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Talk through each method.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537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Support children using the grid method for multiplying amounts of money.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Support children using the new method of short multiplication for multiplying amounts of money.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Use the new method of short multiplication for multiplying amounts of money.</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096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prstClr val="black"/>
                </a:solidFill>
                <a:effectLst/>
                <a:uLnTx/>
                <a:uFillTx/>
                <a:latin typeface="+mn-lt"/>
                <a:ea typeface="+mn-ea"/>
                <a:cs typeface="+mn-cs"/>
              </a:rPr>
              <a:t>Dowloadable</a:t>
            </a:r>
            <a:r>
              <a:rPr kumimoji="0" lang="en-GB" sz="1200" b="1" i="0" u="none" strike="noStrike" kern="1200" cap="none" spc="0" normalizeH="0" baseline="0" noProof="0" dirty="0">
                <a:ln>
                  <a:noFill/>
                </a:ln>
                <a:solidFill>
                  <a:prstClr val="black"/>
                </a:solidFill>
                <a:effectLst/>
                <a:uLnTx/>
                <a:uFillTx/>
                <a:latin typeface="+mn-lt"/>
                <a:ea typeface="+mn-ea"/>
                <a:cs typeface="+mn-cs"/>
              </a:rPr>
              <a:t>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Most children should be able to complete these calculations using the short multiplication method. Children Working towards ARE can use the grid method.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515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You can now use the </a:t>
            </a:r>
            <a:r>
              <a:rPr kumimoji="0" lang="en-GB" sz="1200" b="1" i="0" u="none" strike="noStrike" kern="1200" cap="none" spc="0" normalizeH="0" baseline="0" noProof="0" dirty="0">
                <a:ln>
                  <a:noFill/>
                </a:ln>
                <a:solidFill>
                  <a:prstClr val="black"/>
                </a:solidFill>
                <a:effectLst/>
                <a:uLnTx/>
                <a:uFillTx/>
                <a:latin typeface="+mn-lt"/>
                <a:ea typeface="+mn-ea"/>
                <a:cs typeface="+mn-cs"/>
              </a:rPr>
              <a:t>Mastery: Reasoning and Problem-Solving </a:t>
            </a:r>
            <a:r>
              <a:rPr kumimoji="0" lang="en-GB" sz="1200" b="0" i="0" u="none" strike="noStrike" kern="1200" cap="none" spc="0" normalizeH="0" baseline="0" noProof="0" dirty="0">
                <a:ln>
                  <a:noFill/>
                </a:ln>
                <a:solidFill>
                  <a:prstClr val="black"/>
                </a:solidFill>
                <a:effectLst/>
                <a:uLnTx/>
                <a:uFillTx/>
                <a:latin typeface="+mn-lt"/>
                <a:ea typeface="+mn-ea"/>
                <a:cs typeface="+mn-cs"/>
              </a:rPr>
              <a:t>questions to assess children’s success across this unit.  Go to the next slide.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723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26</a:t>
            </a:fld>
            <a:endParaRPr lang="en-GB"/>
          </a:p>
        </p:txBody>
      </p:sp>
    </p:spTree>
    <p:extLst>
      <p:ext uri="{BB962C8B-B14F-4D97-AF65-F5344CB8AC3E}">
        <p14:creationId xmlns:p14="http://schemas.microsoft.com/office/powerpoint/2010/main" val="2404325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27</a:t>
            </a:fld>
            <a:endParaRPr lang="en-GB"/>
          </a:p>
        </p:txBody>
      </p:sp>
    </p:spTree>
    <p:extLst>
      <p:ext uri="{BB962C8B-B14F-4D97-AF65-F5344CB8AC3E}">
        <p14:creationId xmlns:p14="http://schemas.microsoft.com/office/powerpoint/2010/main" val="16172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1</a:t>
            </a:r>
          </a:p>
          <a:p>
            <a:r>
              <a:rPr lang="en-GB" sz="1200" kern="1200" dirty="0">
                <a:solidFill>
                  <a:schemeClr val="tx1"/>
                </a:solidFill>
                <a:effectLst/>
                <a:latin typeface="+mn-lt"/>
                <a:ea typeface="+mn-ea"/>
                <a:cs typeface="+mn-cs"/>
              </a:rPr>
              <a:t>Use the ITP </a:t>
            </a:r>
            <a:r>
              <a:rPr lang="en-GB" sz="1200" i="1" kern="1200" dirty="0">
                <a:solidFill>
                  <a:schemeClr val="tx1"/>
                </a:solidFill>
                <a:effectLst/>
                <a:latin typeface="+mn-lt"/>
                <a:ea typeface="+mn-ea"/>
                <a:cs typeface="+mn-cs"/>
              </a:rPr>
              <a:t>Number dials</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3"/>
              </a:rPr>
              <a:t>https://player.hamilton-trust.org.uk/itp_display.php?cid=779</a:t>
            </a:r>
            <a:r>
              <a:rPr lang="en-GB" sz="1200" kern="1200" dirty="0">
                <a:solidFill>
                  <a:schemeClr val="tx1"/>
                </a:solidFill>
                <a:effectLst/>
                <a:latin typeface="+mn-lt"/>
                <a:ea typeface="+mn-ea"/>
                <a:cs typeface="+mn-cs"/>
              </a:rPr>
              <a:t> to practise facts for the 6 and 60 times tables, then the 7 and 70 times tables.</a:t>
            </a:r>
          </a:p>
        </p:txBody>
      </p:sp>
      <p:sp>
        <p:nvSpPr>
          <p:cNvPr id="4" name="Slide Number Placeholder 3"/>
          <p:cNvSpPr>
            <a:spLocks noGrp="1"/>
          </p:cNvSpPr>
          <p:nvPr>
            <p:ph type="sldNum" sz="quarter" idx="10"/>
          </p:nvPr>
        </p:nvSpPr>
        <p:spPr/>
        <p:txBody>
          <a:bodyPr/>
          <a:lstStyle/>
          <a:p>
            <a:fld id="{33873E03-7F6C-40B1-9C82-92C8804404E5}" type="slidenum">
              <a:rPr lang="en-GB" smtClean="0"/>
              <a:t>3</a:t>
            </a:fld>
            <a:endParaRPr lang="en-GB"/>
          </a:p>
        </p:txBody>
      </p:sp>
    </p:spTree>
    <p:extLst>
      <p:ext uri="{BB962C8B-B14F-4D97-AF65-F5344CB8AC3E}">
        <p14:creationId xmlns:p14="http://schemas.microsoft.com/office/powerpoint/2010/main" val="823419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2</a:t>
            </a:r>
          </a:p>
          <a:p>
            <a:r>
              <a:rPr lang="en-GB" sz="1200" kern="1200" dirty="0">
                <a:solidFill>
                  <a:schemeClr val="tx1"/>
                </a:solidFill>
                <a:effectLst/>
                <a:latin typeface="+mn-lt"/>
                <a:ea typeface="+mn-ea"/>
                <a:cs typeface="+mn-cs"/>
              </a:rPr>
              <a:t>Pairs of </a:t>
            </a:r>
            <a:r>
              <a:rPr lang="en-GB" sz="1200" kern="1200" dirty="0" err="1">
                <a:solidFill>
                  <a:schemeClr val="tx1"/>
                </a:solidFill>
                <a:effectLst/>
                <a:latin typeface="+mn-lt"/>
                <a:ea typeface="+mn-ea"/>
                <a:cs typeface="+mn-cs"/>
              </a:rPr>
              <a:t>chn</a:t>
            </a:r>
            <a:r>
              <a:rPr lang="en-GB" sz="1200" kern="1200" dirty="0">
                <a:solidFill>
                  <a:schemeClr val="tx1"/>
                </a:solidFill>
                <a:effectLst/>
                <a:latin typeface="+mn-lt"/>
                <a:ea typeface="+mn-ea"/>
                <a:cs typeface="+mn-cs"/>
              </a:rPr>
              <a:t> shake their hands as they say </a:t>
            </a:r>
            <a:r>
              <a:rPr lang="en-GB" sz="1200" i="1" kern="1200" dirty="0">
                <a:solidFill>
                  <a:schemeClr val="tx1"/>
                </a:solidFill>
                <a:effectLst/>
                <a:latin typeface="+mn-lt"/>
                <a:ea typeface="+mn-ea"/>
                <a:cs typeface="+mn-cs"/>
              </a:rPr>
              <a:t>flippy, floppy fingers</a:t>
            </a:r>
            <a:r>
              <a:rPr lang="en-GB" sz="1200" kern="1200" dirty="0">
                <a:solidFill>
                  <a:schemeClr val="tx1"/>
                </a:solidFill>
                <a:effectLst/>
                <a:latin typeface="+mn-lt"/>
                <a:ea typeface="+mn-ea"/>
                <a:cs typeface="+mn-cs"/>
              </a:rPr>
              <a:t>, then each show any number of fingers. The first to say the product earns a point. After 5 minutes, the winner is the person with most points. Did anyone score more than 30 points?</a:t>
            </a:r>
          </a:p>
        </p:txBody>
      </p:sp>
      <p:sp>
        <p:nvSpPr>
          <p:cNvPr id="4" name="Slide Number Placeholder 3"/>
          <p:cNvSpPr>
            <a:spLocks noGrp="1"/>
          </p:cNvSpPr>
          <p:nvPr>
            <p:ph type="sldNum" sz="quarter" idx="10"/>
          </p:nvPr>
        </p:nvSpPr>
        <p:spPr/>
        <p:txBody>
          <a:bodyPr/>
          <a:lstStyle/>
          <a:p>
            <a:fld id="{33873E03-7F6C-40B1-9C82-92C8804404E5}" type="slidenum">
              <a:rPr lang="en-GB" smtClean="0"/>
              <a:t>4</a:t>
            </a:fld>
            <a:endParaRPr lang="en-GB"/>
          </a:p>
        </p:txBody>
      </p:sp>
    </p:spTree>
    <p:extLst>
      <p:ext uri="{BB962C8B-B14F-4D97-AF65-F5344CB8AC3E}">
        <p14:creationId xmlns:p14="http://schemas.microsoft.com/office/powerpoint/2010/main" val="2936776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Simmering  skills – to use this starter, drag this slide to the start of Day 3</a:t>
            </a:r>
          </a:p>
          <a:p>
            <a:pPr hangingPunct="0"/>
            <a:r>
              <a:rPr lang="en-GB" sz="1200" kern="1200" dirty="0">
                <a:solidFill>
                  <a:schemeClr val="tx1"/>
                </a:solidFill>
                <a:effectLst/>
                <a:latin typeface="+mn-lt"/>
                <a:ea typeface="+mn-ea"/>
                <a:cs typeface="+mn-cs"/>
              </a:rPr>
              <a:t>Ask children to each choose two numbers between 1 and 10. They write them on their w/b. Use a random number generator such as at </a:t>
            </a:r>
            <a:r>
              <a:rPr lang="en-GB" sz="1200" u="sng" kern="1200" dirty="0">
                <a:solidFill>
                  <a:schemeClr val="tx1"/>
                </a:solidFill>
                <a:effectLst/>
                <a:latin typeface="+mn-lt"/>
                <a:ea typeface="+mn-ea"/>
                <a:cs typeface="+mn-cs"/>
              </a:rPr>
              <a:t>https://www.mathgoodies.com/calculators/random_no_custom</a:t>
            </a:r>
            <a:r>
              <a:rPr lang="en-GB" sz="1200" kern="1200" dirty="0">
                <a:solidFill>
                  <a:schemeClr val="tx1"/>
                </a:solidFill>
                <a:effectLst/>
                <a:latin typeface="+mn-lt"/>
                <a:ea typeface="+mn-ea"/>
                <a:cs typeface="+mn-cs"/>
              </a:rPr>
              <a:t> to generate numbers between 0 and 100. Children hold up their board if one of their numbers is a factor of the number generated. Repeat.</a:t>
            </a:r>
          </a:p>
        </p:txBody>
      </p:sp>
      <p:sp>
        <p:nvSpPr>
          <p:cNvPr id="4" name="Slide Number Placeholder 3"/>
          <p:cNvSpPr>
            <a:spLocks noGrp="1"/>
          </p:cNvSpPr>
          <p:nvPr>
            <p:ph type="sldNum" sz="quarter" idx="10"/>
          </p:nvPr>
        </p:nvSpPr>
        <p:spPr/>
        <p:txBody>
          <a:bodyPr/>
          <a:lstStyle/>
          <a:p>
            <a:fld id="{33873E03-7F6C-40B1-9C82-92C8804404E5}" type="slidenum">
              <a:rPr lang="en-GB" smtClean="0"/>
              <a:t>5</a:t>
            </a:fld>
            <a:endParaRPr lang="en-GB"/>
          </a:p>
        </p:txBody>
      </p:sp>
    </p:spTree>
    <p:extLst>
      <p:ext uri="{BB962C8B-B14F-4D97-AF65-F5344CB8AC3E}">
        <p14:creationId xmlns:p14="http://schemas.microsoft.com/office/powerpoint/2010/main" val="823419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Simmering  skills – to use this starter, drag this slide to the start of Day 4 – or use the next slide</a:t>
            </a:r>
          </a:p>
          <a:p>
            <a:pPr marL="0" marR="0" lvl="0" indent="0" algn="l" defTabSz="914400" rtl="0" eaLnBrk="1" fontAlgn="auto" latinLnBrk="0" hangingPunct="0">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Use the link on screen to access online activity. Scroll down and click ‘View the Item’. Choose 24-hour clock and click on Clock face button to change the time. You can also click on night/day, which might help children to know when each time of day is. By clicking add/remove make the clocks show 12:10. Ask children to write the time 30 mins later, click 30 mins to check. Keep adding 30 mins until you reach 14:10, then add 45 mins repeatedly. Finally show 22:30 and ask children to write the time 30 mins later until you pass midnight.</a:t>
            </a:r>
          </a:p>
        </p:txBody>
      </p:sp>
      <p:sp>
        <p:nvSpPr>
          <p:cNvPr id="4" name="Slide Number Placeholder 3"/>
          <p:cNvSpPr>
            <a:spLocks noGrp="1"/>
          </p:cNvSpPr>
          <p:nvPr>
            <p:ph type="sldNum" sz="quarter" idx="10"/>
          </p:nvPr>
        </p:nvSpPr>
        <p:spPr/>
        <p:txBody>
          <a:bodyPr/>
          <a:lstStyle/>
          <a:p>
            <a:fld id="{33873E03-7F6C-40B1-9C82-92C8804404E5}" type="slidenum">
              <a:rPr lang="en-GB" smtClean="0"/>
              <a:t>6</a:t>
            </a:fld>
            <a:endParaRPr lang="en-GB"/>
          </a:p>
        </p:txBody>
      </p:sp>
    </p:spTree>
    <p:extLst>
      <p:ext uri="{BB962C8B-B14F-4D97-AF65-F5344CB8AC3E}">
        <p14:creationId xmlns:p14="http://schemas.microsoft.com/office/powerpoint/2010/main" val="394270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Simmering  skills – to use this starter, drag this slide to the start of Day 4 – or use the previous slide</a:t>
            </a:r>
          </a:p>
          <a:p>
            <a:pPr hangingPunct="0"/>
            <a:r>
              <a:rPr lang="en-GB" sz="1200" i="1" kern="1200" dirty="0">
                <a:solidFill>
                  <a:schemeClr val="tx1"/>
                </a:solidFill>
                <a:effectLst/>
                <a:latin typeface="+mn-lt"/>
                <a:ea typeface="+mn-ea"/>
                <a:cs typeface="+mn-cs"/>
              </a:rPr>
              <a:t>What is 10 × 24? How could you work out 20 × 24? 30 × 24?</a:t>
            </a:r>
            <a:r>
              <a:rPr lang="en-GB" sz="1200" kern="1200" dirty="0">
                <a:solidFill>
                  <a:schemeClr val="tx1"/>
                </a:solidFill>
                <a:effectLst/>
                <a:latin typeface="+mn-lt"/>
                <a:ea typeface="+mn-ea"/>
                <a:cs typeface="+mn-cs"/>
              </a:rPr>
              <a:t>  Ask </a:t>
            </a:r>
            <a:r>
              <a:rPr lang="en-GB" sz="1200" kern="1200" dirty="0" err="1">
                <a:solidFill>
                  <a:schemeClr val="tx1"/>
                </a:solidFill>
                <a:effectLst/>
                <a:latin typeface="+mn-lt"/>
                <a:ea typeface="+mn-ea"/>
                <a:cs typeface="+mn-cs"/>
              </a:rPr>
              <a:t>chn</a:t>
            </a:r>
            <a:r>
              <a:rPr lang="en-GB" sz="1200" kern="1200" dirty="0">
                <a:solidFill>
                  <a:schemeClr val="tx1"/>
                </a:solidFill>
                <a:effectLst/>
                <a:latin typeface="+mn-lt"/>
                <a:ea typeface="+mn-ea"/>
                <a:cs typeface="+mn-cs"/>
              </a:rPr>
              <a:t> to work in pairs to work out 10 × 24, 30 × 24… 100 × 24, writing the answers in a list. They swap with another pair to check.</a:t>
            </a:r>
          </a:p>
        </p:txBody>
      </p:sp>
      <p:sp>
        <p:nvSpPr>
          <p:cNvPr id="4" name="Slide Number Placeholder 3"/>
          <p:cNvSpPr>
            <a:spLocks noGrp="1"/>
          </p:cNvSpPr>
          <p:nvPr>
            <p:ph type="sldNum" sz="quarter" idx="10"/>
          </p:nvPr>
        </p:nvSpPr>
        <p:spPr/>
        <p:txBody>
          <a:bodyPr/>
          <a:lstStyle/>
          <a:p>
            <a:fld id="{33873E03-7F6C-40B1-9C82-92C8804404E5}" type="slidenum">
              <a:rPr lang="en-GB" smtClean="0"/>
              <a:t>7</a:t>
            </a:fld>
            <a:endParaRPr lang="en-GB"/>
          </a:p>
        </p:txBody>
      </p:sp>
    </p:spTree>
    <p:extLst>
      <p:ext uri="{BB962C8B-B14F-4D97-AF65-F5344CB8AC3E}">
        <p14:creationId xmlns:p14="http://schemas.microsoft.com/office/powerpoint/2010/main" val="2642443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b="0" dirty="0">
              <a:solidFill>
                <a:srgbClr val="C0000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873E03-7F6C-40B1-9C82-92C880440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299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9</a:t>
            </a:fld>
            <a:endParaRPr lang="en-GB"/>
          </a:p>
        </p:txBody>
      </p:sp>
    </p:spTree>
    <p:extLst>
      <p:ext uri="{BB962C8B-B14F-4D97-AF65-F5344CB8AC3E}">
        <p14:creationId xmlns:p14="http://schemas.microsoft.com/office/powerpoint/2010/main" val="247023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amilton-trust.org.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6 Shape</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161875401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6 Shape</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22116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6 Shape</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0775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16" name="Footer Placeholder 15">
            <a:extLst>
              <a:ext uri="{FF2B5EF4-FFF2-40B4-BE49-F238E27FC236}">
                <a16:creationId xmlns:a16="http://schemas.microsoft.com/office/drawing/2014/main" id="{7E7D638D-B41C-46A9-87E5-34C770A46C82}"/>
              </a:ext>
            </a:extLst>
          </p:cNvPr>
          <p:cNvSpPr>
            <a:spLocks noGrp="1"/>
          </p:cNvSpPr>
          <p:nvPr>
            <p:ph type="ftr" sz="quarter" idx="11"/>
          </p:nvPr>
        </p:nvSpPr>
        <p:spPr>
          <a:xfrm>
            <a:off x="5943602" y="6367376"/>
            <a:ext cx="3086100" cy="365125"/>
          </a:xfrm>
        </p:spPr>
        <p:txBody>
          <a:bodyPr/>
          <a:lstStyle>
            <a:lvl1pPr>
              <a:defRPr sz="1200" b="0">
                <a:solidFill>
                  <a:srgbClr val="EA7600"/>
                </a:solidFill>
                <a:latin typeface="+mn-lt"/>
              </a:defRPr>
            </a:lvl1pPr>
          </a:lstStyle>
          <a:p>
            <a:pPr algn="r"/>
            <a:r>
              <a:rPr lang="en-GB"/>
              <a:t>Year 6 Shape</a:t>
            </a:r>
            <a:endParaRPr lang="en-GB" dirty="0"/>
          </a:p>
        </p:txBody>
      </p:sp>
      <p:sp>
        <p:nvSpPr>
          <p:cNvPr id="17" name="Slide Number Placeholder 16">
            <a:extLst>
              <a:ext uri="{FF2B5EF4-FFF2-40B4-BE49-F238E27FC236}">
                <a16:creationId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2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id="{D89D1CB2-11BF-434A-9AE8-BEAF97E774D6}"/>
              </a:ext>
            </a:extLst>
          </p:cNvPr>
          <p:cNvSpPr/>
          <p:nvPr userDrawn="1"/>
        </p:nvSpPr>
        <p:spPr>
          <a:xfrm>
            <a:off x="810410" y="6390463"/>
            <a:ext cx="1681358" cy="276999"/>
          </a:xfrm>
          <a:prstGeom prst="rect">
            <a:avLst/>
          </a:prstGeom>
        </p:spPr>
        <p:txBody>
          <a:bodyPr wrap="none">
            <a:spAutoFit/>
          </a:bodyPr>
          <a:lstStyle/>
          <a:p>
            <a:pPr algn="l"/>
            <a:r>
              <a:rPr lang="en-GB" sz="1200" b="0" dirty="0">
                <a:solidFill>
                  <a:srgbClr val="EA7600"/>
                </a:solidFill>
              </a:rPr>
              <a:t>© </a:t>
            </a:r>
            <a:r>
              <a:rPr lang="en-GB" sz="1200" b="0" dirty="0">
                <a:solidFill>
                  <a:srgbClr val="EA7600"/>
                </a:solidFill>
                <a:hlinkClick r:id="rId2"/>
              </a:rPr>
              <a:t>hamilton-trust.org.uk</a:t>
            </a:r>
            <a:endParaRPr lang="en-GB" sz="1200" b="0" dirty="0">
              <a:solidFill>
                <a:srgbClr val="EA7600"/>
              </a:solidFill>
            </a:endParaRPr>
          </a:p>
        </p:txBody>
      </p:sp>
      <p:pic>
        <p:nvPicPr>
          <p:cNvPr id="9" name="Picture 8">
            <a:extLst>
              <a:ext uri="{FF2B5EF4-FFF2-40B4-BE49-F238E27FC236}">
                <a16:creationId xmlns:a16="http://schemas.microsoft.com/office/drawing/2014/main" id="{251EBB7B-6C39-48C7-850C-99BEC78CA1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058" y="6091747"/>
            <a:ext cx="775846" cy="721945"/>
          </a:xfrm>
          <a:prstGeom prst="rect">
            <a:avLst/>
          </a:prstGeom>
        </p:spPr>
      </p:pic>
    </p:spTree>
    <p:extLst>
      <p:ext uri="{BB962C8B-B14F-4D97-AF65-F5344CB8AC3E}">
        <p14:creationId xmlns:p14="http://schemas.microsoft.com/office/powerpoint/2010/main" val="842140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6 Shape</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76318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6 Shape</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3917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6 Shape</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68677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Year 6 Shape</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8824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Year 6 Shape</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7661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Year 6 Shape</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84803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6 Shape</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68664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6 Shape</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1117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chemeClr val="bg1">
                <a:lumMod val="95000"/>
              </a:schemeClr>
            </a:gs>
            <a:gs pos="0">
              <a:schemeClr val="accent1">
                <a:lumMod val="20000"/>
                <a:lumOff val="80000"/>
              </a:schemeClr>
            </a:gs>
            <a:gs pos="100000">
              <a:schemeClr val="accent1">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Year 6 Shape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www.mathgoodies.com/calculators/random_no_cust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www.wmnet.org.uk/index.php?option=com_content&amp;view=article&amp;id=18:clock-an-interactive-whiteboard-resource&amp;catid=9&amp;Itemid=12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4F3FED-3247-4F55-BF8A-D1D9E087C650}"/>
              </a:ext>
            </a:extLst>
          </p:cNvPr>
          <p:cNvSpPr txBox="1"/>
          <p:nvPr/>
        </p:nvSpPr>
        <p:spPr>
          <a:xfrm>
            <a:off x="1094084" y="301899"/>
            <a:ext cx="6902726" cy="956672"/>
          </a:xfrm>
          <a:prstGeom prst="rect">
            <a:avLst/>
          </a:prstGeom>
          <a:noFill/>
        </p:spPr>
        <p:txBody>
          <a:bodyPr wrap="square" rtlCol="0">
            <a:spAutoFit/>
          </a:bodyPr>
          <a:lstStyle/>
          <a:p>
            <a:pPr algn="ctr"/>
            <a:r>
              <a:rPr lang="en-GB" sz="2800" b="1" dirty="0">
                <a:solidFill>
                  <a:srgbClr val="253746"/>
                </a:solidFill>
              </a:rPr>
              <a:t>Multiplication and division</a:t>
            </a:r>
          </a:p>
          <a:p>
            <a:pPr algn="ctr">
              <a:spcBef>
                <a:spcPts val="450"/>
              </a:spcBef>
            </a:pPr>
            <a:r>
              <a:rPr lang="en-GB" sz="2400" b="1" dirty="0">
                <a:solidFill>
                  <a:srgbClr val="253746"/>
                </a:solidFill>
              </a:rPr>
              <a:t>Grid method and short multiplication</a:t>
            </a:r>
            <a:endParaRPr lang="en-GB" sz="2400" dirty="0">
              <a:solidFill>
                <a:srgbClr val="253746"/>
              </a:solidFill>
            </a:endParaRPr>
          </a:p>
        </p:txBody>
      </p:sp>
      <p:sp>
        <p:nvSpPr>
          <p:cNvPr id="16" name="TextBox 15">
            <a:extLst>
              <a:ext uri="{FF2B5EF4-FFF2-40B4-BE49-F238E27FC236}">
                <a16:creationId xmlns:a16="http://schemas.microsoft.com/office/drawing/2014/main" id="{B69677ED-5C54-4353-B94F-C526DD00205C}"/>
              </a:ext>
            </a:extLst>
          </p:cNvPr>
          <p:cNvSpPr txBox="1"/>
          <p:nvPr/>
        </p:nvSpPr>
        <p:spPr>
          <a:xfrm>
            <a:off x="1149022" y="1858590"/>
            <a:ext cx="6792849" cy="4234493"/>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b="1" dirty="0">
                <a:solidFill>
                  <a:srgbClr val="253746"/>
                </a:solidFill>
              </a:rPr>
              <a:t>Day 1</a:t>
            </a:r>
          </a:p>
          <a:p>
            <a:pPr>
              <a:spcAft>
                <a:spcPts val="1000"/>
              </a:spcAft>
              <a:buClr>
                <a:srgbClr val="EA7600"/>
              </a:buClr>
              <a:buSzPct val="120000"/>
            </a:pPr>
            <a:r>
              <a:rPr lang="en-GB" b="1" dirty="0">
                <a:solidFill>
                  <a:schemeClr val="accent5">
                    <a:lumMod val="75000"/>
                  </a:schemeClr>
                </a:solidFill>
              </a:rPr>
              <a:t>Revise using grid multiplication to multiply 3-digit numbers by single-digit numbers.</a:t>
            </a:r>
            <a:endParaRPr lang="en-GB" b="1" dirty="0">
              <a:solidFill>
                <a:schemeClr val="accent5">
                  <a:lumMod val="50000"/>
                </a:schemeClr>
              </a:solidFill>
            </a:endParaRPr>
          </a:p>
          <a:p>
            <a:pPr>
              <a:buClr>
                <a:srgbClr val="EA7600"/>
              </a:buClr>
              <a:buSzPct val="120000"/>
            </a:pPr>
            <a:r>
              <a:rPr lang="en-GB" b="1" dirty="0">
                <a:solidFill>
                  <a:srgbClr val="253746"/>
                </a:solidFill>
              </a:rPr>
              <a:t>Day 2</a:t>
            </a:r>
          </a:p>
          <a:p>
            <a:pPr>
              <a:spcAft>
                <a:spcPts val="1000"/>
              </a:spcAft>
              <a:buClr>
                <a:srgbClr val="EA7600"/>
              </a:buClr>
              <a:buSzPct val="120000"/>
            </a:pPr>
            <a:r>
              <a:rPr lang="en-GB" b="1" dirty="0">
                <a:solidFill>
                  <a:schemeClr val="accent5">
                    <a:lumMod val="75000"/>
                  </a:schemeClr>
                </a:solidFill>
              </a:rPr>
              <a:t>Use short multiplication to multiply 3-digit numbers by single-digit numbers.</a:t>
            </a:r>
          </a:p>
          <a:p>
            <a:pPr>
              <a:buClr>
                <a:srgbClr val="EA7600"/>
              </a:buClr>
              <a:buSzPct val="120000"/>
            </a:pPr>
            <a:r>
              <a:rPr lang="en-GB" b="1" dirty="0">
                <a:solidFill>
                  <a:srgbClr val="253746"/>
                </a:solidFill>
              </a:rPr>
              <a:t>Day 3</a:t>
            </a:r>
          </a:p>
          <a:p>
            <a:pPr>
              <a:spcAft>
                <a:spcPts val="1000"/>
              </a:spcAft>
              <a:buClr>
                <a:srgbClr val="EA7600"/>
              </a:buClr>
              <a:buSzPct val="120000"/>
            </a:pPr>
            <a:r>
              <a:rPr lang="en-GB" b="1" dirty="0">
                <a:solidFill>
                  <a:schemeClr val="accent5">
                    <a:lumMod val="75000"/>
                  </a:schemeClr>
                </a:solidFill>
              </a:rPr>
              <a:t>Use short multiplication to multiply 3-digit numbers by single-digit numbers.</a:t>
            </a:r>
          </a:p>
          <a:p>
            <a:pPr>
              <a:buClr>
                <a:srgbClr val="EA7600"/>
              </a:buClr>
              <a:buSzPct val="120000"/>
            </a:pPr>
            <a:r>
              <a:rPr lang="en-GB" b="1" dirty="0">
                <a:solidFill>
                  <a:srgbClr val="253746"/>
                </a:solidFill>
              </a:rPr>
              <a:t>Day 4</a:t>
            </a:r>
          </a:p>
          <a:p>
            <a:pPr>
              <a:spcAft>
                <a:spcPts val="1000"/>
              </a:spcAft>
              <a:buClr>
                <a:srgbClr val="EA7600"/>
              </a:buClr>
              <a:buSzPct val="120000"/>
            </a:pPr>
            <a:r>
              <a:rPr lang="en-GB" b="1" dirty="0">
                <a:solidFill>
                  <a:srgbClr val="5B9BD5">
                    <a:lumMod val="75000"/>
                  </a:srgbClr>
                </a:solidFill>
              </a:rPr>
              <a:t>Use short multiplication to multiply 3-digit numbers by single-digit numbers including amounts of money.</a:t>
            </a:r>
          </a:p>
        </p:txBody>
      </p:sp>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5" name="Footer Placeholder 4">
            <a:extLst>
              <a:ext uri="{FF2B5EF4-FFF2-40B4-BE49-F238E27FC236}">
                <a16:creationId xmlns:a16="http://schemas.microsoft.com/office/drawing/2014/main" id="{79C850A9-87A7-4669-94E4-2D4D38F29A72}"/>
              </a:ext>
            </a:extLst>
          </p:cNvPr>
          <p:cNvSpPr>
            <a:spLocks noGrp="1"/>
          </p:cNvSpPr>
          <p:nvPr>
            <p:ph type="ftr" sz="quarter" idx="11"/>
          </p:nvPr>
        </p:nvSpPr>
        <p:spPr/>
        <p:txBody>
          <a:bodyPr/>
          <a:lstStyle/>
          <a:p>
            <a:pPr algn="r"/>
            <a:r>
              <a:rPr lang="en-GB" dirty="0">
                <a:solidFill>
                  <a:srgbClr val="EA7600"/>
                </a:solidFill>
              </a:rPr>
              <a:t>Year 5</a:t>
            </a:r>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Tree>
    <p:extLst>
      <p:ext uri="{BB962C8B-B14F-4D97-AF65-F5344CB8AC3E}">
        <p14:creationId xmlns:p14="http://schemas.microsoft.com/office/powerpoint/2010/main" val="373814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0D71DE-5C79-4255-B479-729B95AEF261}"/>
              </a:ext>
            </a:extLst>
          </p:cNvPr>
          <p:cNvSpPr/>
          <p:nvPr/>
        </p:nvSpPr>
        <p:spPr>
          <a:xfrm>
            <a:off x="79513" y="61090"/>
            <a:ext cx="8455715"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375"/>
              </a:spcAft>
              <a:buClr>
                <a:srgbClr val="ED7D31"/>
              </a:buClr>
              <a:buSzPct val="120000"/>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Day 1:  </a:t>
            </a:r>
            <a:r>
              <a:rPr kumimoji="0" lang="en-GB"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Revise using grid multiplication to multiply 3-digit numbers by single-digit numbers.</a:t>
            </a:r>
          </a:p>
        </p:txBody>
      </p:sp>
      <p:sp>
        <p:nvSpPr>
          <p:cNvPr id="7" name="Footer Placeholder 6">
            <a:extLst>
              <a:ext uri="{FF2B5EF4-FFF2-40B4-BE49-F238E27FC236}">
                <a16:creationId xmlns:a16="http://schemas.microsoft.com/office/drawing/2014/main" id="{0E47F3DA-E37F-43BC-9CE2-396BB6DA65D1}"/>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rPr>
              <a:t>Year 5</a:t>
            </a:r>
          </a:p>
        </p:txBody>
      </p:sp>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060B938-F5AC-4F26-8CE9-A2C69115D94F}"/>
              </a:ext>
            </a:extLst>
          </p:cNvPr>
          <p:cNvSpPr txBox="1"/>
          <p:nvPr/>
        </p:nvSpPr>
        <p:spPr>
          <a:xfrm>
            <a:off x="1013971" y="2003244"/>
            <a:ext cx="7062951" cy="1261884"/>
          </a:xfrm>
          <a:prstGeom prst="rect">
            <a:avLst/>
          </a:prstGeom>
          <a:noFill/>
        </p:spPr>
        <p:txBody>
          <a:bodyPr wrap="square" rtlCol="0">
            <a:spAutoFit/>
          </a:bodyPr>
          <a:lstStyle/>
          <a:p>
            <a:pPr algn="ctr"/>
            <a:r>
              <a:rPr lang="en-GB" sz="2800" b="1" dirty="0">
                <a:solidFill>
                  <a:srgbClr val="253746"/>
                </a:solidFill>
              </a:rPr>
              <a:t>8 x 376		345 x 7		6 x 482		410 × 9</a:t>
            </a:r>
          </a:p>
          <a:p>
            <a:r>
              <a:rPr lang="en-GB" sz="2400" b="1" dirty="0">
                <a:solidFill>
                  <a:srgbClr val="C00000"/>
                </a:solidFill>
              </a:rPr>
              <a:t>   8 x 400		   300 x 7	          6 x 500		   400 x 9</a:t>
            </a:r>
          </a:p>
          <a:p>
            <a:r>
              <a:rPr lang="en-GB" sz="2400" b="1" dirty="0">
                <a:solidFill>
                  <a:srgbClr val="C00000"/>
                </a:solidFill>
              </a:rPr>
              <a:t>= 3200 			= 2100			= 3000			= 3600</a:t>
            </a:r>
          </a:p>
        </p:txBody>
      </p:sp>
      <p:grpSp>
        <p:nvGrpSpPr>
          <p:cNvPr id="6" name="Group 5">
            <a:extLst>
              <a:ext uri="{FF2B5EF4-FFF2-40B4-BE49-F238E27FC236}">
                <a16:creationId xmlns:a16="http://schemas.microsoft.com/office/drawing/2014/main" id="{F02D47B3-078C-4AD7-852A-FB964F28046C}"/>
              </a:ext>
            </a:extLst>
          </p:cNvPr>
          <p:cNvGrpSpPr/>
          <p:nvPr/>
        </p:nvGrpSpPr>
        <p:grpSpPr>
          <a:xfrm>
            <a:off x="2697397" y="716120"/>
            <a:ext cx="2976180" cy="970647"/>
            <a:chOff x="1167141" y="1074203"/>
            <a:chExt cx="3968240" cy="1099057"/>
          </a:xfrm>
        </p:grpSpPr>
        <p:sp>
          <p:nvSpPr>
            <p:cNvPr id="10" name="Speech Bubble: Rectangle with Corners Rounded 9">
              <a:extLst>
                <a:ext uri="{FF2B5EF4-FFF2-40B4-BE49-F238E27FC236}">
                  <a16:creationId xmlns:a16="http://schemas.microsoft.com/office/drawing/2014/main" id="{989D8479-0825-4111-80CA-7DCBFF70503F}"/>
                </a:ext>
              </a:extLst>
            </p:cNvPr>
            <p:cNvSpPr/>
            <p:nvPr/>
          </p:nvSpPr>
          <p:spPr>
            <a:xfrm>
              <a:off x="1167141" y="1074203"/>
              <a:ext cx="3968240" cy="1099057"/>
            </a:xfrm>
            <a:prstGeom prst="wedgeRoundRectCallout">
              <a:avLst>
                <a:gd name="adj1" fmla="val 15884"/>
                <a:gd name="adj2" fmla="val 78360"/>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Which of these do you think will have the biggest answer? </a:t>
              </a:r>
            </a:p>
            <a:p>
              <a:pPr lvl="0" algn="ctr">
                <a:defRPr/>
              </a:pPr>
              <a:r>
                <a:rPr lang="en-GB" sz="1600" b="1" dirty="0">
                  <a:solidFill>
                    <a:srgbClr val="253746"/>
                  </a:solidFill>
                </a:rPr>
                <a:t>Use rounding to estimate the answer to each. </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0F3132DF-4084-4EFB-AFCB-CB632F56511B}"/>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167141" y="1363797"/>
              <a:ext cx="307921" cy="519867"/>
            </a:xfrm>
            <a:prstGeom prst="rect">
              <a:avLst/>
            </a:prstGeom>
          </p:spPr>
        </p:pic>
      </p:grpSp>
      <p:grpSp>
        <p:nvGrpSpPr>
          <p:cNvPr id="12" name="Group 11">
            <a:extLst>
              <a:ext uri="{FF2B5EF4-FFF2-40B4-BE49-F238E27FC236}">
                <a16:creationId xmlns:a16="http://schemas.microsoft.com/office/drawing/2014/main" id="{6640BB5B-1B99-43CD-A0F9-0BD8F46B8829}"/>
              </a:ext>
            </a:extLst>
          </p:cNvPr>
          <p:cNvGrpSpPr/>
          <p:nvPr/>
        </p:nvGrpSpPr>
        <p:grpSpPr>
          <a:xfrm>
            <a:off x="570947" y="3508184"/>
            <a:ext cx="2710984" cy="970647"/>
            <a:chOff x="1167141" y="1074203"/>
            <a:chExt cx="3614645" cy="1099057"/>
          </a:xfrm>
        </p:grpSpPr>
        <p:sp>
          <p:nvSpPr>
            <p:cNvPr id="13" name="Speech Bubble: Rectangle with Corners Rounded 12">
              <a:extLst>
                <a:ext uri="{FF2B5EF4-FFF2-40B4-BE49-F238E27FC236}">
                  <a16:creationId xmlns:a16="http://schemas.microsoft.com/office/drawing/2014/main" id="{6930A4EE-AEA2-4835-87F3-639C26933312}"/>
                </a:ext>
              </a:extLst>
            </p:cNvPr>
            <p:cNvSpPr/>
            <p:nvPr/>
          </p:nvSpPr>
          <p:spPr>
            <a:xfrm>
              <a:off x="1167141" y="1074203"/>
              <a:ext cx="3614645" cy="1099057"/>
            </a:xfrm>
            <a:prstGeom prst="wedgeRoundRectCallout">
              <a:avLst>
                <a:gd name="adj1" fmla="val -66407"/>
                <a:gd name="adj2" fmla="val 18670"/>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Will the exact answer be more or less than 3200? </a:t>
              </a:r>
            </a:p>
            <a:p>
              <a:pPr lvl="0" algn="ctr">
                <a:defRPr/>
              </a:pPr>
              <a:r>
                <a:rPr lang="en-GB" sz="1600" b="1" dirty="0">
                  <a:solidFill>
                    <a:srgbClr val="253746"/>
                  </a:solidFill>
                </a:rPr>
                <a:t>How do you know? </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62B408A7-8177-451C-BA63-385410799042}"/>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167141" y="1363797"/>
              <a:ext cx="307921" cy="519867"/>
            </a:xfrm>
            <a:prstGeom prst="rect">
              <a:avLst/>
            </a:prstGeom>
          </p:spPr>
        </p:pic>
      </p:grpSp>
      <p:grpSp>
        <p:nvGrpSpPr>
          <p:cNvPr id="3" name="Group 2">
            <a:extLst>
              <a:ext uri="{FF2B5EF4-FFF2-40B4-BE49-F238E27FC236}">
                <a16:creationId xmlns:a16="http://schemas.microsoft.com/office/drawing/2014/main" id="{91DE27C5-1C90-4BCC-9DED-B58CEC3B441B}"/>
              </a:ext>
            </a:extLst>
          </p:cNvPr>
          <p:cNvGrpSpPr/>
          <p:nvPr/>
        </p:nvGrpSpPr>
        <p:grpSpPr>
          <a:xfrm>
            <a:off x="2812867" y="4436488"/>
            <a:ext cx="2485732" cy="705051"/>
            <a:chOff x="2087865" y="4637983"/>
            <a:chExt cx="2485732" cy="705051"/>
          </a:xfrm>
        </p:grpSpPr>
        <p:sp>
          <p:nvSpPr>
            <p:cNvPr id="15" name="Speech Bubble: Rectangle with Corners Rounded 14">
              <a:extLst>
                <a:ext uri="{FF2B5EF4-FFF2-40B4-BE49-F238E27FC236}">
                  <a16:creationId xmlns:a16="http://schemas.microsoft.com/office/drawing/2014/main" id="{49E21985-D464-48E7-8EAF-122C9FAD692C}"/>
                </a:ext>
              </a:extLst>
            </p:cNvPr>
            <p:cNvSpPr/>
            <p:nvPr/>
          </p:nvSpPr>
          <p:spPr>
            <a:xfrm>
              <a:off x="2087865" y="4637983"/>
              <a:ext cx="2388132" cy="705051"/>
            </a:xfrm>
            <a:prstGeom prst="wedgeRoundRectCallout">
              <a:avLst>
                <a:gd name="adj1" fmla="val -70657"/>
                <a:gd name="adj2" fmla="val 52398"/>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lvl="0" algn="ctr">
                <a:defRPr/>
              </a:pPr>
              <a:r>
                <a:rPr lang="en-GB" sz="1600" b="1" dirty="0">
                  <a:solidFill>
                    <a:srgbClr val="253746"/>
                  </a:solidFill>
                </a:rPr>
                <a:t>Work out the exact answers to each. </a:t>
              </a:r>
              <a:endParaRPr kumimoji="0" lang="en-GB" sz="1600" b="1" i="1"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7DD53EE1-A4B9-4CC2-AFFA-7B508A3550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5487" y="4674592"/>
              <a:ext cx="388110" cy="388272"/>
            </a:xfrm>
            <a:prstGeom prst="rect">
              <a:avLst/>
            </a:prstGeom>
            <a:effectLst>
              <a:outerShdw blurRad="50800" dist="38100" dir="2700000" algn="tl" rotWithShape="0">
                <a:prstClr val="black">
                  <a:alpha val="40000"/>
                </a:prstClr>
              </a:outerShdw>
            </a:effectLst>
          </p:spPr>
        </p:pic>
      </p:grpSp>
      <p:sp>
        <p:nvSpPr>
          <p:cNvPr id="21" name="Speech Bubble: Rectangle with Corners Rounded 20">
            <a:extLst>
              <a:ext uri="{FF2B5EF4-FFF2-40B4-BE49-F238E27FC236}">
                <a16:creationId xmlns:a16="http://schemas.microsoft.com/office/drawing/2014/main" id="{BFBF511F-CE48-4764-8E81-A3C6AC2B4359}"/>
              </a:ext>
            </a:extLst>
          </p:cNvPr>
          <p:cNvSpPr/>
          <p:nvPr/>
        </p:nvSpPr>
        <p:spPr>
          <a:xfrm>
            <a:off x="1392907" y="5333892"/>
            <a:ext cx="6453074" cy="771548"/>
          </a:xfrm>
          <a:prstGeom prst="wedgeRoundRectCallout">
            <a:avLst>
              <a:gd name="adj1" fmla="val 546"/>
              <a:gd name="adj2" fmla="val -78846"/>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Compare the answers with your approximations</a:t>
            </a:r>
            <a:r>
              <a:rPr lang="en-GB" sz="1600" b="1" dirty="0">
                <a:solidFill>
                  <a:srgbClr val="253746"/>
                </a:solidFill>
                <a:latin typeface="Calibri" panose="020F0502020204030204"/>
              </a:rPr>
              <a:t>.</a:t>
            </a:r>
          </a:p>
          <a:p>
            <a:pPr lvl="0" algn="ctr">
              <a:defRPr/>
            </a:pPr>
            <a:r>
              <a:rPr lang="en-GB" sz="1600" b="1" dirty="0">
                <a:solidFill>
                  <a:srgbClr val="253746"/>
                </a:solidFill>
                <a:latin typeface="Calibri" panose="020F0502020204030204"/>
              </a:rPr>
              <a:t>Note </a:t>
            </a:r>
            <a:r>
              <a:rPr lang="en-GB" sz="1600" b="1" dirty="0">
                <a:solidFill>
                  <a:srgbClr val="253746"/>
                </a:solidFill>
              </a:rPr>
              <a:t>that our estimates are usually more ’out’ when multiplying</a:t>
            </a:r>
          </a:p>
          <a:p>
            <a:pPr lvl="0" algn="ctr">
              <a:defRPr/>
            </a:pPr>
            <a:r>
              <a:rPr lang="en-GB" sz="1600" b="1" dirty="0">
                <a:solidFill>
                  <a:srgbClr val="253746"/>
                </a:solidFill>
              </a:rPr>
              <a:t>than when adding or subtracting.</a:t>
            </a:r>
          </a:p>
        </p:txBody>
      </p:sp>
      <p:grpSp>
        <p:nvGrpSpPr>
          <p:cNvPr id="5" name="Group 4">
            <a:extLst>
              <a:ext uri="{FF2B5EF4-FFF2-40B4-BE49-F238E27FC236}">
                <a16:creationId xmlns:a16="http://schemas.microsoft.com/office/drawing/2014/main" id="{F2BFDD35-B1F4-447D-8DB6-64E4EBE4ABAF}"/>
              </a:ext>
            </a:extLst>
          </p:cNvPr>
          <p:cNvGrpSpPr/>
          <p:nvPr/>
        </p:nvGrpSpPr>
        <p:grpSpPr>
          <a:xfrm>
            <a:off x="6205951" y="2879684"/>
            <a:ext cx="2185339" cy="1909329"/>
            <a:chOff x="6205951" y="2879684"/>
            <a:chExt cx="2185339" cy="1909329"/>
          </a:xfrm>
        </p:grpSpPr>
        <p:grpSp>
          <p:nvGrpSpPr>
            <p:cNvPr id="17" name="Group 16">
              <a:extLst>
                <a:ext uri="{FF2B5EF4-FFF2-40B4-BE49-F238E27FC236}">
                  <a16:creationId xmlns:a16="http://schemas.microsoft.com/office/drawing/2014/main" id="{875ADA78-CF77-4BD9-AF66-056395BA57C5}"/>
                </a:ext>
              </a:extLst>
            </p:cNvPr>
            <p:cNvGrpSpPr/>
            <p:nvPr/>
          </p:nvGrpSpPr>
          <p:grpSpPr>
            <a:xfrm>
              <a:off x="6205951" y="3581605"/>
              <a:ext cx="2185339" cy="1207408"/>
              <a:chOff x="1676084" y="673248"/>
              <a:chExt cx="2913785" cy="1367139"/>
            </a:xfrm>
          </p:grpSpPr>
          <p:sp>
            <p:nvSpPr>
              <p:cNvPr id="18" name="Speech Bubble: Rectangle with Corners Rounded 17">
                <a:extLst>
                  <a:ext uri="{FF2B5EF4-FFF2-40B4-BE49-F238E27FC236}">
                    <a16:creationId xmlns:a16="http://schemas.microsoft.com/office/drawing/2014/main" id="{9CCD4228-CAEA-477B-A5A9-758F87DC003C}"/>
                  </a:ext>
                </a:extLst>
              </p:cNvPr>
              <p:cNvSpPr/>
              <p:nvPr/>
            </p:nvSpPr>
            <p:spPr>
              <a:xfrm>
                <a:off x="1676084" y="673248"/>
                <a:ext cx="2913785" cy="1099057"/>
              </a:xfrm>
              <a:prstGeom prst="wedgeRoundRectCallout">
                <a:avLst>
                  <a:gd name="adj1" fmla="val 14568"/>
                  <a:gd name="adj2" fmla="val -25448"/>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Did you need to use the grid method to work out the answer to this one?</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35673C1B-E551-492F-902D-0FE6AD8B5F65}"/>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252725" y="1520519"/>
                <a:ext cx="307921" cy="519868"/>
              </a:xfrm>
              <a:prstGeom prst="rect">
                <a:avLst/>
              </a:prstGeom>
            </p:spPr>
          </p:pic>
        </p:grpSp>
        <p:sp>
          <p:nvSpPr>
            <p:cNvPr id="4" name="Arrow: Down 3">
              <a:extLst>
                <a:ext uri="{FF2B5EF4-FFF2-40B4-BE49-F238E27FC236}">
                  <a16:creationId xmlns:a16="http://schemas.microsoft.com/office/drawing/2014/main" id="{FEDC632D-CDB1-48D4-BBBA-B76406998B72}"/>
                </a:ext>
              </a:extLst>
            </p:cNvPr>
            <p:cNvSpPr/>
            <p:nvPr/>
          </p:nvSpPr>
          <p:spPr>
            <a:xfrm rot="9748258">
              <a:off x="7589725" y="2879684"/>
              <a:ext cx="445631" cy="753156"/>
            </a:xfrm>
            <a:prstGeom prst="downArrow">
              <a:avLst/>
            </a:prstGeom>
            <a:solidFill>
              <a:schemeClr val="bg1"/>
            </a:solidFill>
            <a:ln>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0843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left)">
                                      <p:cBhvr>
                                        <p:cTn id="10" dur="3000"/>
                                        <p:tgtEl>
                                          <p:spTgt spid="2">
                                            <p:txEl>
                                              <p:pRg st="2" end="2"/>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0D71DE-5C79-4255-B479-729B95AEF261}"/>
              </a:ext>
            </a:extLst>
          </p:cNvPr>
          <p:cNvSpPr/>
          <p:nvPr/>
        </p:nvSpPr>
        <p:spPr>
          <a:xfrm>
            <a:off x="79513" y="61090"/>
            <a:ext cx="8455715"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375"/>
              </a:spcAft>
              <a:buClr>
                <a:srgbClr val="ED7D31"/>
              </a:buClr>
              <a:buSzPct val="120000"/>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Day 1:  </a:t>
            </a:r>
            <a:r>
              <a:rPr kumimoji="0" lang="en-GB"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Revise using grid multiplication to multiply 3-digit numbers by single-digit numbers.</a:t>
            </a:r>
          </a:p>
        </p:txBody>
      </p:sp>
      <p:sp>
        <p:nvSpPr>
          <p:cNvPr id="7" name="Footer Placeholder 6">
            <a:extLst>
              <a:ext uri="{FF2B5EF4-FFF2-40B4-BE49-F238E27FC236}">
                <a16:creationId xmlns:a16="http://schemas.microsoft.com/office/drawing/2014/main" id="{0E47F3DA-E37F-43BC-9CE2-396BB6DA65D1}"/>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rPr>
              <a:t>Year 5</a:t>
            </a:r>
          </a:p>
        </p:txBody>
      </p:sp>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D040940-85E5-4F7F-857D-6DF53299B1EA}"/>
              </a:ext>
            </a:extLst>
          </p:cNvPr>
          <p:cNvSpPr txBox="1"/>
          <p:nvPr/>
        </p:nvSpPr>
        <p:spPr>
          <a:xfrm>
            <a:off x="270933" y="541867"/>
            <a:ext cx="8455715" cy="5386090"/>
          </a:xfrm>
          <a:prstGeom prst="rect">
            <a:avLst/>
          </a:prstGeom>
          <a:noFill/>
        </p:spPr>
        <p:txBody>
          <a:bodyPr wrap="square" rtlCol="0">
            <a:spAutoFit/>
          </a:bodyPr>
          <a:lstStyle/>
          <a:p>
            <a:pPr>
              <a:spcAft>
                <a:spcPts val="1200"/>
              </a:spcAft>
            </a:pPr>
            <a:r>
              <a:rPr lang="en-GB" sz="2400" b="1" dirty="0">
                <a:solidFill>
                  <a:srgbClr val="253746"/>
                </a:solidFill>
              </a:rPr>
              <a:t>Whole class investigation</a:t>
            </a:r>
          </a:p>
          <a:p>
            <a:pPr>
              <a:spcAft>
                <a:spcPts val="1200"/>
              </a:spcAft>
            </a:pPr>
            <a:endParaRPr lang="en-GB" sz="2400" b="1" dirty="0">
              <a:solidFill>
                <a:srgbClr val="253746"/>
              </a:solidFill>
            </a:endParaRPr>
          </a:p>
          <a:p>
            <a:pPr>
              <a:spcAft>
                <a:spcPts val="1200"/>
              </a:spcAft>
            </a:pPr>
            <a:endParaRPr lang="en-GB" sz="2400" b="1" dirty="0">
              <a:solidFill>
                <a:srgbClr val="253746"/>
              </a:solidFill>
            </a:endParaRPr>
          </a:p>
          <a:p>
            <a:pPr>
              <a:spcAft>
                <a:spcPts val="1200"/>
              </a:spcAft>
            </a:pPr>
            <a:endParaRPr lang="en-GB" sz="2400" b="1" dirty="0">
              <a:solidFill>
                <a:srgbClr val="253746"/>
              </a:solidFill>
            </a:endParaRPr>
          </a:p>
          <a:p>
            <a:pPr>
              <a:spcAft>
                <a:spcPts val="1200"/>
              </a:spcAft>
            </a:pPr>
            <a:endParaRPr lang="en-GB" sz="2400" b="1" dirty="0">
              <a:solidFill>
                <a:srgbClr val="253746"/>
              </a:solidFill>
            </a:endParaRPr>
          </a:p>
          <a:p>
            <a:pPr marL="342900" indent="-342900">
              <a:spcAft>
                <a:spcPts val="1200"/>
              </a:spcAft>
              <a:buClr>
                <a:srgbClr val="EA7600"/>
              </a:buClr>
              <a:buFont typeface="Arial" panose="020B0604020202020204" pitchFamily="34" charset="0"/>
              <a:buChar char="•"/>
            </a:pPr>
            <a:r>
              <a:rPr lang="en-GB" sz="2200" dirty="0">
                <a:solidFill>
                  <a:srgbClr val="253746"/>
                </a:solidFill>
              </a:rPr>
              <a:t>Use these cards to make a 3-digit by single-digit multiplication. Try to make it so everyone in your group has a different multiplication. Compare your answers. </a:t>
            </a:r>
          </a:p>
          <a:p>
            <a:pPr marL="342900" indent="-342900">
              <a:spcAft>
                <a:spcPts val="1200"/>
              </a:spcAft>
              <a:buClr>
                <a:srgbClr val="EA7600"/>
              </a:buClr>
              <a:buFont typeface="Arial" panose="020B0604020202020204" pitchFamily="34" charset="0"/>
              <a:buChar char="•"/>
            </a:pPr>
            <a:r>
              <a:rPr lang="en-GB" sz="2200" dirty="0">
                <a:solidFill>
                  <a:srgbClr val="253746"/>
                </a:solidFill>
              </a:rPr>
              <a:t>Which multiplication gave the biggest answer? Any surprises? Has anyone got an even bigger answer? </a:t>
            </a:r>
          </a:p>
          <a:p>
            <a:pPr marL="342900" indent="-342900">
              <a:spcAft>
                <a:spcPts val="1200"/>
              </a:spcAft>
              <a:buClr>
                <a:srgbClr val="EA7600"/>
              </a:buClr>
              <a:buFont typeface="Arial" panose="020B0604020202020204" pitchFamily="34" charset="0"/>
              <a:buChar char="•"/>
            </a:pPr>
            <a:r>
              <a:rPr lang="en-GB" sz="2200" dirty="0">
                <a:solidFill>
                  <a:srgbClr val="253746"/>
                </a:solidFill>
              </a:rPr>
              <a:t>Work together to find the smallest possible answer and the largest possible answer. </a:t>
            </a:r>
          </a:p>
        </p:txBody>
      </p:sp>
      <p:sp>
        <p:nvSpPr>
          <p:cNvPr id="2" name="Rectangle: Rounded Corners 1">
            <a:extLst>
              <a:ext uri="{FF2B5EF4-FFF2-40B4-BE49-F238E27FC236}">
                <a16:creationId xmlns:a16="http://schemas.microsoft.com/office/drawing/2014/main" id="{A7F27958-21BF-4327-A515-3BBAE603BCFE}"/>
              </a:ext>
            </a:extLst>
          </p:cNvPr>
          <p:cNvSpPr/>
          <p:nvPr/>
        </p:nvSpPr>
        <p:spPr>
          <a:xfrm rot="20155570">
            <a:off x="2317537" y="1375829"/>
            <a:ext cx="1087820" cy="1497725"/>
          </a:xfrm>
          <a:prstGeom prst="round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accent1"/>
                </a:solidFill>
              </a:rPr>
              <a:t>6</a:t>
            </a:r>
          </a:p>
        </p:txBody>
      </p:sp>
      <p:sp>
        <p:nvSpPr>
          <p:cNvPr id="10" name="Rectangle: Rounded Corners 9">
            <a:extLst>
              <a:ext uri="{FF2B5EF4-FFF2-40B4-BE49-F238E27FC236}">
                <a16:creationId xmlns:a16="http://schemas.microsoft.com/office/drawing/2014/main" id="{C29F6E61-0618-462F-A516-9DF73242BF03}"/>
              </a:ext>
            </a:extLst>
          </p:cNvPr>
          <p:cNvSpPr/>
          <p:nvPr/>
        </p:nvSpPr>
        <p:spPr>
          <a:xfrm rot="20989915">
            <a:off x="3422833" y="1035810"/>
            <a:ext cx="1087820" cy="1497725"/>
          </a:xfrm>
          <a:prstGeom prst="round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accent1"/>
                </a:solidFill>
              </a:rPr>
              <a:t>5</a:t>
            </a:r>
          </a:p>
        </p:txBody>
      </p:sp>
      <p:sp>
        <p:nvSpPr>
          <p:cNvPr id="11" name="Rectangle: Rounded Corners 10">
            <a:extLst>
              <a:ext uri="{FF2B5EF4-FFF2-40B4-BE49-F238E27FC236}">
                <a16:creationId xmlns:a16="http://schemas.microsoft.com/office/drawing/2014/main" id="{C65878C8-0446-4DC9-B627-3AEDD369F08E}"/>
              </a:ext>
            </a:extLst>
          </p:cNvPr>
          <p:cNvSpPr/>
          <p:nvPr/>
        </p:nvSpPr>
        <p:spPr>
          <a:xfrm rot="566794">
            <a:off x="4670759" y="1030667"/>
            <a:ext cx="1087820" cy="1497725"/>
          </a:xfrm>
          <a:prstGeom prst="round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accent1"/>
                </a:solidFill>
              </a:rPr>
              <a:t>6</a:t>
            </a:r>
          </a:p>
        </p:txBody>
      </p:sp>
      <p:sp>
        <p:nvSpPr>
          <p:cNvPr id="12" name="Rectangle: Rounded Corners 11">
            <a:extLst>
              <a:ext uri="{FF2B5EF4-FFF2-40B4-BE49-F238E27FC236}">
                <a16:creationId xmlns:a16="http://schemas.microsoft.com/office/drawing/2014/main" id="{C9DF525B-F723-43E7-B165-490DF29FF67B}"/>
              </a:ext>
            </a:extLst>
          </p:cNvPr>
          <p:cNvSpPr/>
          <p:nvPr/>
        </p:nvSpPr>
        <p:spPr>
          <a:xfrm rot="1445995">
            <a:off x="5854034" y="1413585"/>
            <a:ext cx="1087820" cy="1497725"/>
          </a:xfrm>
          <a:prstGeom prst="roundRect">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accent1"/>
                </a:solidFill>
              </a:rPr>
              <a:t>7</a:t>
            </a:r>
          </a:p>
        </p:txBody>
      </p:sp>
    </p:spTree>
    <p:extLst>
      <p:ext uri="{BB962C8B-B14F-4D97-AF65-F5344CB8AC3E}">
        <p14:creationId xmlns:p14="http://schemas.microsoft.com/office/powerpoint/2010/main" val="327599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750"/>
                                        <p:tgtEl>
                                          <p:spTgt spid="5">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fade">
                                      <p:cBhvr>
                                        <p:cTn id="12" dur="75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E47F3DA-E37F-43BC-9CE2-396BB6DA65D1}"/>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rPr>
              <a:t>Year 5</a:t>
            </a:r>
          </a:p>
        </p:txBody>
      </p:sp>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pic>
        <p:nvPicPr>
          <p:cNvPr id="3" name="Picture 2" descr="A screenshot of a cell phone&#10;&#10;Description generated with very high confidence">
            <a:extLst>
              <a:ext uri="{FF2B5EF4-FFF2-40B4-BE49-F238E27FC236}">
                <a16:creationId xmlns:a16="http://schemas.microsoft.com/office/drawing/2014/main" id="{E0D83840-8123-4530-A545-8CCBB76917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595" t="5827" r="9211" b="32517"/>
          <a:stretch/>
        </p:blipFill>
        <p:spPr>
          <a:xfrm>
            <a:off x="1782501" y="175513"/>
            <a:ext cx="5428527" cy="58294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0660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9C850A9-87A7-4669-94E4-2D4D38F29A72}"/>
              </a:ext>
            </a:extLst>
          </p:cNvPr>
          <p:cNvSpPr>
            <a:spLocks noGrp="1"/>
          </p:cNvSpPr>
          <p:nvPr>
            <p:ph type="ftr" sz="quarter" idx="11"/>
          </p:nvPr>
        </p:nvSpPr>
        <p:spPr/>
        <p:txBody>
          <a:bodyPr/>
          <a:lstStyle/>
          <a:p>
            <a:pPr lvl="0" algn="r">
              <a:defRPr/>
            </a:pPr>
            <a:r>
              <a:rPr lang="en-GB" dirty="0"/>
              <a:t>Year 5</a:t>
            </a:r>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64F3FED-3247-4F55-BF8A-D1D9E087C650}"/>
              </a:ext>
            </a:extLst>
          </p:cNvPr>
          <p:cNvSpPr txBox="1"/>
          <p:nvPr/>
        </p:nvSpPr>
        <p:spPr>
          <a:xfrm>
            <a:off x="1094084" y="301899"/>
            <a:ext cx="6902726" cy="956672"/>
          </a:xfrm>
          <a:prstGeom prst="rect">
            <a:avLst/>
          </a:prstGeom>
          <a:noFill/>
        </p:spPr>
        <p:txBody>
          <a:bodyPr wrap="square" rtlCol="0">
            <a:spAutoFit/>
          </a:bodyPr>
          <a:lstStyle/>
          <a:p>
            <a:pPr algn="ctr"/>
            <a:r>
              <a:rPr lang="en-GB" sz="2800" b="1" dirty="0">
                <a:solidFill>
                  <a:srgbClr val="253746"/>
                </a:solidFill>
              </a:rPr>
              <a:t>Multiplication and division</a:t>
            </a:r>
          </a:p>
          <a:p>
            <a:pPr algn="ctr">
              <a:spcBef>
                <a:spcPts val="450"/>
              </a:spcBef>
            </a:pPr>
            <a:r>
              <a:rPr lang="en-GB" sz="2400" b="1" dirty="0">
                <a:solidFill>
                  <a:srgbClr val="253746"/>
                </a:solidFill>
              </a:rPr>
              <a:t>Grid method and short multiplication</a:t>
            </a:r>
            <a:endParaRPr lang="en-GB" sz="2400" dirty="0">
              <a:solidFill>
                <a:srgbClr val="253746"/>
              </a:solidFill>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1149022" y="1858590"/>
            <a:ext cx="6792849" cy="1356782"/>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b="1" dirty="0">
                <a:solidFill>
                  <a:srgbClr val="253746"/>
                </a:solidFill>
              </a:rPr>
              <a:t>Day 2</a:t>
            </a:r>
          </a:p>
          <a:p>
            <a:pPr>
              <a:spcAft>
                <a:spcPts val="1000"/>
              </a:spcAft>
              <a:buClr>
                <a:srgbClr val="EA7600"/>
              </a:buClr>
              <a:buSzPct val="120000"/>
            </a:pPr>
            <a:r>
              <a:rPr lang="en-GB" b="1" dirty="0">
                <a:solidFill>
                  <a:schemeClr val="accent5">
                    <a:lumMod val="75000"/>
                  </a:schemeClr>
                </a:solidFill>
              </a:rPr>
              <a:t>Use short multiplication to multiply 3-digit numbers by single-digit numbers.</a:t>
            </a:r>
          </a:p>
        </p:txBody>
      </p:sp>
    </p:spTree>
    <p:extLst>
      <p:ext uri="{BB962C8B-B14F-4D97-AF65-F5344CB8AC3E}">
        <p14:creationId xmlns:p14="http://schemas.microsoft.com/office/powerpoint/2010/main" val="2206629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0D71DE-5C79-4255-B479-729B95AEF261}"/>
              </a:ext>
            </a:extLst>
          </p:cNvPr>
          <p:cNvSpPr/>
          <p:nvPr/>
        </p:nvSpPr>
        <p:spPr>
          <a:xfrm>
            <a:off x="79513" y="61090"/>
            <a:ext cx="8455715" cy="338554"/>
          </a:xfrm>
          <a:prstGeom prst="rect">
            <a:avLst/>
          </a:prstGeom>
        </p:spPr>
        <p:txBody>
          <a:bodyPr wrap="square">
            <a:spAutoFit/>
          </a:bodyPr>
          <a:lstStyle/>
          <a:p>
            <a:pPr>
              <a:spcAft>
                <a:spcPts val="375"/>
              </a:spcAft>
              <a:buClr>
                <a:schemeClr val="accent2"/>
              </a:buClr>
              <a:buSzPct val="120000"/>
            </a:pPr>
            <a:r>
              <a:rPr lang="en-GB" sz="1600" b="1" dirty="0">
                <a:solidFill>
                  <a:srgbClr val="253746"/>
                </a:solidFill>
              </a:rPr>
              <a:t>Day 2:  </a:t>
            </a:r>
            <a:r>
              <a:rPr lang="en-GB" sz="1600" b="1" dirty="0">
                <a:solidFill>
                  <a:schemeClr val="accent5">
                    <a:lumMod val="75000"/>
                  </a:schemeClr>
                </a:solidFill>
              </a:rPr>
              <a:t>Use short multiplication to multiply 3-digit numbers by single-digit numbers.</a:t>
            </a:r>
          </a:p>
        </p:txBody>
      </p:sp>
      <p:sp>
        <p:nvSpPr>
          <p:cNvPr id="7" name="Footer Placeholder 6">
            <a:extLst>
              <a:ext uri="{FF2B5EF4-FFF2-40B4-BE49-F238E27FC236}">
                <a16:creationId xmlns:a16="http://schemas.microsoft.com/office/drawing/2014/main" id="{0E47F3DA-E37F-43BC-9CE2-396BB6DA65D1}"/>
              </a:ext>
            </a:extLst>
          </p:cNvPr>
          <p:cNvSpPr>
            <a:spLocks noGrp="1"/>
          </p:cNvSpPr>
          <p:nvPr>
            <p:ph type="ftr" sz="quarter" idx="11"/>
          </p:nvPr>
        </p:nvSpPr>
        <p:spPr/>
        <p:txBody>
          <a:bodyPr/>
          <a:lstStyle/>
          <a:p>
            <a:pPr algn="r"/>
            <a:r>
              <a:rPr lang="en-GB" dirty="0"/>
              <a:t>Year 5</a:t>
            </a:r>
          </a:p>
        </p:txBody>
      </p:sp>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14</a:t>
            </a:fld>
            <a:endParaRPr lang="en-GB" dirty="0">
              <a:solidFill>
                <a:srgbClr val="EA7600"/>
              </a:solidFill>
            </a:endParaRPr>
          </a:p>
        </p:txBody>
      </p:sp>
      <p:grpSp>
        <p:nvGrpSpPr>
          <p:cNvPr id="5" name="Group 4">
            <a:extLst>
              <a:ext uri="{FF2B5EF4-FFF2-40B4-BE49-F238E27FC236}">
                <a16:creationId xmlns:a16="http://schemas.microsoft.com/office/drawing/2014/main" id="{8771967C-C7B0-4094-9F38-7283D3B46E37}"/>
              </a:ext>
            </a:extLst>
          </p:cNvPr>
          <p:cNvGrpSpPr/>
          <p:nvPr/>
        </p:nvGrpSpPr>
        <p:grpSpPr>
          <a:xfrm>
            <a:off x="911921" y="794124"/>
            <a:ext cx="2278707" cy="839449"/>
            <a:chOff x="2087866" y="4674592"/>
            <a:chExt cx="2118640" cy="668442"/>
          </a:xfrm>
        </p:grpSpPr>
        <p:sp>
          <p:nvSpPr>
            <p:cNvPr id="6" name="Speech Bubble: Rectangle with Corners Rounded 5">
              <a:extLst>
                <a:ext uri="{FF2B5EF4-FFF2-40B4-BE49-F238E27FC236}">
                  <a16:creationId xmlns:a16="http://schemas.microsoft.com/office/drawing/2014/main" id="{19C691D1-F4AB-44BA-B7DA-987B283932DF}"/>
                </a:ext>
              </a:extLst>
            </p:cNvPr>
            <p:cNvSpPr/>
            <p:nvPr/>
          </p:nvSpPr>
          <p:spPr>
            <a:xfrm>
              <a:off x="2087866" y="4674592"/>
              <a:ext cx="1921528" cy="668442"/>
            </a:xfrm>
            <a:prstGeom prst="wedgeRoundRectCallout">
              <a:avLst>
                <a:gd name="adj1" fmla="val -70657"/>
                <a:gd name="adj2" fmla="val 52398"/>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lvl="0" algn="ctr">
                <a:defRPr/>
              </a:pPr>
              <a:r>
                <a:rPr lang="en-GB" sz="1600" b="1" dirty="0">
                  <a:solidFill>
                    <a:srgbClr val="253746"/>
                  </a:solidFill>
                </a:rPr>
                <a:t>Use the grid method to work out the answer to 3 × 326.</a:t>
              </a:r>
              <a:endParaRPr kumimoji="0" lang="en-GB" sz="1600" b="1" i="1"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37BCAC0-1A4B-4C5A-852C-B205E6941A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8396" y="4674592"/>
              <a:ext cx="388110" cy="388272"/>
            </a:xfrm>
            <a:prstGeom prst="rect">
              <a:avLst/>
            </a:prstGeom>
            <a:effectLst>
              <a:outerShdw blurRad="50800" dist="38100" dir="2700000" algn="tl" rotWithShape="0">
                <a:prstClr val="black">
                  <a:alpha val="40000"/>
                </a:prstClr>
              </a:outerShdw>
            </a:effectLst>
          </p:spPr>
        </p:pic>
      </p:grpSp>
      <p:graphicFrame>
        <p:nvGraphicFramePr>
          <p:cNvPr id="2" name="Table 1">
            <a:extLst>
              <a:ext uri="{FF2B5EF4-FFF2-40B4-BE49-F238E27FC236}">
                <a16:creationId xmlns:a16="http://schemas.microsoft.com/office/drawing/2014/main" id="{6303FE03-2FC7-49ED-BF1A-B7BE906CB2CB}"/>
              </a:ext>
            </a:extLst>
          </p:cNvPr>
          <p:cNvGraphicFramePr>
            <a:graphicFrameLocks noGrp="1"/>
          </p:cNvGraphicFramePr>
          <p:nvPr>
            <p:extLst>
              <p:ext uri="{D42A27DB-BD31-4B8C-83A1-F6EECF244321}">
                <p14:modId xmlns:p14="http://schemas.microsoft.com/office/powerpoint/2010/main" val="716461832"/>
              </p:ext>
            </p:extLst>
          </p:nvPr>
        </p:nvGraphicFramePr>
        <p:xfrm>
          <a:off x="481689" y="1825625"/>
          <a:ext cx="3912544" cy="841248"/>
        </p:xfrm>
        <a:graphic>
          <a:graphicData uri="http://schemas.openxmlformats.org/drawingml/2006/table">
            <a:tbl>
              <a:tblPr firstRow="1" firstCol="1" lastRow="1" lastCol="1" bandRow="1" bandCol="1"/>
              <a:tblGrid>
                <a:gridCol w="782291">
                  <a:extLst>
                    <a:ext uri="{9D8B030D-6E8A-4147-A177-3AD203B41FA5}">
                      <a16:colId xmlns:a16="http://schemas.microsoft.com/office/drawing/2014/main" val="1413381148"/>
                    </a:ext>
                  </a:extLst>
                </a:gridCol>
                <a:gridCol w="782291">
                  <a:extLst>
                    <a:ext uri="{9D8B030D-6E8A-4147-A177-3AD203B41FA5}">
                      <a16:colId xmlns:a16="http://schemas.microsoft.com/office/drawing/2014/main" val="3956097808"/>
                    </a:ext>
                  </a:extLst>
                </a:gridCol>
                <a:gridCol w="782291">
                  <a:extLst>
                    <a:ext uri="{9D8B030D-6E8A-4147-A177-3AD203B41FA5}">
                      <a16:colId xmlns:a16="http://schemas.microsoft.com/office/drawing/2014/main" val="383610314"/>
                    </a:ext>
                  </a:extLst>
                </a:gridCol>
                <a:gridCol w="782291">
                  <a:extLst>
                    <a:ext uri="{9D8B030D-6E8A-4147-A177-3AD203B41FA5}">
                      <a16:colId xmlns:a16="http://schemas.microsoft.com/office/drawing/2014/main" val="1108617938"/>
                    </a:ext>
                  </a:extLst>
                </a:gridCol>
                <a:gridCol w="783380">
                  <a:extLst>
                    <a:ext uri="{9D8B030D-6E8A-4147-A177-3AD203B41FA5}">
                      <a16:colId xmlns:a16="http://schemas.microsoft.com/office/drawing/2014/main" val="1471936668"/>
                    </a:ext>
                  </a:extLst>
                </a:gridCol>
              </a:tblGrid>
              <a:tr h="186055">
                <a:tc>
                  <a:txBody>
                    <a:bodyPr/>
                    <a:lstStyle/>
                    <a:p>
                      <a:pPr algn="ct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 300</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20</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6</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318023"/>
                  </a:ext>
                </a:extLst>
              </a:tr>
              <a:tr h="186055">
                <a:tc>
                  <a:txBody>
                    <a:bodyPr/>
                    <a:lstStyle/>
                    <a:p>
                      <a:pPr algn="ct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800"/>
                        </a:spcAft>
                      </a:pPr>
                      <a:r>
                        <a:rPr lang="en-US" sz="2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900</a:t>
                      </a:r>
                      <a:endParaRPr lang="en-GB"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800"/>
                        </a:spcAft>
                      </a:pPr>
                      <a:r>
                        <a:rPr lang="en-US" sz="2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60</a:t>
                      </a:r>
                      <a:endParaRPr lang="en-GB"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800"/>
                        </a:spcAft>
                      </a:pPr>
                      <a:r>
                        <a:rPr lang="en-US" sz="2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GB"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800"/>
                        </a:spcAft>
                      </a:pPr>
                      <a:r>
                        <a:rPr lang="en-US" sz="2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978</a:t>
                      </a:r>
                      <a:endParaRPr lang="en-GB"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34354228"/>
                  </a:ext>
                </a:extLst>
              </a:tr>
            </a:tbl>
          </a:graphicData>
        </a:graphic>
      </p:graphicFrame>
      <p:sp>
        <p:nvSpPr>
          <p:cNvPr id="11" name="Speech Bubble: Rectangle with Corners Rounded 10">
            <a:extLst>
              <a:ext uri="{FF2B5EF4-FFF2-40B4-BE49-F238E27FC236}">
                <a16:creationId xmlns:a16="http://schemas.microsoft.com/office/drawing/2014/main" id="{52CAABB7-A2A2-4EB1-906A-863F64DE1753}"/>
              </a:ext>
            </a:extLst>
          </p:cNvPr>
          <p:cNvSpPr/>
          <p:nvPr/>
        </p:nvSpPr>
        <p:spPr>
          <a:xfrm>
            <a:off x="5672251" y="944669"/>
            <a:ext cx="2932450" cy="1217556"/>
          </a:xfrm>
          <a:prstGeom prst="wedgeRoundRectCallout">
            <a:avLst>
              <a:gd name="adj1" fmla="val 15519"/>
              <a:gd name="adj2" fmla="val 67418"/>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lvl="0" algn="ctr">
              <a:defRPr/>
            </a:pPr>
            <a:r>
              <a:rPr lang="en-GB" sz="1600" b="1" dirty="0">
                <a:solidFill>
                  <a:srgbClr val="253746"/>
                </a:solidFill>
              </a:rPr>
              <a:t>Today, we are going learn a new method of multiplication called </a:t>
            </a:r>
            <a:r>
              <a:rPr lang="en-GB" sz="1600" b="1" u="sng" dirty="0">
                <a:solidFill>
                  <a:srgbClr val="253746"/>
                </a:solidFill>
              </a:rPr>
              <a:t>short multiplication</a:t>
            </a:r>
            <a:r>
              <a:rPr lang="en-GB" sz="1600" b="1" dirty="0">
                <a:solidFill>
                  <a:srgbClr val="253746"/>
                </a:solidFill>
              </a:rPr>
              <a:t> – it takes up less space than the grid method.</a:t>
            </a:r>
            <a:endParaRPr kumimoji="0" lang="en-GB" sz="1600" b="1" i="1" u="none" strike="noStrike" kern="1200" cap="none" spc="0" normalizeH="0" baseline="0" noProof="0" dirty="0">
              <a:ln>
                <a:noFill/>
              </a:ln>
              <a:solidFill>
                <a:srgbClr val="253746"/>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C761E99-01B6-4D7C-A951-CB98F993A625}"/>
              </a:ext>
            </a:extLst>
          </p:cNvPr>
          <p:cNvSpPr txBox="1"/>
          <p:nvPr/>
        </p:nvSpPr>
        <p:spPr>
          <a:xfrm>
            <a:off x="5657229" y="3393543"/>
            <a:ext cx="2427889" cy="1200329"/>
          </a:xfrm>
          <a:prstGeom prst="rect">
            <a:avLst/>
          </a:prstGeom>
          <a:noFill/>
        </p:spPr>
        <p:txBody>
          <a:bodyPr wrap="square" rtlCol="0">
            <a:spAutoFit/>
          </a:bodyPr>
          <a:lstStyle/>
          <a:p>
            <a:r>
              <a:rPr lang="en-GB" sz="2400" b="1" dirty="0">
                <a:solidFill>
                  <a:schemeClr val="accent1"/>
                </a:solidFill>
              </a:rPr>
              <a:t>  3  2  6</a:t>
            </a:r>
          </a:p>
          <a:p>
            <a:r>
              <a:rPr lang="en-GB" sz="2400" b="1" dirty="0">
                <a:solidFill>
                  <a:schemeClr val="accent1"/>
                </a:solidFill>
              </a:rPr>
              <a:t>x         3</a:t>
            </a:r>
          </a:p>
          <a:p>
            <a:endParaRPr lang="en-GB" sz="2400" b="1" dirty="0">
              <a:solidFill>
                <a:srgbClr val="C00000"/>
              </a:solidFill>
            </a:endParaRPr>
          </a:p>
        </p:txBody>
      </p:sp>
      <p:cxnSp>
        <p:nvCxnSpPr>
          <p:cNvPr id="13" name="Straight Connector 12">
            <a:extLst>
              <a:ext uri="{FF2B5EF4-FFF2-40B4-BE49-F238E27FC236}">
                <a16:creationId xmlns:a16="http://schemas.microsoft.com/office/drawing/2014/main" id="{E897F844-DCBC-4F01-AB02-7C780021EAED}"/>
              </a:ext>
            </a:extLst>
          </p:cNvPr>
          <p:cNvCxnSpPr>
            <a:endCxn id="12" idx="2"/>
          </p:cNvCxnSpPr>
          <p:nvPr/>
        </p:nvCxnSpPr>
        <p:spPr>
          <a:xfrm>
            <a:off x="5657229" y="4593872"/>
            <a:ext cx="12139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6CE0276-DF5E-4168-8D30-992DA97AB33C}"/>
              </a:ext>
            </a:extLst>
          </p:cNvPr>
          <p:cNvSpPr txBox="1"/>
          <p:nvPr/>
        </p:nvSpPr>
        <p:spPr>
          <a:xfrm>
            <a:off x="6138072" y="4207750"/>
            <a:ext cx="733101" cy="830997"/>
          </a:xfrm>
          <a:prstGeom prst="rect">
            <a:avLst/>
          </a:prstGeom>
          <a:noFill/>
        </p:spPr>
        <p:txBody>
          <a:bodyPr wrap="square" rtlCol="0">
            <a:spAutoFit/>
          </a:bodyPr>
          <a:lstStyle/>
          <a:p>
            <a:r>
              <a:rPr lang="en-GB" sz="2400" b="1" dirty="0">
                <a:solidFill>
                  <a:srgbClr val="C00000"/>
                </a:solidFill>
              </a:rPr>
              <a:t>1</a:t>
            </a:r>
          </a:p>
          <a:p>
            <a:r>
              <a:rPr lang="en-GB" sz="2400" b="1" dirty="0">
                <a:solidFill>
                  <a:srgbClr val="C00000"/>
                </a:solidFill>
              </a:rPr>
              <a:t>    8</a:t>
            </a:r>
          </a:p>
        </p:txBody>
      </p:sp>
      <p:sp>
        <p:nvSpPr>
          <p:cNvPr id="15" name="Speech Bubble: Rectangle with Corners Rounded 14">
            <a:extLst>
              <a:ext uri="{FF2B5EF4-FFF2-40B4-BE49-F238E27FC236}">
                <a16:creationId xmlns:a16="http://schemas.microsoft.com/office/drawing/2014/main" id="{A66ED71B-2F23-4E23-AE72-4557838E8CAC}"/>
              </a:ext>
            </a:extLst>
          </p:cNvPr>
          <p:cNvSpPr/>
          <p:nvPr/>
        </p:nvSpPr>
        <p:spPr>
          <a:xfrm>
            <a:off x="6512973" y="2244831"/>
            <a:ext cx="2577199" cy="1200329"/>
          </a:xfrm>
          <a:prstGeom prst="wedgeRoundRectCallout">
            <a:avLst>
              <a:gd name="adj1" fmla="val -38968"/>
              <a:gd name="adj2" fmla="val 76093"/>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solidFill>
                  <a:srgbClr val="253746"/>
                </a:solidFill>
              </a:rPr>
              <a:t>3 times 6 is 18. We write the 8 in the 1s column and the 1 ten in the 10s column above the line like we do for addition.</a:t>
            </a:r>
            <a:endParaRPr lang="en-GB" sz="1600" b="1" i="1" dirty="0">
              <a:solidFill>
                <a:srgbClr val="253746"/>
              </a:solidFill>
            </a:endParaRPr>
          </a:p>
        </p:txBody>
      </p:sp>
      <p:sp>
        <p:nvSpPr>
          <p:cNvPr id="16" name="TextBox 15">
            <a:extLst>
              <a:ext uri="{FF2B5EF4-FFF2-40B4-BE49-F238E27FC236}">
                <a16:creationId xmlns:a16="http://schemas.microsoft.com/office/drawing/2014/main" id="{CDB2697C-05A6-480A-A4FB-62C866095397}"/>
              </a:ext>
            </a:extLst>
          </p:cNvPr>
          <p:cNvSpPr txBox="1"/>
          <p:nvPr/>
        </p:nvSpPr>
        <p:spPr>
          <a:xfrm>
            <a:off x="6138072" y="4578106"/>
            <a:ext cx="374901" cy="461665"/>
          </a:xfrm>
          <a:prstGeom prst="rect">
            <a:avLst/>
          </a:prstGeom>
          <a:noFill/>
        </p:spPr>
        <p:txBody>
          <a:bodyPr wrap="square" rtlCol="0">
            <a:spAutoFit/>
          </a:bodyPr>
          <a:lstStyle/>
          <a:p>
            <a:r>
              <a:rPr lang="en-GB" sz="2400" b="1" dirty="0">
                <a:solidFill>
                  <a:srgbClr val="C00000"/>
                </a:solidFill>
              </a:rPr>
              <a:t>7</a:t>
            </a:r>
          </a:p>
        </p:txBody>
      </p:sp>
      <p:sp>
        <p:nvSpPr>
          <p:cNvPr id="17" name="Speech Bubble: Rectangle with Corners Rounded 16">
            <a:extLst>
              <a:ext uri="{FF2B5EF4-FFF2-40B4-BE49-F238E27FC236}">
                <a16:creationId xmlns:a16="http://schemas.microsoft.com/office/drawing/2014/main" id="{E813CDEE-A09C-4685-9A4D-A8FD945518FC}"/>
              </a:ext>
            </a:extLst>
          </p:cNvPr>
          <p:cNvSpPr/>
          <p:nvPr/>
        </p:nvSpPr>
        <p:spPr>
          <a:xfrm>
            <a:off x="5799107" y="2035444"/>
            <a:ext cx="2925061" cy="1200329"/>
          </a:xfrm>
          <a:prstGeom prst="wedgeRoundRectCallout">
            <a:avLst>
              <a:gd name="adj1" fmla="val -33039"/>
              <a:gd name="adj2" fmla="val 70839"/>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solidFill>
                  <a:srgbClr val="253746"/>
                </a:solidFill>
              </a:rPr>
              <a:t>Now we work out 3 × 20, 2 tens. That’s 6 tens, plus the 1 ten we had from multiplying the 1s, so that's 7 tens, so we write 7 in the 10s column. </a:t>
            </a:r>
            <a:endParaRPr lang="en-GB" sz="1600" b="1" i="1" dirty="0">
              <a:solidFill>
                <a:srgbClr val="253746"/>
              </a:solidFill>
            </a:endParaRPr>
          </a:p>
        </p:txBody>
      </p:sp>
      <p:sp>
        <p:nvSpPr>
          <p:cNvPr id="18" name="Speech Bubble: Rectangle with Corners Rounded 17">
            <a:extLst>
              <a:ext uri="{FF2B5EF4-FFF2-40B4-BE49-F238E27FC236}">
                <a16:creationId xmlns:a16="http://schemas.microsoft.com/office/drawing/2014/main" id="{1271A029-E9E8-4627-BDF8-71786F3EF394}"/>
              </a:ext>
            </a:extLst>
          </p:cNvPr>
          <p:cNvSpPr/>
          <p:nvPr/>
        </p:nvSpPr>
        <p:spPr>
          <a:xfrm>
            <a:off x="4719454" y="2220163"/>
            <a:ext cx="2925061" cy="947727"/>
          </a:xfrm>
          <a:prstGeom prst="wedgeRoundRectCallout">
            <a:avLst>
              <a:gd name="adj1" fmla="val -7168"/>
              <a:gd name="adj2" fmla="val 70839"/>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solidFill>
                  <a:srgbClr val="253746"/>
                </a:solidFill>
              </a:rPr>
              <a:t>Then we work out 3 × 300. That’s nine 100s and we write this in the 100s column. </a:t>
            </a:r>
            <a:endParaRPr lang="en-GB" sz="1600" b="1" i="1" dirty="0">
              <a:solidFill>
                <a:srgbClr val="253746"/>
              </a:solidFill>
            </a:endParaRPr>
          </a:p>
        </p:txBody>
      </p:sp>
      <p:sp>
        <p:nvSpPr>
          <p:cNvPr id="19" name="TextBox 18">
            <a:extLst>
              <a:ext uri="{FF2B5EF4-FFF2-40B4-BE49-F238E27FC236}">
                <a16:creationId xmlns:a16="http://schemas.microsoft.com/office/drawing/2014/main" id="{2C8E91D7-77D2-4726-AA08-28DE93A840D9}"/>
              </a:ext>
            </a:extLst>
          </p:cNvPr>
          <p:cNvSpPr txBox="1"/>
          <p:nvPr/>
        </p:nvSpPr>
        <p:spPr>
          <a:xfrm>
            <a:off x="5799107" y="4579376"/>
            <a:ext cx="374901" cy="461665"/>
          </a:xfrm>
          <a:prstGeom prst="rect">
            <a:avLst/>
          </a:prstGeom>
          <a:noFill/>
        </p:spPr>
        <p:txBody>
          <a:bodyPr wrap="square" rtlCol="0">
            <a:spAutoFit/>
          </a:bodyPr>
          <a:lstStyle/>
          <a:p>
            <a:r>
              <a:rPr lang="en-GB" sz="2400" b="1" dirty="0">
                <a:solidFill>
                  <a:srgbClr val="C00000"/>
                </a:solidFill>
              </a:rPr>
              <a:t>9</a:t>
            </a:r>
          </a:p>
        </p:txBody>
      </p:sp>
      <p:grpSp>
        <p:nvGrpSpPr>
          <p:cNvPr id="20" name="Group 19">
            <a:extLst>
              <a:ext uri="{FF2B5EF4-FFF2-40B4-BE49-F238E27FC236}">
                <a16:creationId xmlns:a16="http://schemas.microsoft.com/office/drawing/2014/main" id="{05FC670F-DFA7-409D-8DDF-E18B2EF5D947}"/>
              </a:ext>
            </a:extLst>
          </p:cNvPr>
          <p:cNvGrpSpPr/>
          <p:nvPr/>
        </p:nvGrpSpPr>
        <p:grpSpPr>
          <a:xfrm>
            <a:off x="1981687" y="3308742"/>
            <a:ext cx="2519770" cy="606292"/>
            <a:chOff x="1013178" y="1074204"/>
            <a:chExt cx="3359694" cy="721769"/>
          </a:xfrm>
        </p:grpSpPr>
        <p:sp>
          <p:nvSpPr>
            <p:cNvPr id="21" name="Speech Bubble: Rectangle with Corners Rounded 20">
              <a:extLst>
                <a:ext uri="{FF2B5EF4-FFF2-40B4-BE49-F238E27FC236}">
                  <a16:creationId xmlns:a16="http://schemas.microsoft.com/office/drawing/2014/main" id="{2EF04A18-32AF-48A6-A5EA-20C6972C1B3E}"/>
                </a:ext>
              </a:extLst>
            </p:cNvPr>
            <p:cNvSpPr/>
            <p:nvPr/>
          </p:nvSpPr>
          <p:spPr>
            <a:xfrm>
              <a:off x="1167141" y="1074204"/>
              <a:ext cx="3205731" cy="721769"/>
            </a:xfrm>
            <a:prstGeom prst="wedgeRoundRectCallout">
              <a:avLst>
                <a:gd name="adj1" fmla="val 5886"/>
                <a:gd name="adj2" fmla="val -139331"/>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b="1" dirty="0">
                  <a:solidFill>
                    <a:srgbClr val="253746"/>
                  </a:solidFill>
                </a:rPr>
                <a:t>Where is 18 in the short multiplication method?</a:t>
              </a:r>
            </a:p>
          </p:txBody>
        </p:sp>
        <p:pic>
          <p:nvPicPr>
            <p:cNvPr id="22" name="Picture 21">
              <a:extLst>
                <a:ext uri="{FF2B5EF4-FFF2-40B4-BE49-F238E27FC236}">
                  <a16:creationId xmlns:a16="http://schemas.microsoft.com/office/drawing/2014/main" id="{201E0FA4-FD92-4E85-A47D-C167E0B44BFB}"/>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013178" y="1175156"/>
              <a:ext cx="307921" cy="519866"/>
            </a:xfrm>
            <a:prstGeom prst="rect">
              <a:avLst/>
            </a:prstGeom>
          </p:spPr>
        </p:pic>
      </p:grpSp>
      <p:grpSp>
        <p:nvGrpSpPr>
          <p:cNvPr id="23" name="Group 22">
            <a:extLst>
              <a:ext uri="{FF2B5EF4-FFF2-40B4-BE49-F238E27FC236}">
                <a16:creationId xmlns:a16="http://schemas.microsoft.com/office/drawing/2014/main" id="{DA170D57-C010-442B-9446-504DFA4B51A0}"/>
              </a:ext>
            </a:extLst>
          </p:cNvPr>
          <p:cNvGrpSpPr/>
          <p:nvPr/>
        </p:nvGrpSpPr>
        <p:grpSpPr>
          <a:xfrm>
            <a:off x="1162879" y="3200411"/>
            <a:ext cx="2404298" cy="678987"/>
            <a:chOff x="-281766" y="763813"/>
            <a:chExt cx="3205731" cy="808310"/>
          </a:xfrm>
        </p:grpSpPr>
        <p:sp>
          <p:nvSpPr>
            <p:cNvPr id="24" name="Speech Bubble: Rectangle with Corners Rounded 23">
              <a:extLst>
                <a:ext uri="{FF2B5EF4-FFF2-40B4-BE49-F238E27FC236}">
                  <a16:creationId xmlns:a16="http://schemas.microsoft.com/office/drawing/2014/main" id="{8569D83D-486C-41BD-B70D-FB398706818E}"/>
                </a:ext>
              </a:extLst>
            </p:cNvPr>
            <p:cNvSpPr/>
            <p:nvPr/>
          </p:nvSpPr>
          <p:spPr>
            <a:xfrm>
              <a:off x="-281766" y="850354"/>
              <a:ext cx="3205731" cy="721769"/>
            </a:xfrm>
            <a:prstGeom prst="wedgeRoundRectCallout">
              <a:avLst>
                <a:gd name="adj1" fmla="val 3919"/>
                <a:gd name="adj2" fmla="val -141931"/>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b="1" dirty="0">
                  <a:solidFill>
                    <a:srgbClr val="253746"/>
                  </a:solidFill>
                </a:rPr>
                <a:t>Where is 60? We added the 10 at the same time!</a:t>
              </a:r>
            </a:p>
          </p:txBody>
        </p:sp>
        <p:pic>
          <p:nvPicPr>
            <p:cNvPr id="25" name="Picture 24">
              <a:extLst>
                <a:ext uri="{FF2B5EF4-FFF2-40B4-BE49-F238E27FC236}">
                  <a16:creationId xmlns:a16="http://schemas.microsoft.com/office/drawing/2014/main" id="{30F1A55A-0ADB-4D83-8628-4F4CF874F642}"/>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97775" y="763813"/>
              <a:ext cx="307921" cy="519866"/>
            </a:xfrm>
            <a:prstGeom prst="rect">
              <a:avLst/>
            </a:prstGeom>
          </p:spPr>
        </p:pic>
      </p:grpSp>
      <p:grpSp>
        <p:nvGrpSpPr>
          <p:cNvPr id="26" name="Group 25">
            <a:extLst>
              <a:ext uri="{FF2B5EF4-FFF2-40B4-BE49-F238E27FC236}">
                <a16:creationId xmlns:a16="http://schemas.microsoft.com/office/drawing/2014/main" id="{785262D3-392B-4C84-B608-53A69087C6D1}"/>
              </a:ext>
            </a:extLst>
          </p:cNvPr>
          <p:cNvGrpSpPr/>
          <p:nvPr/>
        </p:nvGrpSpPr>
        <p:grpSpPr>
          <a:xfrm>
            <a:off x="565848" y="3161369"/>
            <a:ext cx="1677415" cy="606292"/>
            <a:chOff x="-71874" y="775861"/>
            <a:chExt cx="2236554" cy="721769"/>
          </a:xfrm>
        </p:grpSpPr>
        <p:sp>
          <p:nvSpPr>
            <p:cNvPr id="27" name="Speech Bubble: Rectangle with Corners Rounded 26">
              <a:extLst>
                <a:ext uri="{FF2B5EF4-FFF2-40B4-BE49-F238E27FC236}">
                  <a16:creationId xmlns:a16="http://schemas.microsoft.com/office/drawing/2014/main" id="{F020E275-3573-447B-9D43-BD70E48DC9CB}"/>
                </a:ext>
              </a:extLst>
            </p:cNvPr>
            <p:cNvSpPr/>
            <p:nvPr/>
          </p:nvSpPr>
          <p:spPr>
            <a:xfrm>
              <a:off x="-71874" y="775861"/>
              <a:ext cx="2236554" cy="721769"/>
            </a:xfrm>
            <a:prstGeom prst="wedgeRoundRectCallout">
              <a:avLst>
                <a:gd name="adj1" fmla="val 18159"/>
                <a:gd name="adj2" fmla="val -141931"/>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b="1" dirty="0">
                  <a:solidFill>
                    <a:srgbClr val="253746"/>
                  </a:solidFill>
                </a:rPr>
                <a:t>And the 900?</a:t>
              </a:r>
            </a:p>
          </p:txBody>
        </p:sp>
        <p:pic>
          <p:nvPicPr>
            <p:cNvPr id="28" name="Picture 27">
              <a:extLst>
                <a:ext uri="{FF2B5EF4-FFF2-40B4-BE49-F238E27FC236}">
                  <a16:creationId xmlns:a16="http://schemas.microsoft.com/office/drawing/2014/main" id="{2D6D1EC6-73E3-4520-818B-EBC5AC523CAB}"/>
                </a:ext>
              </a:extLst>
            </p:cNvPr>
            <p:cNvPicPr>
              <a:picLocks noChangeAspect="1"/>
            </p:cNvPicPr>
            <p:nvPr/>
          </p:nvPicPr>
          <p:blipFill rotWithShape="1">
            <a:blip r:embed="rId5"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5318" y="778677"/>
              <a:ext cx="342588" cy="578393"/>
            </a:xfrm>
            <a:prstGeom prst="rect">
              <a:avLst/>
            </a:prstGeom>
          </p:spPr>
        </p:pic>
      </p:grpSp>
    </p:spTree>
    <p:extLst>
      <p:ext uri="{BB962C8B-B14F-4D97-AF65-F5344CB8AC3E}">
        <p14:creationId xmlns:p14="http://schemas.microsoft.com/office/powerpoint/2010/main" val="11819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0" presetClass="exit" presetSubtype="0" fill="hold" grpId="1" nodeType="with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10" presetClass="exit" presetSubtype="0" fill="hold" grpId="1" nodeType="with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0" presetClass="exit" presetSubtype="0" fill="hold" grpId="1" nodeType="with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par>
                                <p:cTn id="52" presetID="10" presetClass="exit" presetSubtype="0" fill="hold" nodeType="withEffect">
                                  <p:stCondLst>
                                    <p:cond delay="0"/>
                                  </p:stCondLst>
                                  <p:childTnLst>
                                    <p:animEffect transition="out" filter="fade">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0" presetClass="exit" presetSubtype="0" fill="hold" nodeType="with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15" grpId="0" animBg="1"/>
      <p:bldP spid="15" grpId="1" animBg="1"/>
      <p:bldP spid="16" grpId="0"/>
      <p:bldP spid="17" grpId="0" animBg="1"/>
      <p:bldP spid="17" grpId="1" animBg="1"/>
      <p:bldP spid="18" grpId="0" animBg="1"/>
      <p:bldP spid="18" grpId="1"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0D71DE-5C79-4255-B479-729B95AEF261}"/>
              </a:ext>
            </a:extLst>
          </p:cNvPr>
          <p:cNvSpPr/>
          <p:nvPr/>
        </p:nvSpPr>
        <p:spPr>
          <a:xfrm>
            <a:off x="79513" y="61090"/>
            <a:ext cx="8455715"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375"/>
              </a:spcAft>
              <a:buClr>
                <a:srgbClr val="ED7D31"/>
              </a:buClr>
              <a:buSzPct val="120000"/>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Day 2:  </a:t>
            </a:r>
            <a:r>
              <a:rPr kumimoji="0" lang="en-GB"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Use short multiplication to multiply 3-digit numbers by single-digit numbers.</a:t>
            </a:r>
          </a:p>
        </p:txBody>
      </p:sp>
      <p:sp>
        <p:nvSpPr>
          <p:cNvPr id="7" name="Footer Placeholder 6">
            <a:extLst>
              <a:ext uri="{FF2B5EF4-FFF2-40B4-BE49-F238E27FC236}">
                <a16:creationId xmlns:a16="http://schemas.microsoft.com/office/drawing/2014/main" id="{0E47F3DA-E37F-43BC-9CE2-396BB6DA65D1}"/>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rPr>
              <a:t>Year 5</a:t>
            </a:r>
          </a:p>
        </p:txBody>
      </p:sp>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D9636F53-DA79-4B9B-8350-FF3AC3F2853D}"/>
              </a:ext>
            </a:extLst>
          </p:cNvPr>
          <p:cNvGraphicFramePr>
            <a:graphicFrameLocks noGrp="1"/>
          </p:cNvGraphicFramePr>
          <p:nvPr>
            <p:extLst>
              <p:ext uri="{D42A27DB-BD31-4B8C-83A1-F6EECF244321}">
                <p14:modId xmlns:p14="http://schemas.microsoft.com/office/powerpoint/2010/main" val="2041591266"/>
              </p:ext>
            </p:extLst>
          </p:nvPr>
        </p:nvGraphicFramePr>
        <p:xfrm>
          <a:off x="114298" y="2500872"/>
          <a:ext cx="4022370" cy="914400"/>
        </p:xfrm>
        <a:graphic>
          <a:graphicData uri="http://schemas.openxmlformats.org/drawingml/2006/table">
            <a:tbl>
              <a:tblPr firstRow="1" bandRow="1">
                <a:tableStyleId>{5C22544A-7EE6-4342-B048-85BDC9FD1C3A}</a:tableStyleId>
              </a:tblPr>
              <a:tblGrid>
                <a:gridCol w="804474">
                  <a:extLst>
                    <a:ext uri="{9D8B030D-6E8A-4147-A177-3AD203B41FA5}">
                      <a16:colId xmlns:a16="http://schemas.microsoft.com/office/drawing/2014/main" val="2760513935"/>
                    </a:ext>
                  </a:extLst>
                </a:gridCol>
                <a:gridCol w="804474">
                  <a:extLst>
                    <a:ext uri="{9D8B030D-6E8A-4147-A177-3AD203B41FA5}">
                      <a16:colId xmlns:a16="http://schemas.microsoft.com/office/drawing/2014/main" val="2666180254"/>
                    </a:ext>
                  </a:extLst>
                </a:gridCol>
                <a:gridCol w="804474">
                  <a:extLst>
                    <a:ext uri="{9D8B030D-6E8A-4147-A177-3AD203B41FA5}">
                      <a16:colId xmlns:a16="http://schemas.microsoft.com/office/drawing/2014/main" val="1462283969"/>
                    </a:ext>
                  </a:extLst>
                </a:gridCol>
                <a:gridCol w="804474">
                  <a:extLst>
                    <a:ext uri="{9D8B030D-6E8A-4147-A177-3AD203B41FA5}">
                      <a16:colId xmlns:a16="http://schemas.microsoft.com/office/drawing/2014/main" val="795275520"/>
                    </a:ext>
                  </a:extLst>
                </a:gridCol>
                <a:gridCol w="804474">
                  <a:extLst>
                    <a:ext uri="{9D8B030D-6E8A-4147-A177-3AD203B41FA5}">
                      <a16:colId xmlns:a16="http://schemas.microsoft.com/office/drawing/2014/main" val="2166275191"/>
                    </a:ext>
                  </a:extLst>
                </a:gridCol>
              </a:tblGrid>
              <a:tr h="418079">
                <a:tc>
                  <a:txBody>
                    <a:bodyPr/>
                    <a:lstStyle/>
                    <a:p>
                      <a:pPr algn="ctr"/>
                      <a:r>
                        <a:rPr lang="en-GB" sz="2400" b="1" dirty="0">
                          <a:solidFill>
                            <a:schemeClr val="accent1"/>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1" dirty="0">
                          <a:solidFill>
                            <a:schemeClr val="accent1"/>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dirty="0">
                          <a:solidFill>
                            <a:schemeClr val="accent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dirty="0">
                          <a:solidFill>
                            <a:schemeClr val="accent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4587885"/>
                  </a:ext>
                </a:extLst>
              </a:tr>
              <a:tr h="418079">
                <a:tc>
                  <a:txBody>
                    <a:bodyPr/>
                    <a:lstStyle/>
                    <a:p>
                      <a:pPr algn="ctr"/>
                      <a:r>
                        <a:rPr lang="en-GB" sz="2400" b="1" dirty="0">
                          <a:solidFill>
                            <a:schemeClr val="accent1"/>
                          </a:solidFill>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rgbClr val="C00000"/>
                          </a:solidFill>
                        </a:rPr>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rgbClr val="C00000"/>
                          </a:solidFill>
                        </a:rPr>
                        <a:t>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rgbClr val="C00000"/>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rgbClr val="C00000"/>
                          </a:solidFill>
                        </a:rPr>
                        <a:t>789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43146247"/>
                  </a:ext>
                </a:extLst>
              </a:tr>
            </a:tbl>
          </a:graphicData>
        </a:graphic>
      </p:graphicFrame>
      <p:sp>
        <p:nvSpPr>
          <p:cNvPr id="6" name="Speech Bubble: Rectangle with Corners Rounded 5">
            <a:extLst>
              <a:ext uri="{FF2B5EF4-FFF2-40B4-BE49-F238E27FC236}">
                <a16:creationId xmlns:a16="http://schemas.microsoft.com/office/drawing/2014/main" id="{92C18180-094F-48EF-A485-856E64604D11}"/>
              </a:ext>
            </a:extLst>
          </p:cNvPr>
          <p:cNvSpPr/>
          <p:nvPr/>
        </p:nvSpPr>
        <p:spPr>
          <a:xfrm>
            <a:off x="5447449" y="849886"/>
            <a:ext cx="2577199" cy="947727"/>
          </a:xfrm>
          <a:prstGeom prst="wedgeRoundRectCallout">
            <a:avLst>
              <a:gd name="adj1" fmla="val -31015"/>
              <a:gd name="adj2" fmla="val 89227"/>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solidFill>
                  <a:srgbClr val="253746"/>
                </a:solidFill>
              </a:rPr>
              <a:t>Now let’s use short multiplication to work out 3 x 263.</a:t>
            </a:r>
            <a:endParaRPr lang="en-GB" sz="1600" b="1" i="1" dirty="0">
              <a:solidFill>
                <a:srgbClr val="253746"/>
              </a:solidFill>
            </a:endParaRPr>
          </a:p>
        </p:txBody>
      </p:sp>
      <p:sp>
        <p:nvSpPr>
          <p:cNvPr id="10" name="TextBox 9">
            <a:extLst>
              <a:ext uri="{FF2B5EF4-FFF2-40B4-BE49-F238E27FC236}">
                <a16:creationId xmlns:a16="http://schemas.microsoft.com/office/drawing/2014/main" id="{CE7833C1-2AF7-4E72-A6B7-F2876348732F}"/>
              </a:ext>
            </a:extLst>
          </p:cNvPr>
          <p:cNvSpPr txBox="1"/>
          <p:nvPr/>
        </p:nvSpPr>
        <p:spPr>
          <a:xfrm>
            <a:off x="5596759" y="2906455"/>
            <a:ext cx="2427889" cy="1200329"/>
          </a:xfrm>
          <a:prstGeom prst="rect">
            <a:avLst/>
          </a:prstGeom>
          <a:noFill/>
        </p:spPr>
        <p:txBody>
          <a:bodyPr wrap="square" rtlCol="0">
            <a:spAutoFit/>
          </a:bodyPr>
          <a:lstStyle/>
          <a:p>
            <a:r>
              <a:rPr lang="en-GB" sz="2400" b="1" dirty="0">
                <a:solidFill>
                  <a:schemeClr val="accent1"/>
                </a:solidFill>
              </a:rPr>
              <a:t>  2  6  3</a:t>
            </a:r>
          </a:p>
          <a:p>
            <a:r>
              <a:rPr lang="en-GB" sz="2400" b="1" dirty="0">
                <a:solidFill>
                  <a:schemeClr val="accent1"/>
                </a:solidFill>
              </a:rPr>
              <a:t>x        </a:t>
            </a:r>
            <a:r>
              <a:rPr lang="en-GB" sz="1400" b="1" dirty="0">
                <a:solidFill>
                  <a:schemeClr val="accent1"/>
                </a:solidFill>
              </a:rPr>
              <a:t> </a:t>
            </a:r>
            <a:r>
              <a:rPr lang="en-GB" sz="2400" b="1" dirty="0">
                <a:solidFill>
                  <a:schemeClr val="accent1"/>
                </a:solidFill>
              </a:rPr>
              <a:t>3</a:t>
            </a:r>
          </a:p>
          <a:p>
            <a:endParaRPr lang="en-GB" sz="2400" b="1" dirty="0">
              <a:solidFill>
                <a:srgbClr val="C00000"/>
              </a:solidFill>
            </a:endParaRPr>
          </a:p>
        </p:txBody>
      </p:sp>
      <p:cxnSp>
        <p:nvCxnSpPr>
          <p:cNvPr id="11" name="Straight Connector 10">
            <a:extLst>
              <a:ext uri="{FF2B5EF4-FFF2-40B4-BE49-F238E27FC236}">
                <a16:creationId xmlns:a16="http://schemas.microsoft.com/office/drawing/2014/main" id="{6B05CC9E-D8DC-450E-A0F3-4B91AF4B33E5}"/>
              </a:ext>
            </a:extLst>
          </p:cNvPr>
          <p:cNvCxnSpPr>
            <a:endCxn id="10" idx="2"/>
          </p:cNvCxnSpPr>
          <p:nvPr/>
        </p:nvCxnSpPr>
        <p:spPr>
          <a:xfrm>
            <a:off x="5596759" y="4106784"/>
            <a:ext cx="12139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4EDD512-8D64-4076-9229-43CC89E59890}"/>
              </a:ext>
            </a:extLst>
          </p:cNvPr>
          <p:cNvSpPr txBox="1"/>
          <p:nvPr/>
        </p:nvSpPr>
        <p:spPr>
          <a:xfrm>
            <a:off x="6077602" y="3720662"/>
            <a:ext cx="733101" cy="830997"/>
          </a:xfrm>
          <a:prstGeom prst="rect">
            <a:avLst/>
          </a:prstGeom>
          <a:noFill/>
        </p:spPr>
        <p:txBody>
          <a:bodyPr wrap="square" rtlCol="0">
            <a:spAutoFit/>
          </a:bodyPr>
          <a:lstStyle/>
          <a:p>
            <a:endParaRPr lang="en-GB" sz="2400" b="1" dirty="0">
              <a:solidFill>
                <a:srgbClr val="C00000"/>
              </a:solidFill>
            </a:endParaRPr>
          </a:p>
          <a:p>
            <a:r>
              <a:rPr lang="en-GB" sz="2400" b="1" dirty="0">
                <a:solidFill>
                  <a:srgbClr val="C00000"/>
                </a:solidFill>
              </a:rPr>
              <a:t>    9</a:t>
            </a:r>
          </a:p>
        </p:txBody>
      </p:sp>
      <p:sp>
        <p:nvSpPr>
          <p:cNvPr id="13" name="Speech Bubble: Rectangle with Corners Rounded 12">
            <a:extLst>
              <a:ext uri="{FF2B5EF4-FFF2-40B4-BE49-F238E27FC236}">
                <a16:creationId xmlns:a16="http://schemas.microsoft.com/office/drawing/2014/main" id="{4E455339-CEB8-4D08-802D-F151FE6826DE}"/>
              </a:ext>
            </a:extLst>
          </p:cNvPr>
          <p:cNvSpPr/>
          <p:nvPr/>
        </p:nvSpPr>
        <p:spPr>
          <a:xfrm>
            <a:off x="6341253" y="2172642"/>
            <a:ext cx="1823603" cy="725930"/>
          </a:xfrm>
          <a:prstGeom prst="wedgeRoundRectCallout">
            <a:avLst>
              <a:gd name="adj1" fmla="val -38968"/>
              <a:gd name="adj2" fmla="val 76093"/>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solidFill>
                  <a:srgbClr val="253746"/>
                </a:solidFill>
              </a:rPr>
              <a:t>3 times 3 is 9. We write the 9 in the 1s column.</a:t>
            </a:r>
            <a:endParaRPr lang="en-GB" sz="1600" b="1" i="1" dirty="0">
              <a:solidFill>
                <a:srgbClr val="253746"/>
              </a:solidFill>
            </a:endParaRPr>
          </a:p>
        </p:txBody>
      </p:sp>
      <p:sp>
        <p:nvSpPr>
          <p:cNvPr id="14" name="TextBox 13">
            <a:extLst>
              <a:ext uri="{FF2B5EF4-FFF2-40B4-BE49-F238E27FC236}">
                <a16:creationId xmlns:a16="http://schemas.microsoft.com/office/drawing/2014/main" id="{E957FE94-9B14-4C64-B88F-84A0FDCEE39B}"/>
              </a:ext>
            </a:extLst>
          </p:cNvPr>
          <p:cNvSpPr txBox="1"/>
          <p:nvPr/>
        </p:nvSpPr>
        <p:spPr>
          <a:xfrm>
            <a:off x="5738636" y="3718368"/>
            <a:ext cx="713867" cy="830997"/>
          </a:xfrm>
          <a:prstGeom prst="rect">
            <a:avLst/>
          </a:prstGeom>
          <a:noFill/>
        </p:spPr>
        <p:txBody>
          <a:bodyPr wrap="square" rtlCol="0">
            <a:spAutoFit/>
          </a:bodyPr>
          <a:lstStyle/>
          <a:p>
            <a:r>
              <a:rPr lang="en-GB" sz="2400" b="1" dirty="0">
                <a:solidFill>
                  <a:srgbClr val="C00000"/>
                </a:solidFill>
              </a:rPr>
              <a:t>1</a:t>
            </a:r>
          </a:p>
          <a:p>
            <a:r>
              <a:rPr lang="en-GB" sz="2400" b="1" dirty="0">
                <a:solidFill>
                  <a:srgbClr val="C00000"/>
                </a:solidFill>
              </a:rPr>
              <a:t>    8</a:t>
            </a:r>
          </a:p>
        </p:txBody>
      </p:sp>
      <p:sp>
        <p:nvSpPr>
          <p:cNvPr id="15" name="Speech Bubble: Rectangle with Corners Rounded 14">
            <a:extLst>
              <a:ext uri="{FF2B5EF4-FFF2-40B4-BE49-F238E27FC236}">
                <a16:creationId xmlns:a16="http://schemas.microsoft.com/office/drawing/2014/main" id="{A0EAFCE5-CC80-406E-B5BE-B0809E265754}"/>
              </a:ext>
            </a:extLst>
          </p:cNvPr>
          <p:cNvSpPr/>
          <p:nvPr/>
        </p:nvSpPr>
        <p:spPr>
          <a:xfrm>
            <a:off x="5682439" y="1234595"/>
            <a:ext cx="2925061" cy="1489973"/>
          </a:xfrm>
          <a:prstGeom prst="wedgeRoundRectCallout">
            <a:avLst>
              <a:gd name="adj1" fmla="val -33039"/>
              <a:gd name="adj2" fmla="val 70839"/>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solidFill>
                  <a:srgbClr val="253746"/>
                </a:solidFill>
              </a:rPr>
              <a:t>Now we work out 3 × 60. That’s 1 hundred and 8 tens. We write the 1 hundred in the 100s column above the line, like we do for addition, and the 8 in the 10s column. </a:t>
            </a:r>
            <a:endParaRPr lang="en-GB" sz="1600" b="1" i="1" dirty="0">
              <a:solidFill>
                <a:srgbClr val="253746"/>
              </a:solidFill>
            </a:endParaRPr>
          </a:p>
        </p:txBody>
      </p:sp>
      <p:sp>
        <p:nvSpPr>
          <p:cNvPr id="16" name="Speech Bubble: Rectangle with Corners Rounded 15">
            <a:extLst>
              <a:ext uri="{FF2B5EF4-FFF2-40B4-BE49-F238E27FC236}">
                <a16:creationId xmlns:a16="http://schemas.microsoft.com/office/drawing/2014/main" id="{BFBCDD6E-4FD4-4C0B-A384-4A4C64EC1DE0}"/>
              </a:ext>
            </a:extLst>
          </p:cNvPr>
          <p:cNvSpPr/>
          <p:nvPr/>
        </p:nvSpPr>
        <p:spPr>
          <a:xfrm>
            <a:off x="4658984" y="1480475"/>
            <a:ext cx="2925061" cy="1200328"/>
          </a:xfrm>
          <a:prstGeom prst="wedgeRoundRectCallout">
            <a:avLst>
              <a:gd name="adj1" fmla="val -9441"/>
              <a:gd name="adj2" fmla="val 73609"/>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solidFill>
                  <a:srgbClr val="253746"/>
                </a:solidFill>
              </a:rPr>
              <a:t>Then we work out 3 × 200. That’s six 100s. We add the one 100 we made from multiplying the 10s, and write 7 in the 100s column.</a:t>
            </a:r>
            <a:endParaRPr lang="en-GB" sz="1600" b="1" i="1" dirty="0">
              <a:solidFill>
                <a:srgbClr val="253746"/>
              </a:solidFill>
            </a:endParaRPr>
          </a:p>
        </p:txBody>
      </p:sp>
      <p:sp>
        <p:nvSpPr>
          <p:cNvPr id="17" name="TextBox 16">
            <a:extLst>
              <a:ext uri="{FF2B5EF4-FFF2-40B4-BE49-F238E27FC236}">
                <a16:creationId xmlns:a16="http://schemas.microsoft.com/office/drawing/2014/main" id="{B6B319A4-DAD9-4EE2-9F9F-6BBE82C69D02}"/>
              </a:ext>
            </a:extLst>
          </p:cNvPr>
          <p:cNvSpPr txBox="1"/>
          <p:nvPr/>
        </p:nvSpPr>
        <p:spPr>
          <a:xfrm>
            <a:off x="5738637" y="4075663"/>
            <a:ext cx="374901" cy="461665"/>
          </a:xfrm>
          <a:prstGeom prst="rect">
            <a:avLst/>
          </a:prstGeom>
          <a:noFill/>
        </p:spPr>
        <p:txBody>
          <a:bodyPr wrap="square" rtlCol="0">
            <a:spAutoFit/>
          </a:bodyPr>
          <a:lstStyle/>
          <a:p>
            <a:r>
              <a:rPr lang="en-GB" sz="2400" b="1" dirty="0">
                <a:solidFill>
                  <a:srgbClr val="C00000"/>
                </a:solidFill>
              </a:rPr>
              <a:t>7</a:t>
            </a:r>
          </a:p>
        </p:txBody>
      </p:sp>
      <p:grpSp>
        <p:nvGrpSpPr>
          <p:cNvPr id="18" name="Group 17">
            <a:extLst>
              <a:ext uri="{FF2B5EF4-FFF2-40B4-BE49-F238E27FC236}">
                <a16:creationId xmlns:a16="http://schemas.microsoft.com/office/drawing/2014/main" id="{D9C80609-44EE-413F-9338-63DB43CA535A}"/>
              </a:ext>
            </a:extLst>
          </p:cNvPr>
          <p:cNvGrpSpPr/>
          <p:nvPr/>
        </p:nvGrpSpPr>
        <p:grpSpPr>
          <a:xfrm>
            <a:off x="549629" y="965375"/>
            <a:ext cx="3076475" cy="832240"/>
            <a:chOff x="549629" y="965375"/>
            <a:chExt cx="3076475" cy="832239"/>
          </a:xfrm>
        </p:grpSpPr>
        <p:sp>
          <p:nvSpPr>
            <p:cNvPr id="19" name="Speech Bubble: Rectangle with Corners Rounded 18">
              <a:extLst>
                <a:ext uri="{FF2B5EF4-FFF2-40B4-BE49-F238E27FC236}">
                  <a16:creationId xmlns:a16="http://schemas.microsoft.com/office/drawing/2014/main" id="{82BA2AB1-0C86-4EBC-9A89-7EAAC90ACE5A}"/>
                </a:ext>
              </a:extLst>
            </p:cNvPr>
            <p:cNvSpPr/>
            <p:nvPr/>
          </p:nvSpPr>
          <p:spPr>
            <a:xfrm>
              <a:off x="549629" y="965375"/>
              <a:ext cx="2925061" cy="832239"/>
            </a:xfrm>
            <a:prstGeom prst="wedgeRoundRectCallout">
              <a:avLst>
                <a:gd name="adj1" fmla="val 2402"/>
                <a:gd name="adj2" fmla="val 90891"/>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solidFill>
                    <a:srgbClr val="253746"/>
                  </a:solidFill>
                </a:rPr>
                <a:t>Use the grid method to work out 3 x 263.</a:t>
              </a:r>
              <a:endParaRPr lang="en-GB" sz="1600" b="1" i="1" dirty="0">
                <a:solidFill>
                  <a:srgbClr val="253746"/>
                </a:solidFill>
              </a:endParaRPr>
            </a:p>
          </p:txBody>
        </p:sp>
        <p:pic>
          <p:nvPicPr>
            <p:cNvPr id="20" name="Picture 19">
              <a:extLst>
                <a:ext uri="{FF2B5EF4-FFF2-40B4-BE49-F238E27FC236}">
                  <a16:creationId xmlns:a16="http://schemas.microsoft.com/office/drawing/2014/main" id="{23E4AFE3-9DAE-4BE7-A886-0F98FFE8B0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7994" y="1310494"/>
              <a:ext cx="388110" cy="388272"/>
            </a:xfrm>
            <a:prstGeom prst="rect">
              <a:avLst/>
            </a:prstGeom>
            <a:effectLst>
              <a:outerShdw blurRad="50800" dist="38100" dir="2700000" algn="tl" rotWithShape="0">
                <a:prstClr val="black">
                  <a:alpha val="40000"/>
                </a:prstClr>
              </a:outerShdw>
            </a:effectLst>
          </p:spPr>
        </p:pic>
      </p:grpSp>
      <p:grpSp>
        <p:nvGrpSpPr>
          <p:cNvPr id="31" name="Group 30">
            <a:extLst>
              <a:ext uri="{FF2B5EF4-FFF2-40B4-BE49-F238E27FC236}">
                <a16:creationId xmlns:a16="http://schemas.microsoft.com/office/drawing/2014/main" id="{6D1FBA00-506B-4CAC-A55B-B151CBF593A9}"/>
              </a:ext>
            </a:extLst>
          </p:cNvPr>
          <p:cNvGrpSpPr/>
          <p:nvPr/>
        </p:nvGrpSpPr>
        <p:grpSpPr>
          <a:xfrm>
            <a:off x="1161129" y="4790119"/>
            <a:ext cx="2921091" cy="832240"/>
            <a:chOff x="705013" y="965375"/>
            <a:chExt cx="2921091" cy="832239"/>
          </a:xfrm>
        </p:grpSpPr>
        <p:sp>
          <p:nvSpPr>
            <p:cNvPr id="32" name="Speech Bubble: Rectangle with Corners Rounded 31">
              <a:extLst>
                <a:ext uri="{FF2B5EF4-FFF2-40B4-BE49-F238E27FC236}">
                  <a16:creationId xmlns:a16="http://schemas.microsoft.com/office/drawing/2014/main" id="{8C72EBCE-2A22-47AA-891F-B0E6D3F37522}"/>
                </a:ext>
              </a:extLst>
            </p:cNvPr>
            <p:cNvSpPr/>
            <p:nvPr/>
          </p:nvSpPr>
          <p:spPr>
            <a:xfrm>
              <a:off x="705013" y="965375"/>
              <a:ext cx="2769677" cy="832239"/>
            </a:xfrm>
            <a:prstGeom prst="wedgeRoundRectCallout">
              <a:avLst>
                <a:gd name="adj1" fmla="val 47422"/>
                <a:gd name="adj2" fmla="val 88893"/>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solidFill>
                    <a:srgbClr val="253746"/>
                  </a:solidFill>
                </a:rPr>
                <a:t>Work individually to use short multiplication to work out 4 × 217 and 5 × 261.</a:t>
              </a:r>
              <a:endParaRPr lang="en-GB" sz="1600" b="1" i="1" dirty="0">
                <a:solidFill>
                  <a:srgbClr val="253746"/>
                </a:solidFill>
              </a:endParaRPr>
            </a:p>
          </p:txBody>
        </p:sp>
        <p:pic>
          <p:nvPicPr>
            <p:cNvPr id="33" name="Picture 32">
              <a:extLst>
                <a:ext uri="{FF2B5EF4-FFF2-40B4-BE49-F238E27FC236}">
                  <a16:creationId xmlns:a16="http://schemas.microsoft.com/office/drawing/2014/main" id="{80C51237-D852-4F3B-A47B-0DA5867D2E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7994" y="1310494"/>
              <a:ext cx="388110" cy="388272"/>
            </a:xfrm>
            <a:prstGeom prst="rect">
              <a:avLst/>
            </a:prstGeom>
            <a:effectLst>
              <a:outerShdw blurRad="50800" dist="38100" dir="2700000" algn="tl" rotWithShape="0">
                <a:prstClr val="black">
                  <a:alpha val="40000"/>
                </a:prstClr>
              </a:outerShdw>
            </a:effectLst>
          </p:spPr>
        </p:pic>
      </p:grpSp>
      <p:grpSp>
        <p:nvGrpSpPr>
          <p:cNvPr id="34" name="Group 33">
            <a:extLst>
              <a:ext uri="{FF2B5EF4-FFF2-40B4-BE49-F238E27FC236}">
                <a16:creationId xmlns:a16="http://schemas.microsoft.com/office/drawing/2014/main" id="{37E26E7C-C9CC-4F05-A6FA-4198F68DAF0E}"/>
              </a:ext>
            </a:extLst>
          </p:cNvPr>
          <p:cNvGrpSpPr/>
          <p:nvPr/>
        </p:nvGrpSpPr>
        <p:grpSpPr>
          <a:xfrm>
            <a:off x="4978595" y="4507818"/>
            <a:ext cx="2882347" cy="1050947"/>
            <a:chOff x="817087" y="4218168"/>
            <a:chExt cx="3843129" cy="1189980"/>
          </a:xfrm>
        </p:grpSpPr>
        <p:sp>
          <p:nvSpPr>
            <p:cNvPr id="35" name="Speech Bubble: Rectangle with Corners Rounded 34">
              <a:extLst>
                <a:ext uri="{FF2B5EF4-FFF2-40B4-BE49-F238E27FC236}">
                  <a16:creationId xmlns:a16="http://schemas.microsoft.com/office/drawing/2014/main" id="{78056AAC-4A7E-4D62-AE4E-E6FD51595303}"/>
                </a:ext>
              </a:extLst>
            </p:cNvPr>
            <p:cNvSpPr/>
            <p:nvPr/>
          </p:nvSpPr>
          <p:spPr>
            <a:xfrm>
              <a:off x="817087" y="4609824"/>
              <a:ext cx="3843129" cy="798324"/>
            </a:xfrm>
            <a:prstGeom prst="wedgeRoundRectCallout">
              <a:avLst>
                <a:gd name="adj1" fmla="val -41112"/>
                <a:gd name="adj2" fmla="val 90256"/>
                <a:gd name="adj3" fmla="val 16667"/>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r>
                <a:rPr lang="en-GB" sz="1600" b="1" dirty="0">
                  <a:solidFill>
                    <a:srgbClr val="253746"/>
                  </a:solidFill>
                </a:rPr>
                <a:t>Choose one and explain how you worked it out to a partner.</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8682F56B-502D-4D72-B585-21C684DC8A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1540" y="4218168"/>
              <a:ext cx="1119000" cy="537925"/>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68166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0" presetClass="exit" presetSubtype="0" fill="hold" grpId="1" nodeType="with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0" presetClass="exit" presetSubtype="0" fill="hold" grpId="1" nodeType="with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2" grpId="0"/>
      <p:bldP spid="13" grpId="0" animBg="1"/>
      <p:bldP spid="13" grpId="1" animBg="1"/>
      <p:bldP spid="14" grpId="0"/>
      <p:bldP spid="15" grpId="0" animBg="1"/>
      <p:bldP spid="15" grpId="1" animBg="1"/>
      <p:bldP spid="16"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E47F3DA-E37F-43BC-9CE2-396BB6DA65D1}"/>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rPr>
              <a:t>Year 5</a:t>
            </a:r>
          </a:p>
        </p:txBody>
      </p:sp>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pic>
        <p:nvPicPr>
          <p:cNvPr id="3" name="Picture 2" descr="A screenshot of a cell phone&#10;&#10;Description generated with very high confidence">
            <a:extLst>
              <a:ext uri="{FF2B5EF4-FFF2-40B4-BE49-F238E27FC236}">
                <a16:creationId xmlns:a16="http://schemas.microsoft.com/office/drawing/2014/main" id="{1C5DB2F3-04CE-4B1F-9F05-4FA23EECEE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273" t="8284" r="7527" b="42607"/>
          <a:stretch/>
        </p:blipFill>
        <p:spPr>
          <a:xfrm>
            <a:off x="183688" y="1230283"/>
            <a:ext cx="8709739" cy="3550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3413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5" name="Footer Placeholder 4">
            <a:extLst>
              <a:ext uri="{FF2B5EF4-FFF2-40B4-BE49-F238E27FC236}">
                <a16:creationId xmlns:a16="http://schemas.microsoft.com/office/drawing/2014/main" id="{79C850A9-87A7-4669-94E4-2D4D38F29A72}"/>
              </a:ext>
            </a:extLst>
          </p:cNvPr>
          <p:cNvSpPr>
            <a:spLocks noGrp="1"/>
          </p:cNvSpPr>
          <p:nvPr>
            <p:ph type="ftr" sz="quarter" idx="11"/>
          </p:nvPr>
        </p:nvSpPr>
        <p:spPr/>
        <p:txBody>
          <a:bodyPr/>
          <a:lstStyle/>
          <a:p>
            <a:pPr algn="r"/>
            <a:r>
              <a:rPr lang="en-GB" dirty="0"/>
              <a:t>Year 5</a:t>
            </a:r>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17</a:t>
            </a:fld>
            <a:endParaRPr lang="en-GB" dirty="0">
              <a:solidFill>
                <a:srgbClr val="EA7600"/>
              </a:solidFill>
            </a:endParaRPr>
          </a:p>
        </p:txBody>
      </p:sp>
      <p:sp>
        <p:nvSpPr>
          <p:cNvPr id="11" name="TextBox 10">
            <a:extLst>
              <a:ext uri="{FF2B5EF4-FFF2-40B4-BE49-F238E27FC236}">
                <a16:creationId xmlns:a16="http://schemas.microsoft.com/office/drawing/2014/main" id="{A64F3FED-3247-4F55-BF8A-D1D9E087C650}"/>
              </a:ext>
            </a:extLst>
          </p:cNvPr>
          <p:cNvSpPr txBox="1"/>
          <p:nvPr/>
        </p:nvSpPr>
        <p:spPr>
          <a:xfrm>
            <a:off x="1094084" y="301899"/>
            <a:ext cx="6902726" cy="956672"/>
          </a:xfrm>
          <a:prstGeom prst="rect">
            <a:avLst/>
          </a:prstGeom>
          <a:noFill/>
        </p:spPr>
        <p:txBody>
          <a:bodyPr wrap="square" rtlCol="0">
            <a:spAutoFit/>
          </a:bodyPr>
          <a:lstStyle/>
          <a:p>
            <a:pPr algn="ctr"/>
            <a:r>
              <a:rPr lang="en-GB" sz="2800" b="1" dirty="0">
                <a:solidFill>
                  <a:srgbClr val="253746"/>
                </a:solidFill>
              </a:rPr>
              <a:t>Multiplication and division</a:t>
            </a:r>
          </a:p>
          <a:p>
            <a:pPr algn="ctr">
              <a:spcBef>
                <a:spcPts val="450"/>
              </a:spcBef>
            </a:pPr>
            <a:r>
              <a:rPr lang="en-GB" sz="2400" b="1" dirty="0">
                <a:solidFill>
                  <a:srgbClr val="253746"/>
                </a:solidFill>
              </a:rPr>
              <a:t>Grid method and short multiplication</a:t>
            </a:r>
            <a:endParaRPr lang="en-GB" sz="2400" dirty="0">
              <a:solidFill>
                <a:srgbClr val="253746"/>
              </a:solidFill>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1149022" y="1858590"/>
            <a:ext cx="6792849" cy="1356782"/>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b="1" dirty="0">
                <a:solidFill>
                  <a:srgbClr val="253746"/>
                </a:solidFill>
              </a:rPr>
              <a:t>Day 3</a:t>
            </a:r>
          </a:p>
          <a:p>
            <a:pPr>
              <a:spcAft>
                <a:spcPts val="1000"/>
              </a:spcAft>
              <a:buClr>
                <a:srgbClr val="EA7600"/>
              </a:buClr>
              <a:buSzPct val="120000"/>
            </a:pPr>
            <a:r>
              <a:rPr lang="en-GB" b="1" dirty="0">
                <a:solidFill>
                  <a:schemeClr val="accent5">
                    <a:lumMod val="75000"/>
                  </a:schemeClr>
                </a:solidFill>
              </a:rPr>
              <a:t>Use short multiplication to multiply 3-digit numbers by single-digit numbers.</a:t>
            </a:r>
          </a:p>
        </p:txBody>
      </p:sp>
    </p:spTree>
    <p:extLst>
      <p:ext uri="{BB962C8B-B14F-4D97-AF65-F5344CB8AC3E}">
        <p14:creationId xmlns:p14="http://schemas.microsoft.com/office/powerpoint/2010/main" val="3523549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0D71DE-5C79-4255-B479-729B95AEF261}"/>
              </a:ext>
            </a:extLst>
          </p:cNvPr>
          <p:cNvSpPr/>
          <p:nvPr/>
        </p:nvSpPr>
        <p:spPr>
          <a:xfrm>
            <a:off x="79513" y="61090"/>
            <a:ext cx="8455715" cy="338554"/>
          </a:xfrm>
          <a:prstGeom prst="rect">
            <a:avLst/>
          </a:prstGeom>
        </p:spPr>
        <p:txBody>
          <a:bodyPr wrap="square">
            <a:spAutoFit/>
          </a:bodyPr>
          <a:lstStyle/>
          <a:p>
            <a:pPr>
              <a:spcAft>
                <a:spcPts val="375"/>
              </a:spcAft>
              <a:buClr>
                <a:schemeClr val="accent2"/>
              </a:buClr>
              <a:buSzPct val="120000"/>
            </a:pPr>
            <a:r>
              <a:rPr lang="en-GB" sz="1600" b="1" dirty="0">
                <a:solidFill>
                  <a:srgbClr val="253746"/>
                </a:solidFill>
              </a:rPr>
              <a:t>Day 3:  </a:t>
            </a:r>
            <a:r>
              <a:rPr lang="en-GB" sz="1600" b="1" dirty="0">
                <a:solidFill>
                  <a:schemeClr val="accent5">
                    <a:lumMod val="75000"/>
                  </a:schemeClr>
                </a:solidFill>
              </a:rPr>
              <a:t>Use short multiplication to multiply 3-digit numbers by single-digit numbers.</a:t>
            </a:r>
          </a:p>
        </p:txBody>
      </p:sp>
      <p:sp>
        <p:nvSpPr>
          <p:cNvPr id="7" name="Footer Placeholder 6">
            <a:extLst>
              <a:ext uri="{FF2B5EF4-FFF2-40B4-BE49-F238E27FC236}">
                <a16:creationId xmlns:a16="http://schemas.microsoft.com/office/drawing/2014/main" id="{0E47F3DA-E37F-43BC-9CE2-396BB6DA65D1}"/>
              </a:ext>
            </a:extLst>
          </p:cNvPr>
          <p:cNvSpPr>
            <a:spLocks noGrp="1"/>
          </p:cNvSpPr>
          <p:nvPr>
            <p:ph type="ftr" sz="quarter" idx="11"/>
          </p:nvPr>
        </p:nvSpPr>
        <p:spPr/>
        <p:txBody>
          <a:bodyPr/>
          <a:lstStyle/>
          <a:p>
            <a:pPr algn="r"/>
            <a:r>
              <a:rPr lang="en-GB" dirty="0"/>
              <a:t>Year 5</a:t>
            </a:r>
          </a:p>
        </p:txBody>
      </p:sp>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18</a:t>
            </a:fld>
            <a:endParaRPr lang="en-GB" dirty="0">
              <a:solidFill>
                <a:srgbClr val="EA7600"/>
              </a:solidFill>
            </a:endParaRPr>
          </a:p>
        </p:txBody>
      </p:sp>
      <p:grpSp>
        <p:nvGrpSpPr>
          <p:cNvPr id="5" name="Group 4">
            <a:extLst>
              <a:ext uri="{FF2B5EF4-FFF2-40B4-BE49-F238E27FC236}">
                <a16:creationId xmlns:a16="http://schemas.microsoft.com/office/drawing/2014/main" id="{7A47672A-6FBC-44A5-A1AF-7F92B0C06E1A}"/>
              </a:ext>
            </a:extLst>
          </p:cNvPr>
          <p:cNvGrpSpPr/>
          <p:nvPr/>
        </p:nvGrpSpPr>
        <p:grpSpPr>
          <a:xfrm>
            <a:off x="2740942" y="457582"/>
            <a:ext cx="3088261" cy="714888"/>
            <a:chOff x="1167140" y="1363797"/>
            <a:chExt cx="4117681" cy="809463"/>
          </a:xfrm>
        </p:grpSpPr>
        <p:sp>
          <p:nvSpPr>
            <p:cNvPr id="6" name="Speech Bubble: Rectangle with Corners Rounded 5">
              <a:extLst>
                <a:ext uri="{FF2B5EF4-FFF2-40B4-BE49-F238E27FC236}">
                  <a16:creationId xmlns:a16="http://schemas.microsoft.com/office/drawing/2014/main" id="{36CD419E-D40B-4215-8C43-ECAF4E877E14}"/>
                </a:ext>
              </a:extLst>
            </p:cNvPr>
            <p:cNvSpPr/>
            <p:nvPr/>
          </p:nvSpPr>
          <p:spPr>
            <a:xfrm>
              <a:off x="1167140" y="1363797"/>
              <a:ext cx="4117681" cy="809463"/>
            </a:xfrm>
            <a:prstGeom prst="wedgeRoundRectCallout">
              <a:avLst>
                <a:gd name="adj1" fmla="val 9739"/>
                <a:gd name="adj2" fmla="val 92314"/>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How many meals do you think you might eat in a year?! </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D371A09-5D87-42A8-8744-79CE00B5A915}"/>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167141" y="1514392"/>
              <a:ext cx="307921" cy="519866"/>
            </a:xfrm>
            <a:prstGeom prst="rect">
              <a:avLst/>
            </a:prstGeom>
          </p:spPr>
        </p:pic>
      </p:grpSp>
      <p:sp>
        <p:nvSpPr>
          <p:cNvPr id="11" name="Speech Bubble: Rectangle with Corners Rounded 10">
            <a:extLst>
              <a:ext uri="{FF2B5EF4-FFF2-40B4-BE49-F238E27FC236}">
                <a16:creationId xmlns:a16="http://schemas.microsoft.com/office/drawing/2014/main" id="{4790A361-EC69-4AA0-ACDF-3135129F7756}"/>
              </a:ext>
            </a:extLst>
          </p:cNvPr>
          <p:cNvSpPr/>
          <p:nvPr/>
        </p:nvSpPr>
        <p:spPr>
          <a:xfrm>
            <a:off x="500191" y="1313204"/>
            <a:ext cx="3161658" cy="1059595"/>
          </a:xfrm>
          <a:prstGeom prst="wedgeRoundRectCallout">
            <a:avLst>
              <a:gd name="adj1" fmla="val 15519"/>
              <a:gd name="adj2" fmla="val 67418"/>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lvl="0" algn="ctr">
              <a:defRPr/>
            </a:pPr>
            <a:r>
              <a:rPr lang="en-GB" sz="1600" b="1" dirty="0">
                <a:solidFill>
                  <a:srgbClr val="253746"/>
                </a:solidFill>
              </a:rPr>
              <a:t>In most years there are 365 days and we mostly eat 3 meals a day. Let’s use short multiplication to work out the answer.</a:t>
            </a:r>
            <a:endParaRPr kumimoji="0" lang="en-GB" sz="1600" b="1" i="1" u="none" strike="noStrike" kern="1200" cap="none" spc="0" normalizeH="0" baseline="0" noProof="0" dirty="0">
              <a:ln>
                <a:noFill/>
              </a:ln>
              <a:solidFill>
                <a:srgbClr val="253746"/>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6A84DF4-F6B5-4267-9788-F361F50082B8}"/>
              </a:ext>
            </a:extLst>
          </p:cNvPr>
          <p:cNvSpPr txBox="1"/>
          <p:nvPr/>
        </p:nvSpPr>
        <p:spPr>
          <a:xfrm>
            <a:off x="1490587" y="3943458"/>
            <a:ext cx="2427889" cy="1200329"/>
          </a:xfrm>
          <a:prstGeom prst="rect">
            <a:avLst/>
          </a:prstGeom>
          <a:noFill/>
        </p:spPr>
        <p:txBody>
          <a:bodyPr wrap="square" rtlCol="0">
            <a:spAutoFit/>
          </a:bodyPr>
          <a:lstStyle/>
          <a:p>
            <a:r>
              <a:rPr lang="en-GB" sz="2400" b="1" dirty="0">
                <a:solidFill>
                  <a:schemeClr val="accent1"/>
                </a:solidFill>
              </a:rPr>
              <a:t>  3  6  5</a:t>
            </a:r>
          </a:p>
          <a:p>
            <a:r>
              <a:rPr lang="en-GB" sz="2400" b="1" dirty="0">
                <a:solidFill>
                  <a:schemeClr val="accent1"/>
                </a:solidFill>
              </a:rPr>
              <a:t>x         3</a:t>
            </a:r>
          </a:p>
          <a:p>
            <a:endParaRPr lang="en-GB" sz="2400" b="1" dirty="0">
              <a:solidFill>
                <a:srgbClr val="C00000"/>
              </a:solidFill>
            </a:endParaRPr>
          </a:p>
        </p:txBody>
      </p:sp>
      <p:cxnSp>
        <p:nvCxnSpPr>
          <p:cNvPr id="13" name="Straight Connector 12">
            <a:extLst>
              <a:ext uri="{FF2B5EF4-FFF2-40B4-BE49-F238E27FC236}">
                <a16:creationId xmlns:a16="http://schemas.microsoft.com/office/drawing/2014/main" id="{99D96EAD-B473-404F-961C-DF34AE4FF77E}"/>
              </a:ext>
            </a:extLst>
          </p:cNvPr>
          <p:cNvCxnSpPr>
            <a:endCxn id="12" idx="2"/>
          </p:cNvCxnSpPr>
          <p:nvPr/>
        </p:nvCxnSpPr>
        <p:spPr>
          <a:xfrm>
            <a:off x="1490587" y="5143787"/>
            <a:ext cx="121394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371EA88-0B8B-4FE7-8E12-5D33537A4175}"/>
              </a:ext>
            </a:extLst>
          </p:cNvPr>
          <p:cNvSpPr txBox="1"/>
          <p:nvPr/>
        </p:nvSpPr>
        <p:spPr>
          <a:xfrm>
            <a:off x="1971430" y="4757665"/>
            <a:ext cx="733101" cy="830997"/>
          </a:xfrm>
          <a:prstGeom prst="rect">
            <a:avLst/>
          </a:prstGeom>
          <a:noFill/>
        </p:spPr>
        <p:txBody>
          <a:bodyPr wrap="square" rtlCol="0">
            <a:spAutoFit/>
          </a:bodyPr>
          <a:lstStyle/>
          <a:p>
            <a:r>
              <a:rPr lang="en-GB" sz="2400" b="1" dirty="0">
                <a:solidFill>
                  <a:srgbClr val="C00000"/>
                </a:solidFill>
              </a:rPr>
              <a:t>1</a:t>
            </a:r>
          </a:p>
          <a:p>
            <a:r>
              <a:rPr lang="en-GB" sz="2400" b="1" dirty="0">
                <a:solidFill>
                  <a:srgbClr val="C00000"/>
                </a:solidFill>
              </a:rPr>
              <a:t>    5</a:t>
            </a:r>
          </a:p>
        </p:txBody>
      </p:sp>
      <p:sp>
        <p:nvSpPr>
          <p:cNvPr id="15" name="Speech Bubble: Rectangle with Corners Rounded 14">
            <a:extLst>
              <a:ext uri="{FF2B5EF4-FFF2-40B4-BE49-F238E27FC236}">
                <a16:creationId xmlns:a16="http://schemas.microsoft.com/office/drawing/2014/main" id="{C8556CFF-0934-431E-9F07-16C9762C02AC}"/>
              </a:ext>
            </a:extLst>
          </p:cNvPr>
          <p:cNvSpPr/>
          <p:nvPr/>
        </p:nvSpPr>
        <p:spPr>
          <a:xfrm>
            <a:off x="2127895" y="2882904"/>
            <a:ext cx="2577199" cy="947728"/>
          </a:xfrm>
          <a:prstGeom prst="wedgeRoundRectCallout">
            <a:avLst>
              <a:gd name="adj1" fmla="val -38968"/>
              <a:gd name="adj2" fmla="val 76093"/>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solidFill>
                  <a:srgbClr val="253746"/>
                </a:solidFill>
              </a:rPr>
              <a:t>3 times 5 is 15. We write the 5 in the 1s column and the 1 ten in the 10s column above the line.</a:t>
            </a:r>
            <a:endParaRPr lang="en-GB" sz="1600" b="1" i="1" dirty="0">
              <a:solidFill>
                <a:srgbClr val="253746"/>
              </a:solidFill>
            </a:endParaRPr>
          </a:p>
        </p:txBody>
      </p:sp>
      <p:sp>
        <p:nvSpPr>
          <p:cNvPr id="16" name="TextBox 15">
            <a:extLst>
              <a:ext uri="{FF2B5EF4-FFF2-40B4-BE49-F238E27FC236}">
                <a16:creationId xmlns:a16="http://schemas.microsoft.com/office/drawing/2014/main" id="{ADDD2C3A-7D7B-4F65-ACC0-55B32B8EF3BB}"/>
              </a:ext>
            </a:extLst>
          </p:cNvPr>
          <p:cNvSpPr txBox="1"/>
          <p:nvPr/>
        </p:nvSpPr>
        <p:spPr>
          <a:xfrm>
            <a:off x="1613230" y="4755371"/>
            <a:ext cx="733101" cy="830997"/>
          </a:xfrm>
          <a:prstGeom prst="rect">
            <a:avLst/>
          </a:prstGeom>
          <a:noFill/>
        </p:spPr>
        <p:txBody>
          <a:bodyPr wrap="square" rtlCol="0">
            <a:spAutoFit/>
          </a:bodyPr>
          <a:lstStyle/>
          <a:p>
            <a:r>
              <a:rPr lang="en-GB" sz="2400" b="1" dirty="0">
                <a:solidFill>
                  <a:srgbClr val="C00000"/>
                </a:solidFill>
              </a:rPr>
              <a:t>1</a:t>
            </a:r>
          </a:p>
          <a:p>
            <a:r>
              <a:rPr lang="en-GB" sz="2400" b="1" dirty="0">
                <a:solidFill>
                  <a:srgbClr val="C00000"/>
                </a:solidFill>
              </a:rPr>
              <a:t>     9</a:t>
            </a:r>
          </a:p>
        </p:txBody>
      </p:sp>
      <p:sp>
        <p:nvSpPr>
          <p:cNvPr id="17" name="Speech Bubble: Rectangle with Corners Rounded 16">
            <a:extLst>
              <a:ext uri="{FF2B5EF4-FFF2-40B4-BE49-F238E27FC236}">
                <a16:creationId xmlns:a16="http://schemas.microsoft.com/office/drawing/2014/main" id="{67EA5883-AD29-4AB8-B0BC-1FB3F4D9AABD}"/>
              </a:ext>
            </a:extLst>
          </p:cNvPr>
          <p:cNvSpPr/>
          <p:nvPr/>
        </p:nvSpPr>
        <p:spPr>
          <a:xfrm>
            <a:off x="1490587" y="2640450"/>
            <a:ext cx="3549344" cy="1200329"/>
          </a:xfrm>
          <a:prstGeom prst="wedgeRoundRectCallout">
            <a:avLst>
              <a:gd name="adj1" fmla="val -33039"/>
              <a:gd name="adj2" fmla="val 70839"/>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solidFill>
                  <a:srgbClr val="253746"/>
                </a:solidFill>
              </a:rPr>
              <a:t>Now we work out 3 × 60. That’s 1 hundred and 8 tens, plus the 1 ten from multiplying the 1s. We write the 1 hundred in the 100s column above the line, and the 9 in the 10s column. </a:t>
            </a:r>
            <a:endParaRPr lang="en-GB" sz="1600" b="1" i="1" dirty="0">
              <a:solidFill>
                <a:srgbClr val="253746"/>
              </a:solidFill>
            </a:endParaRPr>
          </a:p>
        </p:txBody>
      </p:sp>
      <p:sp>
        <p:nvSpPr>
          <p:cNvPr id="18" name="Speech Bubble: Rectangle with Corners Rounded 17">
            <a:extLst>
              <a:ext uri="{FF2B5EF4-FFF2-40B4-BE49-F238E27FC236}">
                <a16:creationId xmlns:a16="http://schemas.microsoft.com/office/drawing/2014/main" id="{A00FFD8D-F40A-47AE-A0CB-7BAF5EDFEB98}"/>
              </a:ext>
            </a:extLst>
          </p:cNvPr>
          <p:cNvSpPr/>
          <p:nvPr/>
        </p:nvSpPr>
        <p:spPr>
          <a:xfrm>
            <a:off x="552812" y="2770078"/>
            <a:ext cx="2925061" cy="947727"/>
          </a:xfrm>
          <a:prstGeom prst="wedgeRoundRectCallout">
            <a:avLst>
              <a:gd name="adj1" fmla="val -7168"/>
              <a:gd name="adj2" fmla="val 70839"/>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solidFill>
                  <a:srgbClr val="253746"/>
                </a:solidFill>
              </a:rPr>
              <a:t>Then we work out 3 × 300. That’s nine 100s, plus the 1 hundred from multiplying the 10s. That’s ten 100s, 1000. </a:t>
            </a:r>
            <a:endParaRPr lang="en-GB" sz="1600" b="1" i="1" dirty="0">
              <a:solidFill>
                <a:srgbClr val="253746"/>
              </a:solidFill>
            </a:endParaRPr>
          </a:p>
        </p:txBody>
      </p:sp>
      <p:sp>
        <p:nvSpPr>
          <p:cNvPr id="19" name="TextBox 18">
            <a:extLst>
              <a:ext uri="{FF2B5EF4-FFF2-40B4-BE49-F238E27FC236}">
                <a16:creationId xmlns:a16="http://schemas.microsoft.com/office/drawing/2014/main" id="{F211F5DB-90A0-4757-B9DC-74969C6CC745}"/>
              </a:ext>
            </a:extLst>
          </p:cNvPr>
          <p:cNvSpPr txBox="1"/>
          <p:nvPr/>
        </p:nvSpPr>
        <p:spPr>
          <a:xfrm>
            <a:off x="1390640" y="5129291"/>
            <a:ext cx="733101" cy="461665"/>
          </a:xfrm>
          <a:prstGeom prst="rect">
            <a:avLst/>
          </a:prstGeom>
          <a:noFill/>
        </p:spPr>
        <p:txBody>
          <a:bodyPr wrap="square" rtlCol="0">
            <a:spAutoFit/>
          </a:bodyPr>
          <a:lstStyle/>
          <a:p>
            <a:r>
              <a:rPr lang="en-GB" sz="2400" b="1" dirty="0">
                <a:solidFill>
                  <a:srgbClr val="C00000"/>
                </a:solidFill>
              </a:rPr>
              <a:t>1 0</a:t>
            </a:r>
          </a:p>
        </p:txBody>
      </p:sp>
      <p:grpSp>
        <p:nvGrpSpPr>
          <p:cNvPr id="20" name="Group 19">
            <a:extLst>
              <a:ext uri="{FF2B5EF4-FFF2-40B4-BE49-F238E27FC236}">
                <a16:creationId xmlns:a16="http://schemas.microsoft.com/office/drawing/2014/main" id="{A4F7FE05-BD63-4AF3-9FBF-B02BE0AC4668}"/>
              </a:ext>
            </a:extLst>
          </p:cNvPr>
          <p:cNvGrpSpPr/>
          <p:nvPr/>
        </p:nvGrpSpPr>
        <p:grpSpPr>
          <a:xfrm>
            <a:off x="6101542" y="1533350"/>
            <a:ext cx="2524463" cy="839449"/>
            <a:chOff x="1859373" y="4674592"/>
            <a:chExt cx="2347133" cy="668442"/>
          </a:xfrm>
        </p:grpSpPr>
        <p:sp>
          <p:nvSpPr>
            <p:cNvPr id="21" name="Speech Bubble: Rectangle with Corners Rounded 20">
              <a:extLst>
                <a:ext uri="{FF2B5EF4-FFF2-40B4-BE49-F238E27FC236}">
                  <a16:creationId xmlns:a16="http://schemas.microsoft.com/office/drawing/2014/main" id="{D26E70E9-1032-4235-AB26-9B0012432361}"/>
                </a:ext>
              </a:extLst>
            </p:cNvPr>
            <p:cNvSpPr/>
            <p:nvPr/>
          </p:nvSpPr>
          <p:spPr>
            <a:xfrm>
              <a:off x="1859373" y="4674592"/>
              <a:ext cx="2150021" cy="668442"/>
            </a:xfrm>
            <a:prstGeom prst="wedgeRoundRectCallout">
              <a:avLst>
                <a:gd name="adj1" fmla="val 1238"/>
                <a:gd name="adj2" fmla="val 92008"/>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lvl="0" algn="ctr">
                <a:defRPr/>
              </a:pPr>
              <a:r>
                <a:rPr lang="en-GB" sz="1600" b="1" dirty="0">
                  <a:solidFill>
                    <a:srgbClr val="253746"/>
                  </a:solidFill>
                </a:rPr>
                <a:t>Some children are going to use the grid method to work out 3 × 365.</a:t>
              </a:r>
              <a:endParaRPr kumimoji="0" lang="en-GB" sz="1600" b="1" i="1"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A2A7C1CA-4C04-4535-841B-2FC5805F84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8396" y="4674592"/>
              <a:ext cx="388110" cy="388272"/>
            </a:xfrm>
            <a:prstGeom prst="rect">
              <a:avLst/>
            </a:prstGeom>
            <a:effectLst>
              <a:outerShdw blurRad="50800" dist="38100" dir="2700000" algn="tl" rotWithShape="0">
                <a:prstClr val="black">
                  <a:alpha val="40000"/>
                </a:prstClr>
              </a:outerShdw>
            </a:effectLst>
          </p:spPr>
        </p:pic>
      </p:grpSp>
      <p:graphicFrame>
        <p:nvGraphicFramePr>
          <p:cNvPr id="23" name="Table 22">
            <a:extLst>
              <a:ext uri="{FF2B5EF4-FFF2-40B4-BE49-F238E27FC236}">
                <a16:creationId xmlns:a16="http://schemas.microsoft.com/office/drawing/2014/main" id="{601A490A-B225-489C-B573-F2DDF3064938}"/>
              </a:ext>
            </a:extLst>
          </p:cNvPr>
          <p:cNvGraphicFramePr>
            <a:graphicFrameLocks noGrp="1"/>
          </p:cNvGraphicFramePr>
          <p:nvPr>
            <p:extLst>
              <p:ext uri="{D42A27DB-BD31-4B8C-83A1-F6EECF244321}">
                <p14:modId xmlns:p14="http://schemas.microsoft.com/office/powerpoint/2010/main" val="2716484615"/>
              </p:ext>
            </p:extLst>
          </p:nvPr>
        </p:nvGraphicFramePr>
        <p:xfrm>
          <a:off x="4705094" y="4150087"/>
          <a:ext cx="3912544" cy="841248"/>
        </p:xfrm>
        <a:graphic>
          <a:graphicData uri="http://schemas.openxmlformats.org/drawingml/2006/table">
            <a:tbl>
              <a:tblPr firstRow="1" firstCol="1" lastRow="1" lastCol="1" bandRow="1" bandCol="1"/>
              <a:tblGrid>
                <a:gridCol w="782291">
                  <a:extLst>
                    <a:ext uri="{9D8B030D-6E8A-4147-A177-3AD203B41FA5}">
                      <a16:colId xmlns:a16="http://schemas.microsoft.com/office/drawing/2014/main" val="1413381148"/>
                    </a:ext>
                  </a:extLst>
                </a:gridCol>
                <a:gridCol w="782291">
                  <a:extLst>
                    <a:ext uri="{9D8B030D-6E8A-4147-A177-3AD203B41FA5}">
                      <a16:colId xmlns:a16="http://schemas.microsoft.com/office/drawing/2014/main" val="3956097808"/>
                    </a:ext>
                  </a:extLst>
                </a:gridCol>
                <a:gridCol w="782291">
                  <a:extLst>
                    <a:ext uri="{9D8B030D-6E8A-4147-A177-3AD203B41FA5}">
                      <a16:colId xmlns:a16="http://schemas.microsoft.com/office/drawing/2014/main" val="383610314"/>
                    </a:ext>
                  </a:extLst>
                </a:gridCol>
                <a:gridCol w="782291">
                  <a:extLst>
                    <a:ext uri="{9D8B030D-6E8A-4147-A177-3AD203B41FA5}">
                      <a16:colId xmlns:a16="http://schemas.microsoft.com/office/drawing/2014/main" val="1108617938"/>
                    </a:ext>
                  </a:extLst>
                </a:gridCol>
                <a:gridCol w="783380">
                  <a:extLst>
                    <a:ext uri="{9D8B030D-6E8A-4147-A177-3AD203B41FA5}">
                      <a16:colId xmlns:a16="http://schemas.microsoft.com/office/drawing/2014/main" val="1471936668"/>
                    </a:ext>
                  </a:extLst>
                </a:gridCol>
              </a:tblGrid>
              <a:tr h="186055">
                <a:tc>
                  <a:txBody>
                    <a:bodyPr/>
                    <a:lstStyle/>
                    <a:p>
                      <a:pPr algn="ct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 300</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60</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5</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318023"/>
                  </a:ext>
                </a:extLst>
              </a:tr>
              <a:tr h="186055">
                <a:tc>
                  <a:txBody>
                    <a:bodyPr/>
                    <a:lstStyle/>
                    <a:p>
                      <a:pPr algn="ct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800"/>
                        </a:spcAft>
                      </a:pPr>
                      <a:r>
                        <a:rPr lang="en-US" sz="2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900</a:t>
                      </a:r>
                      <a:endParaRPr lang="en-GB"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800"/>
                        </a:spcAft>
                      </a:pPr>
                      <a:r>
                        <a:rPr lang="en-US" sz="2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180</a:t>
                      </a:r>
                      <a:endParaRPr lang="en-GB"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800"/>
                        </a:spcAft>
                      </a:pPr>
                      <a:r>
                        <a:rPr lang="en-US" sz="2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GB"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800"/>
                        </a:spcAft>
                      </a:pPr>
                      <a:r>
                        <a:rPr lang="en-US" sz="2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1095</a:t>
                      </a:r>
                      <a:endParaRPr lang="en-GB"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34354228"/>
                  </a:ext>
                </a:extLst>
              </a:tr>
            </a:tbl>
          </a:graphicData>
        </a:graphic>
      </p:graphicFrame>
      <p:sp>
        <p:nvSpPr>
          <p:cNvPr id="24" name="Speech Bubble: Rectangle with Corners Rounded 23">
            <a:extLst>
              <a:ext uri="{FF2B5EF4-FFF2-40B4-BE49-F238E27FC236}">
                <a16:creationId xmlns:a16="http://schemas.microsoft.com/office/drawing/2014/main" id="{5ABCCA4A-10FE-429E-8BAA-959B2A1BC421}"/>
              </a:ext>
            </a:extLst>
          </p:cNvPr>
          <p:cNvSpPr/>
          <p:nvPr/>
        </p:nvSpPr>
        <p:spPr>
          <a:xfrm>
            <a:off x="4572000" y="5371713"/>
            <a:ext cx="2046073" cy="628971"/>
          </a:xfrm>
          <a:prstGeom prst="wedgeRoundRectCallout">
            <a:avLst>
              <a:gd name="adj1" fmla="val -38110"/>
              <a:gd name="adj2" fmla="val -88535"/>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lvl="0" algn="ctr">
              <a:defRPr/>
            </a:pPr>
            <a:r>
              <a:rPr lang="en-GB" sz="1600" b="1" dirty="0">
                <a:solidFill>
                  <a:srgbClr val="253746"/>
                </a:solidFill>
              </a:rPr>
              <a:t>We get the same answer!</a:t>
            </a:r>
            <a:endParaRPr kumimoji="0" lang="en-GB" sz="1600" b="1" i="1" u="none" strike="noStrike" kern="1200" cap="none" spc="0" normalizeH="0" baseline="0" noProof="0" dirty="0">
              <a:ln>
                <a:noFill/>
              </a:ln>
              <a:solidFill>
                <a:srgbClr val="25374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74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0" presetClass="exit" presetSubtype="0" fill="hold" grpId="1" nodeType="with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10" presetClass="exit" presetSubtype="0" fill="hold" grpId="1" nodeType="with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15" grpId="0" animBg="1"/>
      <p:bldP spid="15" grpId="1" animBg="1"/>
      <p:bldP spid="16" grpId="0"/>
      <p:bldP spid="17" grpId="0" animBg="1"/>
      <p:bldP spid="17" grpId="1" animBg="1"/>
      <p:bldP spid="18" grpId="0" animBg="1"/>
      <p:bldP spid="18" grpId="1" animBg="1"/>
      <p:bldP spid="19" grpId="0"/>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0D71DE-5C79-4255-B479-729B95AEF261}"/>
              </a:ext>
            </a:extLst>
          </p:cNvPr>
          <p:cNvSpPr/>
          <p:nvPr/>
        </p:nvSpPr>
        <p:spPr>
          <a:xfrm>
            <a:off x="79513" y="61090"/>
            <a:ext cx="8455715"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375"/>
              </a:spcAft>
              <a:buClr>
                <a:srgbClr val="ED7D31"/>
              </a:buClr>
              <a:buSzPct val="120000"/>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Day 3:  </a:t>
            </a:r>
            <a:r>
              <a:rPr kumimoji="0" lang="en-GB"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Use short multiplication to multiply 3-digit numbers by single-digit numbers.</a:t>
            </a:r>
          </a:p>
        </p:txBody>
      </p:sp>
      <p:sp>
        <p:nvSpPr>
          <p:cNvPr id="7" name="Footer Placeholder 6">
            <a:extLst>
              <a:ext uri="{FF2B5EF4-FFF2-40B4-BE49-F238E27FC236}">
                <a16:creationId xmlns:a16="http://schemas.microsoft.com/office/drawing/2014/main" id="{0E47F3DA-E37F-43BC-9CE2-396BB6DA65D1}"/>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rPr>
              <a:t>Year 5</a:t>
            </a:r>
          </a:p>
        </p:txBody>
      </p:sp>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153CE13C-453E-4B9C-B7DE-06231379CC83}"/>
              </a:ext>
            </a:extLst>
          </p:cNvPr>
          <p:cNvGrpSpPr/>
          <p:nvPr/>
        </p:nvGrpSpPr>
        <p:grpSpPr>
          <a:xfrm>
            <a:off x="2657818" y="856586"/>
            <a:ext cx="3171385" cy="714888"/>
            <a:chOff x="1056307" y="1363797"/>
            <a:chExt cx="4228514" cy="809463"/>
          </a:xfrm>
        </p:grpSpPr>
        <p:sp>
          <p:nvSpPr>
            <p:cNvPr id="6" name="Speech Bubble: Rectangle with Corners Rounded 5">
              <a:extLst>
                <a:ext uri="{FF2B5EF4-FFF2-40B4-BE49-F238E27FC236}">
                  <a16:creationId xmlns:a16="http://schemas.microsoft.com/office/drawing/2014/main" id="{36153CFE-47C6-4B4B-96EB-B1F68D7404DE}"/>
                </a:ext>
              </a:extLst>
            </p:cNvPr>
            <p:cNvSpPr/>
            <p:nvPr/>
          </p:nvSpPr>
          <p:spPr>
            <a:xfrm>
              <a:off x="1167140" y="1363797"/>
              <a:ext cx="4117681" cy="809463"/>
            </a:xfrm>
            <a:prstGeom prst="wedgeRoundRectCallout">
              <a:avLst>
                <a:gd name="adj1" fmla="val 72187"/>
                <a:gd name="adj2" fmla="val 83012"/>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How many drinks do you think you might have in a year? </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B1E0306-1552-42FB-8F54-DD0305F7586E}"/>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056307" y="1514392"/>
              <a:ext cx="307921" cy="519866"/>
            </a:xfrm>
            <a:prstGeom prst="rect">
              <a:avLst/>
            </a:prstGeom>
          </p:spPr>
        </p:pic>
      </p:grpSp>
      <p:grpSp>
        <p:nvGrpSpPr>
          <p:cNvPr id="11" name="Group 10">
            <a:extLst>
              <a:ext uri="{FF2B5EF4-FFF2-40B4-BE49-F238E27FC236}">
                <a16:creationId xmlns:a16="http://schemas.microsoft.com/office/drawing/2014/main" id="{34103122-FDFD-447B-AD5E-98A04958AB74}"/>
              </a:ext>
            </a:extLst>
          </p:cNvPr>
          <p:cNvGrpSpPr/>
          <p:nvPr/>
        </p:nvGrpSpPr>
        <p:grpSpPr>
          <a:xfrm>
            <a:off x="2657238" y="1915728"/>
            <a:ext cx="3300263" cy="839449"/>
            <a:chOff x="1138069" y="4674592"/>
            <a:chExt cx="3068437" cy="668442"/>
          </a:xfrm>
        </p:grpSpPr>
        <p:sp>
          <p:nvSpPr>
            <p:cNvPr id="12" name="Speech Bubble: Rectangle with Corners Rounded 11">
              <a:extLst>
                <a:ext uri="{FF2B5EF4-FFF2-40B4-BE49-F238E27FC236}">
                  <a16:creationId xmlns:a16="http://schemas.microsoft.com/office/drawing/2014/main" id="{182370DC-9F7E-49FB-87AA-646A2904CF12}"/>
                </a:ext>
              </a:extLst>
            </p:cNvPr>
            <p:cNvSpPr/>
            <p:nvPr/>
          </p:nvSpPr>
          <p:spPr>
            <a:xfrm>
              <a:off x="1138069" y="4674592"/>
              <a:ext cx="2871326" cy="668442"/>
            </a:xfrm>
            <a:prstGeom prst="wedgeRoundRectCallout">
              <a:avLst>
                <a:gd name="adj1" fmla="val 80913"/>
                <a:gd name="adj2" fmla="val 2885"/>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lvl="0" algn="ctr">
                <a:defRPr/>
              </a:pPr>
              <a:r>
                <a:rPr lang="en-GB" sz="1600" b="1" dirty="0">
                  <a:solidFill>
                    <a:srgbClr val="253746"/>
                  </a:solidFill>
                </a:rPr>
                <a:t>Work out the answer using short multiplication or grid method.</a:t>
              </a:r>
              <a:endParaRPr kumimoji="0" lang="en-GB" sz="1600" b="1" i="1"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EC0026A4-0E4C-4ABB-AC45-4F81C8E665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8396" y="4674592"/>
              <a:ext cx="388110" cy="388272"/>
            </a:xfrm>
            <a:prstGeom prst="rect">
              <a:avLst/>
            </a:prstGeom>
            <a:effectLst>
              <a:outerShdw blurRad="50800" dist="38100" dir="2700000" algn="tl" rotWithShape="0">
                <a:prstClr val="black">
                  <a:alpha val="40000"/>
                </a:prstClr>
              </a:outerShdw>
            </a:effectLst>
          </p:spPr>
        </p:pic>
      </p:grpSp>
      <p:grpSp>
        <p:nvGrpSpPr>
          <p:cNvPr id="14" name="Group 13">
            <a:extLst>
              <a:ext uri="{FF2B5EF4-FFF2-40B4-BE49-F238E27FC236}">
                <a16:creationId xmlns:a16="http://schemas.microsoft.com/office/drawing/2014/main" id="{B6B6D9D3-7726-4F8D-894B-527C077B8397}"/>
              </a:ext>
            </a:extLst>
          </p:cNvPr>
          <p:cNvGrpSpPr/>
          <p:nvPr/>
        </p:nvGrpSpPr>
        <p:grpSpPr>
          <a:xfrm>
            <a:off x="1418771" y="3735283"/>
            <a:ext cx="3088260" cy="1455182"/>
            <a:chOff x="950089" y="4103788"/>
            <a:chExt cx="4117680" cy="1647693"/>
          </a:xfrm>
        </p:grpSpPr>
        <p:sp>
          <p:nvSpPr>
            <p:cNvPr id="15" name="Speech Bubble: Rectangle with Corners Rounded 14">
              <a:extLst>
                <a:ext uri="{FF2B5EF4-FFF2-40B4-BE49-F238E27FC236}">
                  <a16:creationId xmlns:a16="http://schemas.microsoft.com/office/drawing/2014/main" id="{9F29EE78-DFAD-4B81-9AA8-97A16DF37CD9}"/>
                </a:ext>
              </a:extLst>
            </p:cNvPr>
            <p:cNvSpPr/>
            <p:nvPr/>
          </p:nvSpPr>
          <p:spPr>
            <a:xfrm>
              <a:off x="950089" y="4467626"/>
              <a:ext cx="4117680" cy="1283855"/>
            </a:xfrm>
            <a:prstGeom prst="wedgeRoundRectCallout">
              <a:avLst>
                <a:gd name="adj1" fmla="val 50945"/>
                <a:gd name="adj2" fmla="val 83785"/>
                <a:gd name="adj3" fmla="val 16667"/>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r>
                <a:rPr lang="en-GB" sz="1600" b="1" dirty="0">
                  <a:solidFill>
                    <a:srgbClr val="253746"/>
                  </a:solidFill>
                </a:rPr>
                <a:t>Work in pairs to work out how roughly how many meals you might have eaten </a:t>
              </a:r>
              <a:r>
                <a:rPr lang="en-GB" sz="1600" b="1" i="1" dirty="0">
                  <a:solidFill>
                    <a:srgbClr val="253746"/>
                  </a:solidFill>
                </a:rPr>
                <a:t>in your life </a:t>
              </a:r>
              <a:r>
                <a:rPr lang="en-GB" sz="1600" b="1" u="sng" dirty="0">
                  <a:solidFill>
                    <a:srgbClr val="253746"/>
                  </a:solidFill>
                </a:rPr>
                <a:t>or</a:t>
              </a:r>
              <a:r>
                <a:rPr lang="en-GB" sz="1600" b="1" dirty="0">
                  <a:solidFill>
                    <a:srgbClr val="253746"/>
                  </a:solidFill>
                </a:rPr>
                <a:t> how many drinks you have had.</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23FD22F3-1366-4AD1-A22D-380A0B53BA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61404" y="4103788"/>
              <a:ext cx="1119000" cy="537925"/>
            </a:xfrm>
            <a:prstGeom prst="rect">
              <a:avLst/>
            </a:prstGeom>
            <a:effectLst>
              <a:outerShdw blurRad="50800" dist="38100" dir="2700000" algn="tl" rotWithShape="0">
                <a:prstClr val="black">
                  <a:alpha val="40000"/>
                </a:prstClr>
              </a:outerShdw>
            </a:effectLst>
          </p:spPr>
        </p:pic>
      </p:grpSp>
      <p:sp>
        <p:nvSpPr>
          <p:cNvPr id="17" name="Speech Bubble: Rectangle with Corners Rounded 16">
            <a:extLst>
              <a:ext uri="{FF2B5EF4-FFF2-40B4-BE49-F238E27FC236}">
                <a16:creationId xmlns:a16="http://schemas.microsoft.com/office/drawing/2014/main" id="{DCD9945F-9412-4D07-91D9-FF7DB84F7619}"/>
              </a:ext>
            </a:extLst>
          </p:cNvPr>
          <p:cNvSpPr/>
          <p:nvPr/>
        </p:nvSpPr>
        <p:spPr>
          <a:xfrm>
            <a:off x="5087388" y="4210359"/>
            <a:ext cx="2906279" cy="747063"/>
          </a:xfrm>
          <a:prstGeom prst="wedgeRoundRectCallout">
            <a:avLst>
              <a:gd name="adj1" fmla="val 1238"/>
              <a:gd name="adj2" fmla="val 92008"/>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lvl="0" algn="ctr">
              <a:defRPr/>
            </a:pPr>
            <a:r>
              <a:rPr lang="en-GB" sz="1600" b="1" dirty="0">
                <a:solidFill>
                  <a:srgbClr val="253746"/>
                </a:solidFill>
              </a:rPr>
              <a:t>Be ready to share your answer, and how you reached it.</a:t>
            </a:r>
            <a:endParaRPr kumimoji="0" lang="en-GB" sz="1600" b="1" i="1" u="none" strike="noStrike" kern="1200" cap="none" spc="0" normalizeH="0" baseline="0" noProof="0" dirty="0">
              <a:ln>
                <a:noFill/>
              </a:ln>
              <a:solidFill>
                <a:srgbClr val="25374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15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14" name="TextBox 13">
            <a:extLst>
              <a:ext uri="{FF2B5EF4-FFF2-40B4-BE49-F238E27FC236}">
                <a16:creationId xmlns:a16="http://schemas.microsoft.com/office/drawing/2014/main" id="{FB079B98-AE85-4E56-A91D-A5896A9CB313}"/>
              </a:ext>
            </a:extLst>
          </p:cNvPr>
          <p:cNvSpPr txBox="1"/>
          <p:nvPr/>
        </p:nvSpPr>
        <p:spPr>
          <a:xfrm>
            <a:off x="980665" y="1590490"/>
            <a:ext cx="6992458" cy="3985706"/>
          </a:xfrm>
          <a:prstGeom prst="rect">
            <a:avLst/>
          </a:prstGeom>
          <a:noFill/>
        </p:spPr>
        <p:txBody>
          <a:bodyPr wrap="square" rtlCol="0">
            <a:spAutoFit/>
          </a:bodyPr>
          <a:lstStyle/>
          <a:p>
            <a:pPr algn="ctr">
              <a:spcAft>
                <a:spcPts val="600"/>
              </a:spcAft>
              <a:buClr>
                <a:schemeClr val="accent2"/>
              </a:buClr>
            </a:pPr>
            <a:endParaRPr lang="en-US" sz="1400" b="1" dirty="0">
              <a:solidFill>
                <a:srgbClr val="253746"/>
              </a:solidFill>
            </a:endParaRPr>
          </a:p>
          <a:p>
            <a:pPr algn="ctr">
              <a:spcAft>
                <a:spcPts val="600"/>
              </a:spcAft>
              <a:buClr>
                <a:schemeClr val="accent2"/>
              </a:buClr>
            </a:pPr>
            <a:r>
              <a:rPr lang="en-US" sz="2400" b="1" dirty="0">
                <a:solidFill>
                  <a:srgbClr val="253746"/>
                </a:solidFill>
              </a:rPr>
              <a:t>Starters</a:t>
            </a:r>
            <a:endParaRPr lang="en-GB" sz="2400" b="1" dirty="0">
              <a:solidFill>
                <a:srgbClr val="253746"/>
              </a:solidFill>
            </a:endParaRPr>
          </a:p>
          <a:p>
            <a:pPr>
              <a:spcAft>
                <a:spcPts val="1000"/>
              </a:spcAft>
            </a:pPr>
            <a:r>
              <a:rPr lang="en-GB" b="1" dirty="0">
                <a:solidFill>
                  <a:srgbClr val="253746"/>
                </a:solidFill>
              </a:rPr>
              <a:t>Day 1</a:t>
            </a:r>
            <a:br>
              <a:rPr lang="en-GB" sz="2400" b="1" dirty="0">
                <a:solidFill>
                  <a:srgbClr val="253746"/>
                </a:solidFill>
              </a:rPr>
            </a:br>
            <a:r>
              <a:rPr lang="en-GB" b="1" dirty="0">
                <a:solidFill>
                  <a:schemeClr val="accent5">
                    <a:lumMod val="75000"/>
                  </a:schemeClr>
                </a:solidFill>
              </a:rPr>
              <a:t>6, 60, 7 and 70 times tables (pre-requisite skills) </a:t>
            </a:r>
          </a:p>
          <a:p>
            <a:pPr>
              <a:spcAft>
                <a:spcPts val="1000"/>
              </a:spcAft>
            </a:pPr>
            <a:r>
              <a:rPr lang="en-GB" b="1" dirty="0">
                <a:solidFill>
                  <a:srgbClr val="253746"/>
                </a:solidFill>
              </a:rPr>
              <a:t>Day 2</a:t>
            </a:r>
            <a:br>
              <a:rPr lang="en-GB" sz="2400" b="1" dirty="0">
                <a:solidFill>
                  <a:srgbClr val="253746"/>
                </a:solidFill>
              </a:rPr>
            </a:br>
            <a:r>
              <a:rPr lang="en-GB" b="1" dirty="0">
                <a:solidFill>
                  <a:schemeClr val="accent5">
                    <a:lumMod val="75000"/>
                  </a:schemeClr>
                </a:solidFill>
              </a:rPr>
              <a:t>Times tables (pre-requisite skills) </a:t>
            </a:r>
          </a:p>
          <a:p>
            <a:pPr>
              <a:spcAft>
                <a:spcPts val="1000"/>
              </a:spcAft>
            </a:pPr>
            <a:r>
              <a:rPr lang="en-GB" b="1" dirty="0">
                <a:solidFill>
                  <a:srgbClr val="253746"/>
                </a:solidFill>
              </a:rPr>
              <a:t>Day 3</a:t>
            </a:r>
            <a:br>
              <a:rPr lang="en-GB" b="1" dirty="0">
                <a:solidFill>
                  <a:srgbClr val="253746"/>
                </a:solidFill>
              </a:rPr>
            </a:br>
            <a:r>
              <a:rPr lang="en-GB" b="1" dirty="0">
                <a:solidFill>
                  <a:schemeClr val="accent5">
                    <a:lumMod val="75000"/>
                  </a:schemeClr>
                </a:solidFill>
              </a:rPr>
              <a:t>Factors and multiples (simmering skills) </a:t>
            </a:r>
          </a:p>
          <a:p>
            <a:r>
              <a:rPr lang="en-GB" b="1" dirty="0">
                <a:solidFill>
                  <a:srgbClr val="253746"/>
                </a:solidFill>
              </a:rPr>
              <a:t>Day 4</a:t>
            </a:r>
            <a:br>
              <a:rPr lang="en-GB" b="1" dirty="0">
                <a:solidFill>
                  <a:srgbClr val="253746"/>
                </a:solidFill>
              </a:rPr>
            </a:br>
            <a:r>
              <a:rPr lang="en-GB" b="1" dirty="0">
                <a:solidFill>
                  <a:schemeClr val="accent5">
                    <a:lumMod val="75000"/>
                  </a:schemeClr>
                </a:solidFill>
              </a:rPr>
              <a:t>Find the time later using 24-hour clock (simmering skills) </a:t>
            </a:r>
          </a:p>
          <a:p>
            <a:r>
              <a:rPr lang="en-GB" b="1" dirty="0">
                <a:solidFill>
                  <a:srgbClr val="253746"/>
                </a:solidFill>
              </a:rPr>
              <a:t>Or</a:t>
            </a:r>
          </a:p>
          <a:p>
            <a:r>
              <a:rPr lang="en-GB" b="1" dirty="0">
                <a:solidFill>
                  <a:schemeClr val="accent5">
                    <a:lumMod val="75000"/>
                  </a:schemeClr>
                </a:solidFill>
              </a:rPr>
              <a:t>Multiply by multiples of 10 (e.g. 24 x 30) (simmering skills) </a:t>
            </a:r>
          </a:p>
        </p:txBody>
      </p:sp>
      <p:sp>
        <p:nvSpPr>
          <p:cNvPr id="6" name="Footer Placeholder 4">
            <a:extLst>
              <a:ext uri="{FF2B5EF4-FFF2-40B4-BE49-F238E27FC236}">
                <a16:creationId xmlns:a16="http://schemas.microsoft.com/office/drawing/2014/main" id="{83E5095E-B6CB-4695-957F-D18C7BE98E85}"/>
              </a:ext>
            </a:extLst>
          </p:cNvPr>
          <p:cNvSpPr>
            <a:spLocks noGrp="1"/>
          </p:cNvSpPr>
          <p:nvPr>
            <p:ph type="ftr" sz="quarter" idx="11"/>
          </p:nvPr>
        </p:nvSpPr>
        <p:spPr>
          <a:xfrm>
            <a:off x="5943602" y="6367376"/>
            <a:ext cx="3086100" cy="365125"/>
          </a:xfrm>
        </p:spPr>
        <p:txBody>
          <a:bodyPr/>
          <a:lstStyle/>
          <a:p>
            <a:pPr algn="r"/>
            <a:r>
              <a:rPr lang="en-GB" dirty="0">
                <a:solidFill>
                  <a:srgbClr val="EA7600"/>
                </a:solidFill>
              </a:rPr>
              <a:t>Year 5</a:t>
            </a:r>
          </a:p>
        </p:txBody>
      </p:sp>
      <p:sp>
        <p:nvSpPr>
          <p:cNvPr id="5" name="TextBox 4">
            <a:extLst>
              <a:ext uri="{FF2B5EF4-FFF2-40B4-BE49-F238E27FC236}">
                <a16:creationId xmlns:a16="http://schemas.microsoft.com/office/drawing/2014/main" id="{A64F3FED-3247-4F55-BF8A-D1D9E087C650}"/>
              </a:ext>
            </a:extLst>
          </p:cNvPr>
          <p:cNvSpPr txBox="1"/>
          <p:nvPr/>
        </p:nvSpPr>
        <p:spPr>
          <a:xfrm>
            <a:off x="1094084" y="301899"/>
            <a:ext cx="6902726" cy="956672"/>
          </a:xfrm>
          <a:prstGeom prst="rect">
            <a:avLst/>
          </a:prstGeom>
          <a:noFill/>
        </p:spPr>
        <p:txBody>
          <a:bodyPr wrap="square" rtlCol="0">
            <a:spAutoFit/>
          </a:bodyPr>
          <a:lstStyle/>
          <a:p>
            <a:pPr algn="ctr"/>
            <a:r>
              <a:rPr lang="en-GB" sz="2800" b="1" dirty="0">
                <a:solidFill>
                  <a:srgbClr val="253746"/>
                </a:solidFill>
              </a:rPr>
              <a:t>Multiplication and division</a:t>
            </a:r>
          </a:p>
          <a:p>
            <a:pPr algn="ctr">
              <a:spcBef>
                <a:spcPts val="450"/>
              </a:spcBef>
            </a:pPr>
            <a:r>
              <a:rPr lang="en-GB" sz="2400" b="1" dirty="0">
                <a:solidFill>
                  <a:srgbClr val="253746"/>
                </a:solidFill>
              </a:rPr>
              <a:t>Grid method and short multiplication</a:t>
            </a:r>
            <a:endParaRPr lang="en-GB" sz="2400" dirty="0">
              <a:solidFill>
                <a:srgbClr val="253746"/>
              </a:solidFill>
            </a:endParaRPr>
          </a:p>
        </p:txBody>
      </p:sp>
    </p:spTree>
    <p:extLst>
      <p:ext uri="{BB962C8B-B14F-4D97-AF65-F5344CB8AC3E}">
        <p14:creationId xmlns:p14="http://schemas.microsoft.com/office/powerpoint/2010/main" val="1961082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E47F3DA-E37F-43BC-9CE2-396BB6DA65D1}"/>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rPr>
              <a:t>Year 5</a:t>
            </a:r>
          </a:p>
        </p:txBody>
      </p:sp>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pic>
        <p:nvPicPr>
          <p:cNvPr id="3" name="Picture 2" descr="A screenshot of a cell phone&#10;&#10;Description generated with very high confidence">
            <a:extLst>
              <a:ext uri="{FF2B5EF4-FFF2-40B4-BE49-F238E27FC236}">
                <a16:creationId xmlns:a16="http://schemas.microsoft.com/office/drawing/2014/main" id="{BA4FB480-9533-4162-84B5-6E6A50314C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182" t="8026" r="9272" b="43122"/>
          <a:stretch/>
        </p:blipFill>
        <p:spPr>
          <a:xfrm>
            <a:off x="342019" y="781396"/>
            <a:ext cx="8449089" cy="35359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5169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9C850A9-87A7-4669-94E4-2D4D38F29A72}"/>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rPr>
              <a:t>Year 5</a:t>
            </a:r>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64F3FED-3247-4F55-BF8A-D1D9E087C650}"/>
              </a:ext>
            </a:extLst>
          </p:cNvPr>
          <p:cNvSpPr txBox="1"/>
          <p:nvPr/>
        </p:nvSpPr>
        <p:spPr>
          <a:xfrm>
            <a:off x="1094084" y="301899"/>
            <a:ext cx="6902726" cy="956672"/>
          </a:xfrm>
          <a:prstGeom prst="rect">
            <a:avLst/>
          </a:prstGeom>
          <a:noFill/>
        </p:spPr>
        <p:txBody>
          <a:bodyPr wrap="square" rtlCol="0">
            <a:spAutoFit/>
          </a:bodyPr>
          <a:lstStyle/>
          <a:p>
            <a:pPr algn="ctr"/>
            <a:r>
              <a:rPr lang="en-GB" sz="2800" b="1" dirty="0">
                <a:solidFill>
                  <a:srgbClr val="253746"/>
                </a:solidFill>
              </a:rPr>
              <a:t>Multiplication and division</a:t>
            </a:r>
          </a:p>
          <a:p>
            <a:pPr algn="ctr">
              <a:spcBef>
                <a:spcPts val="450"/>
              </a:spcBef>
            </a:pPr>
            <a:r>
              <a:rPr lang="en-GB" sz="2400" b="1" dirty="0">
                <a:solidFill>
                  <a:srgbClr val="253746"/>
                </a:solidFill>
              </a:rPr>
              <a:t>Grid method and short multiplication</a:t>
            </a:r>
            <a:endParaRPr lang="en-GB" sz="2400" dirty="0">
              <a:solidFill>
                <a:srgbClr val="253746"/>
              </a:solidFill>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1149022" y="1858590"/>
            <a:ext cx="6792849" cy="1356782"/>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b="1" dirty="0">
                <a:solidFill>
                  <a:srgbClr val="253746"/>
                </a:solidFill>
              </a:rPr>
              <a:t>Day 4</a:t>
            </a:r>
          </a:p>
          <a:p>
            <a:pPr>
              <a:spcAft>
                <a:spcPts val="1000"/>
              </a:spcAft>
              <a:buClr>
                <a:srgbClr val="EA7600"/>
              </a:buClr>
              <a:buSzPct val="120000"/>
            </a:pPr>
            <a:r>
              <a:rPr lang="en-GB" b="1" dirty="0">
                <a:solidFill>
                  <a:srgbClr val="5B9BD5">
                    <a:lumMod val="75000"/>
                  </a:srgbClr>
                </a:solidFill>
              </a:rPr>
              <a:t>Use short multiplication to multiply 3-digit numbers by single-digit numbers including amounts of money, e.g. 3 × £4.56.</a:t>
            </a:r>
          </a:p>
        </p:txBody>
      </p:sp>
    </p:spTree>
    <p:extLst>
      <p:ext uri="{BB962C8B-B14F-4D97-AF65-F5344CB8AC3E}">
        <p14:creationId xmlns:p14="http://schemas.microsoft.com/office/powerpoint/2010/main" val="1229218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0D71DE-5C79-4255-B479-729B95AEF261}"/>
              </a:ext>
            </a:extLst>
          </p:cNvPr>
          <p:cNvSpPr/>
          <p:nvPr/>
        </p:nvSpPr>
        <p:spPr>
          <a:xfrm>
            <a:off x="79513" y="61090"/>
            <a:ext cx="8674194" cy="338554"/>
          </a:xfrm>
          <a:prstGeom prst="rect">
            <a:avLst/>
          </a:prstGeom>
        </p:spPr>
        <p:txBody>
          <a:bodyPr wrap="square">
            <a:spAutoFit/>
          </a:bodyPr>
          <a:lstStyle/>
          <a:p>
            <a:pPr lvl="0">
              <a:spcAft>
                <a:spcPts val="375"/>
              </a:spcAft>
              <a:buClr>
                <a:srgbClr val="ED7D31"/>
              </a:buClr>
              <a:buSzPct val="120000"/>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Day 4:  </a:t>
            </a:r>
            <a:r>
              <a:rPr lang="en-GB" sz="1600" b="1" dirty="0">
                <a:solidFill>
                  <a:srgbClr val="5B9BD5">
                    <a:lumMod val="75000"/>
                  </a:srgbClr>
                </a:solidFill>
              </a:rPr>
              <a:t>Use short multiplication to multiply 3-digit numbers by single-digit numbers including money.</a:t>
            </a:r>
            <a:endParaRPr kumimoji="0" lang="en-GB"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0E47F3DA-E37F-43BC-9CE2-396BB6DA65D1}"/>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rPr>
              <a:t>Year 5</a:t>
            </a:r>
          </a:p>
        </p:txBody>
      </p:sp>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ED0D2E54-E810-4F4C-A2E5-2C683B02847A}"/>
              </a:ext>
            </a:extLst>
          </p:cNvPr>
          <p:cNvGrpSpPr/>
          <p:nvPr/>
        </p:nvGrpSpPr>
        <p:grpSpPr>
          <a:xfrm>
            <a:off x="853506" y="645866"/>
            <a:ext cx="3088260" cy="1059852"/>
            <a:chOff x="950089" y="4103788"/>
            <a:chExt cx="4117680" cy="1200063"/>
          </a:xfrm>
        </p:grpSpPr>
        <p:sp>
          <p:nvSpPr>
            <p:cNvPr id="6" name="Speech Bubble: Rectangle with Corners Rounded 5">
              <a:extLst>
                <a:ext uri="{FF2B5EF4-FFF2-40B4-BE49-F238E27FC236}">
                  <a16:creationId xmlns:a16="http://schemas.microsoft.com/office/drawing/2014/main" id="{F3D7E3AB-3547-4FD6-A011-840EF82BE243}"/>
                </a:ext>
              </a:extLst>
            </p:cNvPr>
            <p:cNvSpPr/>
            <p:nvPr/>
          </p:nvSpPr>
          <p:spPr>
            <a:xfrm>
              <a:off x="950089" y="4467626"/>
              <a:ext cx="4117680" cy="836225"/>
            </a:xfrm>
            <a:prstGeom prst="wedgeRoundRectCallout">
              <a:avLst>
                <a:gd name="adj1" fmla="val 50945"/>
                <a:gd name="adj2" fmla="val 83785"/>
                <a:gd name="adj3" fmla="val 16667"/>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r>
                <a:rPr lang="en-GB" sz="1600" b="1" dirty="0">
                  <a:solidFill>
                    <a:srgbClr val="253746"/>
                  </a:solidFill>
                </a:rPr>
                <a:t>6 × £5.24. How could we work this out? Talk to your partner.</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D9F98746-A6B7-4452-813F-D45A3436D7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1404" y="4103788"/>
              <a:ext cx="1119000" cy="537925"/>
            </a:xfrm>
            <a:prstGeom prst="rect">
              <a:avLst/>
            </a:prstGeom>
            <a:effectLst>
              <a:outerShdw blurRad="50800" dist="38100" dir="2700000" algn="tl" rotWithShape="0">
                <a:prstClr val="black">
                  <a:alpha val="40000"/>
                </a:prstClr>
              </a:outerShdw>
            </a:effectLst>
          </p:spPr>
        </p:pic>
      </p:grpSp>
      <p:grpSp>
        <p:nvGrpSpPr>
          <p:cNvPr id="11" name="Group 10">
            <a:extLst>
              <a:ext uri="{FF2B5EF4-FFF2-40B4-BE49-F238E27FC236}">
                <a16:creationId xmlns:a16="http://schemas.microsoft.com/office/drawing/2014/main" id="{630D8131-E843-4645-8FB5-AD3B4A81A714}"/>
              </a:ext>
            </a:extLst>
          </p:cNvPr>
          <p:cNvGrpSpPr/>
          <p:nvPr/>
        </p:nvGrpSpPr>
        <p:grpSpPr>
          <a:xfrm>
            <a:off x="4733721" y="814646"/>
            <a:ext cx="3325832" cy="917311"/>
            <a:chOff x="1167140" y="1134595"/>
            <a:chExt cx="4434442" cy="1038665"/>
          </a:xfrm>
        </p:grpSpPr>
        <p:sp>
          <p:nvSpPr>
            <p:cNvPr id="12" name="Speech Bubble: Rectangle with Corners Rounded 11">
              <a:extLst>
                <a:ext uri="{FF2B5EF4-FFF2-40B4-BE49-F238E27FC236}">
                  <a16:creationId xmlns:a16="http://schemas.microsoft.com/office/drawing/2014/main" id="{C949AC92-C333-46BB-A17B-9E56643CBE44}"/>
                </a:ext>
              </a:extLst>
            </p:cNvPr>
            <p:cNvSpPr/>
            <p:nvPr/>
          </p:nvSpPr>
          <p:spPr>
            <a:xfrm>
              <a:off x="1167140" y="1134595"/>
              <a:ext cx="4434442" cy="1038665"/>
            </a:xfrm>
            <a:prstGeom prst="wedgeRoundRectCallout">
              <a:avLst>
                <a:gd name="adj1" fmla="val 9739"/>
                <a:gd name="adj2" fmla="val 92314"/>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We could use the grid method or jottings to record steps. </a:t>
              </a:r>
            </a:p>
            <a:p>
              <a:pPr lvl="0" algn="ctr">
                <a:defRPr/>
              </a:pPr>
              <a:r>
                <a:rPr lang="en-GB" sz="1600" b="1" dirty="0">
                  <a:solidFill>
                    <a:srgbClr val="253746"/>
                  </a:solidFill>
                </a:rPr>
                <a:t>What do you think the answer is approximately? </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0BD4BE7B-1F11-46C1-B8EB-E1FED7441FA5}"/>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228892" y="1363797"/>
              <a:ext cx="307921" cy="519866"/>
            </a:xfrm>
            <a:prstGeom prst="rect">
              <a:avLst/>
            </a:prstGeom>
          </p:spPr>
        </p:pic>
      </p:grpSp>
      <p:sp>
        <p:nvSpPr>
          <p:cNvPr id="14" name="Speech Bubble: Rectangle with Corners Rounded 13">
            <a:extLst>
              <a:ext uri="{FF2B5EF4-FFF2-40B4-BE49-F238E27FC236}">
                <a16:creationId xmlns:a16="http://schemas.microsoft.com/office/drawing/2014/main" id="{65FE17F7-6FA4-459C-BC80-FF016E4B255F}"/>
              </a:ext>
            </a:extLst>
          </p:cNvPr>
          <p:cNvSpPr/>
          <p:nvPr/>
        </p:nvSpPr>
        <p:spPr>
          <a:xfrm>
            <a:off x="4895505" y="2046262"/>
            <a:ext cx="3325832" cy="584775"/>
          </a:xfrm>
          <a:prstGeom prst="wedgeRoundRectCallout">
            <a:avLst>
              <a:gd name="adj1" fmla="val -17755"/>
              <a:gd name="adj2" fmla="val -86798"/>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Six lots of £5 is £30, so the answer will be a bit more than that.</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F151BD2E-3EDE-4281-B23E-2CD25C09C050}"/>
              </a:ext>
            </a:extLst>
          </p:cNvPr>
          <p:cNvGraphicFramePr>
            <a:graphicFrameLocks noGrp="1"/>
          </p:cNvGraphicFramePr>
          <p:nvPr>
            <p:extLst>
              <p:ext uri="{D42A27DB-BD31-4B8C-83A1-F6EECF244321}">
                <p14:modId xmlns:p14="http://schemas.microsoft.com/office/powerpoint/2010/main" val="3082501197"/>
              </p:ext>
            </p:extLst>
          </p:nvPr>
        </p:nvGraphicFramePr>
        <p:xfrm>
          <a:off x="582358" y="3076561"/>
          <a:ext cx="4206240" cy="1002649"/>
        </p:xfrm>
        <a:graphic>
          <a:graphicData uri="http://schemas.openxmlformats.org/drawingml/2006/table">
            <a:tbl>
              <a:tblPr firstRow="1" firstCol="1" lastRow="1" lastCol="1" bandRow="1" bandCol="1"/>
              <a:tblGrid>
                <a:gridCol w="483618">
                  <a:extLst>
                    <a:ext uri="{9D8B030D-6E8A-4147-A177-3AD203B41FA5}">
                      <a16:colId xmlns:a16="http://schemas.microsoft.com/office/drawing/2014/main" val="412563990"/>
                    </a:ext>
                  </a:extLst>
                </a:gridCol>
                <a:gridCol w="813167">
                  <a:extLst>
                    <a:ext uri="{9D8B030D-6E8A-4147-A177-3AD203B41FA5}">
                      <a16:colId xmlns:a16="http://schemas.microsoft.com/office/drawing/2014/main" val="661894632"/>
                    </a:ext>
                  </a:extLst>
                </a:gridCol>
                <a:gridCol w="985341">
                  <a:extLst>
                    <a:ext uri="{9D8B030D-6E8A-4147-A177-3AD203B41FA5}">
                      <a16:colId xmlns:a16="http://schemas.microsoft.com/office/drawing/2014/main" val="1662013458"/>
                    </a:ext>
                  </a:extLst>
                </a:gridCol>
                <a:gridCol w="899254">
                  <a:extLst>
                    <a:ext uri="{9D8B030D-6E8A-4147-A177-3AD203B41FA5}">
                      <a16:colId xmlns:a16="http://schemas.microsoft.com/office/drawing/2014/main" val="2901924056"/>
                    </a:ext>
                  </a:extLst>
                </a:gridCol>
                <a:gridCol w="1024860">
                  <a:extLst>
                    <a:ext uri="{9D8B030D-6E8A-4147-A177-3AD203B41FA5}">
                      <a16:colId xmlns:a16="http://schemas.microsoft.com/office/drawing/2014/main" val="381407262"/>
                    </a:ext>
                  </a:extLst>
                </a:gridCol>
              </a:tblGrid>
              <a:tr h="282233">
                <a:tc>
                  <a:txBody>
                    <a:bodyPr/>
                    <a:lstStyle/>
                    <a:p>
                      <a:pPr algn="just">
                        <a:lnSpc>
                          <a:spcPct val="115000"/>
                        </a:lnSpc>
                        <a:spcAft>
                          <a:spcPts val="800"/>
                        </a:spcAft>
                      </a:pPr>
                      <a:r>
                        <a:rPr lang="en-US" sz="2400" b="1" dirty="0">
                          <a:solidFill>
                            <a:schemeClr val="accent1"/>
                          </a:solidFill>
                          <a:effectLst/>
                          <a:latin typeface="Calibri" panose="020F0502020204030204" pitchFamily="34" charset="0"/>
                          <a:ea typeface="SimSun" panose="02010600030101010101" pitchFamily="2" charset="-122"/>
                          <a:cs typeface="Calibri" panose="020F0502020204030204" pitchFamily="34" charset="0"/>
                        </a:rPr>
                        <a:t>×</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en-US" sz="2400" b="1" dirty="0">
                          <a:solidFill>
                            <a:schemeClr val="accent1"/>
                          </a:solidFill>
                          <a:effectLst/>
                          <a:latin typeface="Calibri" panose="020F0502020204030204" pitchFamily="34" charset="0"/>
                          <a:ea typeface="SimSun" panose="02010600030101010101" pitchFamily="2" charset="-122"/>
                          <a:cs typeface="Calibri" panose="020F0502020204030204" pitchFamily="34" charset="0"/>
                        </a:rPr>
                        <a:t> £5</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en-US" sz="2400" b="1" dirty="0">
                          <a:solidFill>
                            <a:schemeClr val="accent1"/>
                          </a:solidFill>
                          <a:effectLst/>
                          <a:latin typeface="Calibri" panose="020F0502020204030204" pitchFamily="34" charset="0"/>
                          <a:ea typeface="SimSun" panose="02010600030101010101" pitchFamily="2" charset="-122"/>
                          <a:cs typeface="Calibri" panose="020F0502020204030204" pitchFamily="34" charset="0"/>
                        </a:rPr>
                        <a:t>   20p</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en-US" sz="2400" b="1" dirty="0">
                          <a:solidFill>
                            <a:schemeClr val="accent1"/>
                          </a:solidFill>
                          <a:effectLst/>
                          <a:latin typeface="Calibri" panose="020F0502020204030204" pitchFamily="34" charset="0"/>
                          <a:ea typeface="SimSun" panose="02010600030101010101" pitchFamily="2" charset="-122"/>
                          <a:cs typeface="Calibri" panose="020F0502020204030204" pitchFamily="34" charset="0"/>
                        </a:rPr>
                        <a:t>  4p</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en-US" sz="2400" b="1" dirty="0">
                          <a:solidFill>
                            <a:schemeClr val="accent1"/>
                          </a:solidFill>
                          <a:effectLst/>
                          <a:latin typeface="Calibri" panose="020F0502020204030204" pitchFamily="34" charset="0"/>
                          <a:ea typeface="SimSun" panose="02010600030101010101" pitchFamily="2" charset="-122"/>
                          <a:cs typeface="Calibri" panose="020F0502020204030204" pitchFamily="34" charset="0"/>
                        </a:rPr>
                        <a:t> </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443129"/>
                  </a:ext>
                </a:extLst>
              </a:tr>
              <a:tr h="582025">
                <a:tc>
                  <a:txBody>
                    <a:bodyPr/>
                    <a:lstStyle/>
                    <a:p>
                      <a:pPr algn="just">
                        <a:lnSpc>
                          <a:spcPct val="115000"/>
                        </a:lnSpc>
                        <a:spcAft>
                          <a:spcPts val="800"/>
                        </a:spcAft>
                      </a:pPr>
                      <a:r>
                        <a:rPr lang="en-US" sz="2400" b="1" dirty="0">
                          <a:solidFill>
                            <a:schemeClr val="accent1"/>
                          </a:solidFill>
                          <a:effectLst/>
                          <a:latin typeface="Calibri" panose="020F0502020204030204" pitchFamily="34" charset="0"/>
                          <a:ea typeface="SimSun" panose="02010600030101010101" pitchFamily="2" charset="-122"/>
                          <a:cs typeface="Calibri" panose="020F0502020204030204" pitchFamily="34" charset="0"/>
                        </a:rPr>
                        <a:t>  6</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800"/>
                        </a:spcAft>
                      </a:pPr>
                      <a:r>
                        <a:rPr lang="en-US" sz="2400" b="1">
                          <a:solidFill>
                            <a:srgbClr val="C00000"/>
                          </a:solidFill>
                          <a:effectLst/>
                          <a:latin typeface="Calibri" panose="020F0502020204030204" pitchFamily="34" charset="0"/>
                          <a:ea typeface="SimSun" panose="02010600030101010101" pitchFamily="2" charset="-122"/>
                          <a:cs typeface="Calibri" panose="020F0502020204030204" pitchFamily="34" charset="0"/>
                        </a:rPr>
                        <a:t>£30</a:t>
                      </a:r>
                      <a:endParaRPr lang="en-GB" sz="24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800"/>
                        </a:spcAft>
                      </a:pPr>
                      <a:r>
                        <a:rPr lang="en-US" sz="2400" b="1" dirty="0">
                          <a:solidFill>
                            <a:srgbClr val="C00000"/>
                          </a:solidFill>
                          <a:effectLst/>
                          <a:latin typeface="Calibri" panose="020F0502020204030204" pitchFamily="34" charset="0"/>
                          <a:ea typeface="SimSun" panose="02010600030101010101" pitchFamily="2" charset="-122"/>
                          <a:cs typeface="Calibri" panose="020F0502020204030204" pitchFamily="34" charset="0"/>
                        </a:rPr>
                        <a:t>£1.20</a:t>
                      </a:r>
                      <a:endParaRPr lang="en-GB"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800"/>
                        </a:spcAft>
                      </a:pPr>
                      <a:r>
                        <a:rPr lang="en-US" sz="2400" b="1">
                          <a:solidFill>
                            <a:srgbClr val="C00000"/>
                          </a:solidFill>
                          <a:effectLst/>
                          <a:latin typeface="Calibri" panose="020F0502020204030204" pitchFamily="34" charset="0"/>
                          <a:ea typeface="SimSun" panose="02010600030101010101" pitchFamily="2" charset="-122"/>
                          <a:cs typeface="Calibri" panose="020F0502020204030204" pitchFamily="34" charset="0"/>
                        </a:rPr>
                        <a:t>24p</a:t>
                      </a:r>
                      <a:endParaRPr lang="en-GB" sz="24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800"/>
                        </a:spcAft>
                      </a:pPr>
                      <a:r>
                        <a:rPr lang="en-US" sz="2400" b="1" dirty="0">
                          <a:solidFill>
                            <a:srgbClr val="C00000"/>
                          </a:solidFill>
                          <a:effectLst/>
                          <a:latin typeface="Calibri" panose="020F0502020204030204" pitchFamily="34" charset="0"/>
                          <a:ea typeface="SimSun" panose="02010600030101010101" pitchFamily="2" charset="-122"/>
                          <a:cs typeface="Calibri" panose="020F0502020204030204" pitchFamily="34" charset="0"/>
                        </a:rPr>
                        <a:t>£31.44</a:t>
                      </a:r>
                      <a:endParaRPr lang="en-GB"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6807728"/>
                  </a:ext>
                </a:extLst>
              </a:tr>
            </a:tbl>
          </a:graphicData>
        </a:graphic>
      </p:graphicFrame>
      <p:sp>
        <p:nvSpPr>
          <p:cNvPr id="15" name="Speech Bubble: Rectangle with Corners Rounded 14">
            <a:extLst>
              <a:ext uri="{FF2B5EF4-FFF2-40B4-BE49-F238E27FC236}">
                <a16:creationId xmlns:a16="http://schemas.microsoft.com/office/drawing/2014/main" id="{7F28633E-20DB-4619-A639-AA91A4CD74A3}"/>
              </a:ext>
            </a:extLst>
          </p:cNvPr>
          <p:cNvSpPr/>
          <p:nvPr/>
        </p:nvSpPr>
        <p:spPr>
          <a:xfrm>
            <a:off x="743701" y="2199397"/>
            <a:ext cx="2780895" cy="584775"/>
          </a:xfrm>
          <a:prstGeom prst="wedgeRoundRectCallout">
            <a:avLst>
              <a:gd name="adj1" fmla="val -3258"/>
              <a:gd name="adj2" fmla="val 80942"/>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We write £ and p by each product to be clear.</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sp>
        <p:nvSpPr>
          <p:cNvPr id="16" name="Speech Bubble: Rectangle with Corners Rounded 15">
            <a:extLst>
              <a:ext uri="{FF2B5EF4-FFF2-40B4-BE49-F238E27FC236}">
                <a16:creationId xmlns:a16="http://schemas.microsoft.com/office/drawing/2014/main" id="{982A4D72-3D0A-42EB-8C33-177689A4FD7E}"/>
              </a:ext>
            </a:extLst>
          </p:cNvPr>
          <p:cNvSpPr/>
          <p:nvPr/>
        </p:nvSpPr>
        <p:spPr>
          <a:xfrm>
            <a:off x="1016169" y="4496480"/>
            <a:ext cx="3169318" cy="1148182"/>
          </a:xfrm>
          <a:prstGeom prst="wedgeRoundRectCallout">
            <a:avLst>
              <a:gd name="adj1" fmla="val -7455"/>
              <a:gd name="adj2" fmla="val -105100"/>
              <a:gd name="adj3" fmla="val 16667"/>
            </a:avLst>
          </a:prstGeom>
          <a:solidFill>
            <a:schemeClr val="accent4">
              <a:lumMod val="40000"/>
              <a:lumOff val="60000"/>
            </a:schemeClr>
          </a:solidFill>
          <a:ln>
            <a:solidFill>
              <a:schemeClr val="accent4"/>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defRPr/>
            </a:pPr>
            <a:r>
              <a:rPr lang="en-GB" sz="1600" b="1" dirty="0">
                <a:solidFill>
                  <a:srgbClr val="253746"/>
                </a:solidFill>
              </a:rPr>
              <a:t>As six lots of 20p is greater than £1, we need to be careful how we record this, so that we add the products correctly. </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graphicFrame>
        <p:nvGraphicFramePr>
          <p:cNvPr id="17" name="Table 16">
            <a:extLst>
              <a:ext uri="{FF2B5EF4-FFF2-40B4-BE49-F238E27FC236}">
                <a16:creationId xmlns:a16="http://schemas.microsoft.com/office/drawing/2014/main" id="{4E9AB1C8-1820-4D4B-8CB8-DD9ECFA5C457}"/>
              </a:ext>
            </a:extLst>
          </p:cNvPr>
          <p:cNvGraphicFramePr>
            <a:graphicFrameLocks noGrp="1"/>
          </p:cNvGraphicFramePr>
          <p:nvPr>
            <p:extLst>
              <p:ext uri="{D42A27DB-BD31-4B8C-83A1-F6EECF244321}">
                <p14:modId xmlns:p14="http://schemas.microsoft.com/office/powerpoint/2010/main" val="80916579"/>
              </p:ext>
            </p:extLst>
          </p:nvPr>
        </p:nvGraphicFramePr>
        <p:xfrm>
          <a:off x="4733721" y="2854129"/>
          <a:ext cx="2925061" cy="853440"/>
        </p:xfrm>
        <a:graphic>
          <a:graphicData uri="http://schemas.openxmlformats.org/drawingml/2006/table">
            <a:tbl>
              <a:tblPr/>
              <a:tblGrid>
                <a:gridCol w="2925061">
                  <a:extLst>
                    <a:ext uri="{9D8B030D-6E8A-4147-A177-3AD203B41FA5}">
                      <a16:colId xmlns:a16="http://schemas.microsoft.com/office/drawing/2014/main" val="2661363343"/>
                    </a:ext>
                  </a:extLst>
                </a:gridCol>
              </a:tblGrid>
              <a:tr h="0">
                <a:tc>
                  <a:txBody>
                    <a:bodyPr/>
                    <a:lstStyle/>
                    <a:p>
                      <a:pPr marL="1371600" algn="l"/>
                      <a:r>
                        <a:rPr lang="en-GB" sz="2800" b="1" dirty="0">
                          <a:solidFill>
                            <a:schemeClr val="accent1"/>
                          </a:solidFill>
                          <a:effectLst/>
                          <a:cs typeface="Calibri" panose="020F0502020204030204" pitchFamily="34" charset="0"/>
                        </a:rPr>
                        <a:t>   £ 5.2 4</a:t>
                      </a:r>
                      <a:endParaRPr lang="en-GB" sz="2800" b="1" dirty="0">
                        <a:solidFill>
                          <a:schemeClr val="accent1"/>
                        </a:solidFill>
                        <a:effectLst/>
                      </a:endParaRPr>
                    </a:p>
                    <a:p>
                      <a:pPr marL="1371600" algn="l"/>
                      <a:r>
                        <a:rPr lang="en-GB" sz="2800" b="1" dirty="0">
                          <a:solidFill>
                            <a:schemeClr val="accent1"/>
                          </a:solidFill>
                          <a:effectLst/>
                          <a:cs typeface="Calibri" panose="020F0502020204030204" pitchFamily="34" charset="0"/>
                        </a:rPr>
                        <a:t> ×          6</a:t>
                      </a:r>
                      <a:endParaRPr lang="en-GB" sz="2800" b="1" dirty="0">
                        <a:solidFill>
                          <a:schemeClr val="accent1"/>
                        </a:solidFill>
                        <a:effectLst/>
                      </a:endParaRPr>
                    </a:p>
                  </a:txBody>
                  <a:tcPr marL="114300" marR="114300" marT="0" marB="0">
                    <a:lnL>
                      <a:noFill/>
                    </a:lnL>
                    <a:lnR>
                      <a:noFill/>
                    </a:lnR>
                    <a:lnT>
                      <a:noFill/>
                    </a:lnT>
                    <a:lnB>
                      <a:noFill/>
                    </a:lnB>
                  </a:tcPr>
                </a:tc>
                <a:extLst>
                  <a:ext uri="{0D108BD9-81ED-4DB2-BD59-A6C34878D82A}">
                    <a16:rowId xmlns:a16="http://schemas.microsoft.com/office/drawing/2014/main" val="642200260"/>
                  </a:ext>
                </a:extLst>
              </a:tr>
            </a:tbl>
          </a:graphicData>
        </a:graphic>
      </p:graphicFrame>
      <p:cxnSp>
        <p:nvCxnSpPr>
          <p:cNvPr id="18" name="Straight Connector 17">
            <a:extLst>
              <a:ext uri="{FF2B5EF4-FFF2-40B4-BE49-F238E27FC236}">
                <a16:creationId xmlns:a16="http://schemas.microsoft.com/office/drawing/2014/main" id="{1DD4DE76-8C2F-496D-B5FC-8F60BDB22FAC}"/>
              </a:ext>
            </a:extLst>
          </p:cNvPr>
          <p:cNvCxnSpPr>
            <a:cxnSpLocks/>
          </p:cNvCxnSpPr>
          <p:nvPr/>
        </p:nvCxnSpPr>
        <p:spPr>
          <a:xfrm>
            <a:off x="6149279" y="4109617"/>
            <a:ext cx="136280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6C613D6-414E-4E41-961E-3099D0626493}"/>
              </a:ext>
            </a:extLst>
          </p:cNvPr>
          <p:cNvSpPr txBox="1"/>
          <p:nvPr/>
        </p:nvSpPr>
        <p:spPr>
          <a:xfrm>
            <a:off x="6953220" y="3724194"/>
            <a:ext cx="949571" cy="830997"/>
          </a:xfrm>
          <a:prstGeom prst="rect">
            <a:avLst/>
          </a:prstGeom>
          <a:noFill/>
        </p:spPr>
        <p:txBody>
          <a:bodyPr wrap="square" rtlCol="0">
            <a:spAutoFit/>
          </a:bodyPr>
          <a:lstStyle/>
          <a:p>
            <a:r>
              <a:rPr lang="en-GB" sz="2400" b="1" dirty="0">
                <a:solidFill>
                  <a:srgbClr val="C00000"/>
                </a:solidFill>
              </a:rPr>
              <a:t>2</a:t>
            </a:r>
          </a:p>
          <a:p>
            <a:r>
              <a:rPr lang="en-GB" sz="2400" b="1" dirty="0">
                <a:solidFill>
                  <a:srgbClr val="C00000"/>
                </a:solidFill>
              </a:rPr>
              <a:t>   4</a:t>
            </a:r>
          </a:p>
        </p:txBody>
      </p:sp>
      <p:sp>
        <p:nvSpPr>
          <p:cNvPr id="20" name="TextBox 19">
            <a:extLst>
              <a:ext uri="{FF2B5EF4-FFF2-40B4-BE49-F238E27FC236}">
                <a16:creationId xmlns:a16="http://schemas.microsoft.com/office/drawing/2014/main" id="{B04417E2-86B6-4FFC-BB25-B50A8825D1FF}"/>
              </a:ext>
            </a:extLst>
          </p:cNvPr>
          <p:cNvSpPr txBox="1"/>
          <p:nvPr/>
        </p:nvSpPr>
        <p:spPr>
          <a:xfrm>
            <a:off x="6659336" y="3712427"/>
            <a:ext cx="949571" cy="830997"/>
          </a:xfrm>
          <a:prstGeom prst="rect">
            <a:avLst/>
          </a:prstGeom>
          <a:noFill/>
        </p:spPr>
        <p:txBody>
          <a:bodyPr wrap="square" rtlCol="0">
            <a:spAutoFit/>
          </a:bodyPr>
          <a:lstStyle/>
          <a:p>
            <a:r>
              <a:rPr lang="en-GB" sz="2400" b="1" dirty="0">
                <a:solidFill>
                  <a:srgbClr val="C00000"/>
                </a:solidFill>
              </a:rPr>
              <a:t>1</a:t>
            </a:r>
          </a:p>
          <a:p>
            <a:r>
              <a:rPr lang="en-GB" sz="2400" b="1" dirty="0">
                <a:solidFill>
                  <a:srgbClr val="C00000"/>
                </a:solidFill>
              </a:rPr>
              <a:t>    4</a:t>
            </a:r>
          </a:p>
        </p:txBody>
      </p:sp>
      <p:sp>
        <p:nvSpPr>
          <p:cNvPr id="21" name="Speech Bubble: Rectangle with Corners Rounded 20">
            <a:extLst>
              <a:ext uri="{FF2B5EF4-FFF2-40B4-BE49-F238E27FC236}">
                <a16:creationId xmlns:a16="http://schemas.microsoft.com/office/drawing/2014/main" id="{1EC36047-30E0-49F8-9E8B-83DC9FC6C9C8}"/>
              </a:ext>
            </a:extLst>
          </p:cNvPr>
          <p:cNvSpPr/>
          <p:nvPr/>
        </p:nvSpPr>
        <p:spPr>
          <a:xfrm>
            <a:off x="6647665" y="4942561"/>
            <a:ext cx="2022234" cy="492123"/>
          </a:xfrm>
          <a:prstGeom prst="wedgeRoundRectCallout">
            <a:avLst>
              <a:gd name="adj1" fmla="val -27423"/>
              <a:gd name="adj2" fmla="val -154002"/>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solidFill>
                  <a:srgbClr val="253746"/>
                </a:solidFill>
              </a:rPr>
              <a:t>6 x 20p + 20p = £1.40</a:t>
            </a:r>
            <a:endParaRPr lang="en-GB" sz="1600" b="1" i="1" dirty="0">
              <a:solidFill>
                <a:srgbClr val="253746"/>
              </a:solidFill>
            </a:endParaRPr>
          </a:p>
        </p:txBody>
      </p:sp>
      <p:sp>
        <p:nvSpPr>
          <p:cNvPr id="22" name="TextBox 21">
            <a:extLst>
              <a:ext uri="{FF2B5EF4-FFF2-40B4-BE49-F238E27FC236}">
                <a16:creationId xmlns:a16="http://schemas.microsoft.com/office/drawing/2014/main" id="{81015C8B-85BC-454D-B406-EEADC3365646}"/>
              </a:ext>
            </a:extLst>
          </p:cNvPr>
          <p:cNvSpPr txBox="1"/>
          <p:nvPr/>
        </p:nvSpPr>
        <p:spPr>
          <a:xfrm>
            <a:off x="6106100" y="3710480"/>
            <a:ext cx="1233151" cy="830997"/>
          </a:xfrm>
          <a:prstGeom prst="rect">
            <a:avLst/>
          </a:prstGeom>
          <a:noFill/>
        </p:spPr>
        <p:txBody>
          <a:bodyPr wrap="square" rtlCol="0">
            <a:spAutoFit/>
          </a:bodyPr>
          <a:lstStyle/>
          <a:p>
            <a:endParaRPr lang="en-GB" sz="2400" b="1" dirty="0">
              <a:solidFill>
                <a:srgbClr val="C00000"/>
              </a:solidFill>
            </a:endParaRPr>
          </a:p>
          <a:p>
            <a:r>
              <a:rPr lang="en-GB" sz="2400" b="1" dirty="0">
                <a:solidFill>
                  <a:srgbClr val="C00000"/>
                </a:solidFill>
              </a:rPr>
              <a:t> £ 3 1 .</a:t>
            </a:r>
          </a:p>
        </p:txBody>
      </p:sp>
      <p:sp>
        <p:nvSpPr>
          <p:cNvPr id="24" name="Speech Bubble: Rectangle with Corners Rounded 23">
            <a:extLst>
              <a:ext uri="{FF2B5EF4-FFF2-40B4-BE49-F238E27FC236}">
                <a16:creationId xmlns:a16="http://schemas.microsoft.com/office/drawing/2014/main" id="{063B040E-156E-4BA4-A0A5-D0E0AA637411}"/>
              </a:ext>
            </a:extLst>
          </p:cNvPr>
          <p:cNvSpPr/>
          <p:nvPr/>
        </p:nvSpPr>
        <p:spPr>
          <a:xfrm>
            <a:off x="3882934" y="4097622"/>
            <a:ext cx="1946814" cy="492123"/>
          </a:xfrm>
          <a:prstGeom prst="wedgeRoundRectCallout">
            <a:avLst>
              <a:gd name="adj1" fmla="val -34506"/>
              <a:gd name="adj2" fmla="val -87216"/>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b="1" dirty="0">
                <a:solidFill>
                  <a:srgbClr val="253746"/>
                </a:solidFill>
              </a:rPr>
              <a:t>Add the pounds, and then the pence.</a:t>
            </a:r>
            <a:endParaRPr lang="en-GB" sz="1600" b="1" i="1" dirty="0">
              <a:solidFill>
                <a:srgbClr val="253746"/>
              </a:solidFill>
            </a:endParaRPr>
          </a:p>
        </p:txBody>
      </p:sp>
    </p:spTree>
    <p:extLst>
      <p:ext uri="{BB962C8B-B14F-4D97-AF65-F5344CB8AC3E}">
        <p14:creationId xmlns:p14="http://schemas.microsoft.com/office/powerpoint/2010/main" val="68320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p:bldP spid="20" grpId="0"/>
      <p:bldP spid="21" grpId="0" animBg="1"/>
      <p:bldP spid="22" grpId="0"/>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E47F3DA-E37F-43BC-9CE2-396BB6DA65D1}"/>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rPr>
              <a:t>Year 5</a:t>
            </a:r>
          </a:p>
        </p:txBody>
      </p:sp>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66D4C8D2-C7E1-4F2E-997B-CA68F0032C92}"/>
              </a:ext>
            </a:extLst>
          </p:cNvPr>
          <p:cNvGrpSpPr/>
          <p:nvPr/>
        </p:nvGrpSpPr>
        <p:grpSpPr>
          <a:xfrm>
            <a:off x="2657238" y="918200"/>
            <a:ext cx="3300263" cy="839449"/>
            <a:chOff x="1138069" y="4674592"/>
            <a:chExt cx="3068437" cy="668442"/>
          </a:xfrm>
        </p:grpSpPr>
        <p:sp>
          <p:nvSpPr>
            <p:cNvPr id="6" name="Speech Bubble: Rectangle with Corners Rounded 5">
              <a:extLst>
                <a:ext uri="{FF2B5EF4-FFF2-40B4-BE49-F238E27FC236}">
                  <a16:creationId xmlns:a16="http://schemas.microsoft.com/office/drawing/2014/main" id="{A6DCF8DB-9572-4459-9A1F-4B4A41B385CE}"/>
                </a:ext>
              </a:extLst>
            </p:cNvPr>
            <p:cNvSpPr/>
            <p:nvPr/>
          </p:nvSpPr>
          <p:spPr>
            <a:xfrm>
              <a:off x="1138069" y="4674592"/>
              <a:ext cx="2871326" cy="668442"/>
            </a:xfrm>
            <a:prstGeom prst="wedgeRoundRectCallout">
              <a:avLst>
                <a:gd name="adj1" fmla="val 1238"/>
                <a:gd name="adj2" fmla="val 92008"/>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lvl="0" algn="ctr">
                <a:defRPr/>
              </a:pPr>
              <a:r>
                <a:rPr lang="en-GB" sz="1600" b="1" dirty="0">
                  <a:solidFill>
                    <a:srgbClr val="253746"/>
                  </a:solidFill>
                </a:rPr>
                <a:t>Use the grid method to start working out £5.45 × 7.</a:t>
              </a:r>
              <a:endParaRPr kumimoji="0" lang="en-GB" sz="1600" b="1" i="1"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D40C22B5-DCF9-4FAD-968D-8094A0B300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8396" y="4674592"/>
              <a:ext cx="388110" cy="388272"/>
            </a:xfrm>
            <a:prstGeom prst="rect">
              <a:avLst/>
            </a:prstGeom>
            <a:effectLst>
              <a:outerShdw blurRad="50800" dist="38100" dir="2700000" algn="tl" rotWithShape="0">
                <a:prstClr val="black">
                  <a:alpha val="40000"/>
                </a:prstClr>
              </a:outerShdw>
            </a:effectLst>
          </p:spPr>
        </p:pic>
      </p:grpSp>
      <p:sp>
        <p:nvSpPr>
          <p:cNvPr id="11" name="Speech Bubble: Rectangle with Corners Rounded 10">
            <a:extLst>
              <a:ext uri="{FF2B5EF4-FFF2-40B4-BE49-F238E27FC236}">
                <a16:creationId xmlns:a16="http://schemas.microsoft.com/office/drawing/2014/main" id="{7942C460-A093-45D3-B029-DFAD0F28D474}"/>
              </a:ext>
            </a:extLst>
          </p:cNvPr>
          <p:cNvSpPr/>
          <p:nvPr/>
        </p:nvSpPr>
        <p:spPr>
          <a:xfrm>
            <a:off x="1722111" y="2033630"/>
            <a:ext cx="5170517" cy="839449"/>
          </a:xfrm>
          <a:prstGeom prst="wedgeRoundRectCallout">
            <a:avLst>
              <a:gd name="adj1" fmla="val 75700"/>
              <a:gd name="adj2" fmla="val -4923"/>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lvl="0" algn="ctr">
              <a:defRPr/>
            </a:pPr>
            <a:r>
              <a:rPr lang="en-GB" sz="1600" b="1" dirty="0">
                <a:solidFill>
                  <a:srgbClr val="253746"/>
                </a:solidFill>
              </a:rPr>
              <a:t>The addition is a bit more tricky this time. </a:t>
            </a:r>
          </a:p>
          <a:p>
            <a:pPr lvl="0" algn="ctr">
              <a:defRPr/>
            </a:pPr>
            <a:r>
              <a:rPr lang="en-GB" sz="1600" b="1" i="1" dirty="0">
                <a:solidFill>
                  <a:srgbClr val="253746"/>
                </a:solidFill>
              </a:rPr>
              <a:t>If you find the addition difficult to do mentally, turn the grid round so you can use column addition to help...</a:t>
            </a:r>
            <a:endParaRPr kumimoji="0" lang="en-GB" sz="1600" b="1" i="1" u="none" strike="noStrike" kern="1200" cap="none" spc="0" normalizeH="0" baseline="0" noProof="0" dirty="0">
              <a:ln>
                <a:noFill/>
              </a:ln>
              <a:solidFill>
                <a:srgbClr val="253746"/>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617024C3-426A-4969-A71B-E7ED2C1A443F}"/>
              </a:ext>
            </a:extLst>
          </p:cNvPr>
          <p:cNvGraphicFramePr>
            <a:graphicFrameLocks noGrp="1"/>
          </p:cNvGraphicFramePr>
          <p:nvPr>
            <p:extLst>
              <p:ext uri="{D42A27DB-BD31-4B8C-83A1-F6EECF244321}">
                <p14:modId xmlns:p14="http://schemas.microsoft.com/office/powerpoint/2010/main" val="4268731069"/>
              </p:ext>
            </p:extLst>
          </p:nvPr>
        </p:nvGraphicFramePr>
        <p:xfrm>
          <a:off x="5252491" y="3429001"/>
          <a:ext cx="2877356" cy="2186927"/>
        </p:xfrm>
        <a:graphic>
          <a:graphicData uri="http://schemas.openxmlformats.org/drawingml/2006/table">
            <a:tbl>
              <a:tblPr firstRow="1" firstCol="1" bandRow="1"/>
              <a:tblGrid>
                <a:gridCol w="1244441">
                  <a:extLst>
                    <a:ext uri="{9D8B030D-6E8A-4147-A177-3AD203B41FA5}">
                      <a16:colId xmlns:a16="http://schemas.microsoft.com/office/drawing/2014/main" val="2654099228"/>
                    </a:ext>
                  </a:extLst>
                </a:gridCol>
                <a:gridCol w="1632915">
                  <a:extLst>
                    <a:ext uri="{9D8B030D-6E8A-4147-A177-3AD203B41FA5}">
                      <a16:colId xmlns:a16="http://schemas.microsoft.com/office/drawing/2014/main" val="267567928"/>
                    </a:ext>
                  </a:extLst>
                </a:gridCol>
              </a:tblGrid>
              <a:tr h="428786">
                <a:tc>
                  <a:txBody>
                    <a:bodyPr/>
                    <a:lstStyle/>
                    <a:p>
                      <a:pPr marL="457200">
                        <a:lnSpc>
                          <a:spcPct val="115000"/>
                        </a:lnSpc>
                        <a:spcAft>
                          <a:spcPts val="0"/>
                        </a:spcAft>
                      </a:pPr>
                      <a:r>
                        <a:rPr lang="en-GB" sz="2400" b="1" dirty="0">
                          <a:solidFill>
                            <a:schemeClr val="accent1"/>
                          </a:solidFill>
                          <a:effectLst/>
                          <a:latin typeface="Calibri" panose="020F0502020204030204" pitchFamily="34" charset="0"/>
                          <a:ea typeface="Yu Mincho" panose="02020400000000000000" pitchFamily="18" charset="-128"/>
                          <a:cs typeface="Calibri" panose="020F0502020204030204" pitchFamily="34" charset="0"/>
                        </a:rPr>
                        <a:t>x</a:t>
                      </a:r>
                      <a:endParaRPr lang="en-GB" sz="2400" b="1" dirty="0">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GB" sz="2400" b="1">
                          <a:solidFill>
                            <a:schemeClr val="accent1"/>
                          </a:solidFill>
                          <a:effectLst/>
                          <a:latin typeface="Calibri" panose="020F0502020204030204" pitchFamily="34" charset="0"/>
                          <a:ea typeface="Yu Mincho" panose="02020400000000000000" pitchFamily="18" charset="-128"/>
                          <a:cs typeface="Calibri" panose="020F0502020204030204" pitchFamily="34" charset="0"/>
                        </a:rPr>
                        <a:t>7</a:t>
                      </a:r>
                      <a:endParaRPr lang="en-GB" sz="2400" b="1">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858091"/>
                  </a:ext>
                </a:extLst>
              </a:tr>
              <a:tr h="428786">
                <a:tc>
                  <a:txBody>
                    <a:bodyPr/>
                    <a:lstStyle/>
                    <a:p>
                      <a:pPr marL="457200">
                        <a:lnSpc>
                          <a:spcPct val="115000"/>
                        </a:lnSpc>
                        <a:spcAft>
                          <a:spcPts val="0"/>
                        </a:spcAft>
                      </a:pPr>
                      <a:r>
                        <a:rPr lang="en-GB" sz="2400" b="1" dirty="0">
                          <a:solidFill>
                            <a:schemeClr val="accent1"/>
                          </a:solidFill>
                          <a:effectLst/>
                          <a:latin typeface="Calibri" panose="020F0502020204030204" pitchFamily="34" charset="0"/>
                          <a:ea typeface="Yu Mincho" panose="02020400000000000000" pitchFamily="18" charset="-128"/>
                          <a:cs typeface="Calibri" panose="020F0502020204030204" pitchFamily="34" charset="0"/>
                        </a:rPr>
                        <a:t>£5</a:t>
                      </a:r>
                      <a:endParaRPr lang="en-GB" sz="2400" b="1" dirty="0">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GB" sz="2400" b="1" dirty="0">
                          <a:solidFill>
                            <a:srgbClr val="C00000"/>
                          </a:solidFill>
                          <a:effectLst/>
                          <a:latin typeface="Calibri" panose="020F0502020204030204" pitchFamily="34" charset="0"/>
                          <a:ea typeface="Yu Mincho" panose="02020400000000000000" pitchFamily="18" charset="-128"/>
                          <a:cs typeface="Calibri" panose="020F0502020204030204" pitchFamily="34" charset="0"/>
                        </a:rPr>
                        <a:t>£35</a:t>
                      </a:r>
                      <a:endParaRPr lang="en-GB" sz="2400" b="1" dirty="0">
                        <a:solidFill>
                          <a:srgbClr val="C0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361153"/>
                  </a:ext>
                </a:extLst>
              </a:tr>
              <a:tr h="428786">
                <a:tc>
                  <a:txBody>
                    <a:bodyPr/>
                    <a:lstStyle/>
                    <a:p>
                      <a:pPr marL="457200">
                        <a:lnSpc>
                          <a:spcPct val="115000"/>
                        </a:lnSpc>
                        <a:spcAft>
                          <a:spcPts val="0"/>
                        </a:spcAft>
                      </a:pPr>
                      <a:r>
                        <a:rPr lang="en-GB" sz="2400" b="1">
                          <a:solidFill>
                            <a:schemeClr val="accent1"/>
                          </a:solidFill>
                          <a:effectLst/>
                          <a:latin typeface="Calibri" panose="020F0502020204030204" pitchFamily="34" charset="0"/>
                          <a:ea typeface="Yu Mincho" panose="02020400000000000000" pitchFamily="18" charset="-128"/>
                          <a:cs typeface="Calibri" panose="020F0502020204030204" pitchFamily="34" charset="0"/>
                        </a:rPr>
                        <a:t>40p</a:t>
                      </a:r>
                      <a:endParaRPr lang="en-GB" sz="2400" b="1">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GB" sz="2400" b="1" dirty="0">
                          <a:solidFill>
                            <a:srgbClr val="C00000"/>
                          </a:solidFill>
                          <a:effectLst/>
                          <a:latin typeface="Calibri" panose="020F0502020204030204" pitchFamily="34" charset="0"/>
                          <a:ea typeface="Yu Mincho" panose="02020400000000000000" pitchFamily="18" charset="-128"/>
                          <a:cs typeface="Calibri" panose="020F0502020204030204" pitchFamily="34" charset="0"/>
                        </a:rPr>
                        <a:t>£  2.80</a:t>
                      </a:r>
                      <a:endParaRPr lang="en-GB" sz="2400" b="1" dirty="0">
                        <a:solidFill>
                          <a:srgbClr val="C0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9134328"/>
                  </a:ext>
                </a:extLst>
              </a:tr>
              <a:tr h="471783">
                <a:tc>
                  <a:txBody>
                    <a:bodyPr/>
                    <a:lstStyle/>
                    <a:p>
                      <a:pPr marL="457200">
                        <a:lnSpc>
                          <a:spcPct val="115000"/>
                        </a:lnSpc>
                        <a:spcAft>
                          <a:spcPts val="0"/>
                        </a:spcAft>
                      </a:pPr>
                      <a:r>
                        <a:rPr lang="en-GB" sz="2400" b="1" dirty="0">
                          <a:solidFill>
                            <a:schemeClr val="accent1"/>
                          </a:solidFill>
                          <a:effectLst/>
                          <a:latin typeface="Calibri" panose="020F0502020204030204" pitchFamily="34" charset="0"/>
                          <a:ea typeface="Yu Mincho" panose="02020400000000000000" pitchFamily="18" charset="-128"/>
                          <a:cs typeface="Calibri" panose="020F0502020204030204" pitchFamily="34" charset="0"/>
                        </a:rPr>
                        <a:t>5p</a:t>
                      </a:r>
                      <a:endParaRPr lang="en-GB" sz="2400" b="1" dirty="0">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GB" sz="2400" b="1" dirty="0">
                          <a:solidFill>
                            <a:srgbClr val="C00000"/>
                          </a:solidFill>
                          <a:effectLst/>
                          <a:latin typeface="Calibri" panose="020F0502020204030204" pitchFamily="34" charset="0"/>
                          <a:ea typeface="Yu Mincho" panose="02020400000000000000" pitchFamily="18" charset="-128"/>
                          <a:cs typeface="Calibri" panose="020F0502020204030204" pitchFamily="34" charset="0"/>
                        </a:rPr>
                        <a:t>        35p</a:t>
                      </a:r>
                      <a:endParaRPr lang="en-GB" sz="2400" b="1" dirty="0">
                        <a:solidFill>
                          <a:srgbClr val="C0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784742"/>
                  </a:ext>
                </a:extLst>
              </a:tr>
              <a:tr h="428786">
                <a:tc>
                  <a:txBody>
                    <a:bodyPr/>
                    <a:lstStyle/>
                    <a:p>
                      <a:pPr marL="457200">
                        <a:lnSpc>
                          <a:spcPct val="115000"/>
                        </a:lnSpc>
                        <a:spcAft>
                          <a:spcPts val="0"/>
                        </a:spcAft>
                      </a:pPr>
                      <a:r>
                        <a:rPr lang="en-GB" sz="2400" b="1">
                          <a:solidFill>
                            <a:schemeClr val="accent1"/>
                          </a:solidFill>
                          <a:effectLst/>
                          <a:latin typeface="Calibri" panose="020F0502020204030204" pitchFamily="34" charset="0"/>
                          <a:ea typeface="Yu Mincho" panose="02020400000000000000" pitchFamily="18" charset="-128"/>
                          <a:cs typeface="Calibri" panose="020F0502020204030204" pitchFamily="34" charset="0"/>
                        </a:rPr>
                        <a:t> </a:t>
                      </a:r>
                      <a:endParaRPr lang="en-GB" sz="2400" b="1">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457200">
                        <a:lnSpc>
                          <a:spcPct val="115000"/>
                        </a:lnSpc>
                        <a:spcAft>
                          <a:spcPts val="0"/>
                        </a:spcAft>
                      </a:pPr>
                      <a:r>
                        <a:rPr lang="en-GB" sz="2400" b="1" dirty="0">
                          <a:solidFill>
                            <a:schemeClr val="accent1"/>
                          </a:solidFill>
                          <a:effectLst/>
                          <a:latin typeface="Calibri" panose="020F0502020204030204" pitchFamily="34" charset="0"/>
                          <a:ea typeface="Yu Mincho" panose="02020400000000000000" pitchFamily="18" charset="-128"/>
                          <a:cs typeface="Calibri" panose="020F0502020204030204" pitchFamily="34" charset="0"/>
                        </a:rPr>
                        <a:t> </a:t>
                      </a:r>
                      <a:endParaRPr lang="en-GB" sz="2400" b="1" dirty="0">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57142637"/>
                  </a:ext>
                </a:extLst>
              </a:tr>
            </a:tbl>
          </a:graphicData>
        </a:graphic>
      </p:graphicFrame>
      <p:graphicFrame>
        <p:nvGraphicFramePr>
          <p:cNvPr id="12" name="Table 11">
            <a:extLst>
              <a:ext uri="{FF2B5EF4-FFF2-40B4-BE49-F238E27FC236}">
                <a16:creationId xmlns:a16="http://schemas.microsoft.com/office/drawing/2014/main" id="{23E3E169-3788-47F3-B151-F38940F7BC1F}"/>
              </a:ext>
            </a:extLst>
          </p:cNvPr>
          <p:cNvGraphicFramePr>
            <a:graphicFrameLocks noGrp="1"/>
          </p:cNvGraphicFramePr>
          <p:nvPr>
            <p:extLst>
              <p:ext uri="{D42A27DB-BD31-4B8C-83A1-F6EECF244321}">
                <p14:modId xmlns:p14="http://schemas.microsoft.com/office/powerpoint/2010/main" val="1976588536"/>
              </p:ext>
            </p:extLst>
          </p:nvPr>
        </p:nvGraphicFramePr>
        <p:xfrm>
          <a:off x="554118" y="3771870"/>
          <a:ext cx="4206240" cy="1002649"/>
        </p:xfrm>
        <a:graphic>
          <a:graphicData uri="http://schemas.openxmlformats.org/drawingml/2006/table">
            <a:tbl>
              <a:tblPr firstRow="1" firstCol="1" lastRow="1" lastCol="1" bandRow="1" bandCol="1"/>
              <a:tblGrid>
                <a:gridCol w="483618">
                  <a:extLst>
                    <a:ext uri="{9D8B030D-6E8A-4147-A177-3AD203B41FA5}">
                      <a16:colId xmlns:a16="http://schemas.microsoft.com/office/drawing/2014/main" val="412563990"/>
                    </a:ext>
                  </a:extLst>
                </a:gridCol>
                <a:gridCol w="813167">
                  <a:extLst>
                    <a:ext uri="{9D8B030D-6E8A-4147-A177-3AD203B41FA5}">
                      <a16:colId xmlns:a16="http://schemas.microsoft.com/office/drawing/2014/main" val="661894632"/>
                    </a:ext>
                  </a:extLst>
                </a:gridCol>
                <a:gridCol w="985341">
                  <a:extLst>
                    <a:ext uri="{9D8B030D-6E8A-4147-A177-3AD203B41FA5}">
                      <a16:colId xmlns:a16="http://schemas.microsoft.com/office/drawing/2014/main" val="1662013458"/>
                    </a:ext>
                  </a:extLst>
                </a:gridCol>
                <a:gridCol w="899254">
                  <a:extLst>
                    <a:ext uri="{9D8B030D-6E8A-4147-A177-3AD203B41FA5}">
                      <a16:colId xmlns:a16="http://schemas.microsoft.com/office/drawing/2014/main" val="2901924056"/>
                    </a:ext>
                  </a:extLst>
                </a:gridCol>
                <a:gridCol w="1024860">
                  <a:extLst>
                    <a:ext uri="{9D8B030D-6E8A-4147-A177-3AD203B41FA5}">
                      <a16:colId xmlns:a16="http://schemas.microsoft.com/office/drawing/2014/main" val="381407262"/>
                    </a:ext>
                  </a:extLst>
                </a:gridCol>
              </a:tblGrid>
              <a:tr h="282233">
                <a:tc>
                  <a:txBody>
                    <a:bodyPr/>
                    <a:lstStyle/>
                    <a:p>
                      <a:pPr algn="just">
                        <a:lnSpc>
                          <a:spcPct val="115000"/>
                        </a:lnSpc>
                        <a:spcAft>
                          <a:spcPts val="800"/>
                        </a:spcAft>
                      </a:pPr>
                      <a:r>
                        <a:rPr lang="en-US" sz="2400" b="1" dirty="0">
                          <a:solidFill>
                            <a:schemeClr val="accent1"/>
                          </a:solidFill>
                          <a:effectLst/>
                          <a:latin typeface="Calibri" panose="020F0502020204030204" pitchFamily="34" charset="0"/>
                          <a:ea typeface="SimSun" panose="02010600030101010101" pitchFamily="2" charset="-122"/>
                          <a:cs typeface="Calibri" panose="020F0502020204030204" pitchFamily="34" charset="0"/>
                        </a:rPr>
                        <a:t>×</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en-US" sz="2400" b="1" dirty="0">
                          <a:solidFill>
                            <a:schemeClr val="accent1"/>
                          </a:solidFill>
                          <a:effectLst/>
                          <a:latin typeface="Calibri" panose="020F0502020204030204" pitchFamily="34" charset="0"/>
                          <a:ea typeface="SimSun" panose="02010600030101010101" pitchFamily="2" charset="-122"/>
                          <a:cs typeface="Calibri" panose="020F0502020204030204" pitchFamily="34" charset="0"/>
                        </a:rPr>
                        <a:t> £5</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en-US" sz="2400" b="1" dirty="0">
                          <a:solidFill>
                            <a:schemeClr val="accent1"/>
                          </a:solidFill>
                          <a:effectLst/>
                          <a:latin typeface="Calibri" panose="020F0502020204030204" pitchFamily="34" charset="0"/>
                          <a:ea typeface="SimSun" panose="02010600030101010101" pitchFamily="2" charset="-122"/>
                          <a:cs typeface="Calibri" panose="020F0502020204030204" pitchFamily="34" charset="0"/>
                        </a:rPr>
                        <a:t>   40p</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en-US" sz="2400" b="1" dirty="0">
                          <a:solidFill>
                            <a:schemeClr val="accent1"/>
                          </a:solidFill>
                          <a:effectLst/>
                          <a:latin typeface="Calibri" panose="020F0502020204030204" pitchFamily="34" charset="0"/>
                          <a:ea typeface="SimSun" panose="02010600030101010101" pitchFamily="2" charset="-122"/>
                          <a:cs typeface="Calibri" panose="020F0502020204030204" pitchFamily="34" charset="0"/>
                        </a:rPr>
                        <a:t>  5p</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en-US" sz="2400" b="1" dirty="0">
                          <a:solidFill>
                            <a:schemeClr val="accent1"/>
                          </a:solidFill>
                          <a:effectLst/>
                          <a:latin typeface="Calibri" panose="020F0502020204030204" pitchFamily="34" charset="0"/>
                          <a:ea typeface="SimSun" panose="02010600030101010101" pitchFamily="2" charset="-122"/>
                          <a:cs typeface="Calibri" panose="020F0502020204030204" pitchFamily="34" charset="0"/>
                        </a:rPr>
                        <a:t> </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443129"/>
                  </a:ext>
                </a:extLst>
              </a:tr>
              <a:tr h="582025">
                <a:tc>
                  <a:txBody>
                    <a:bodyPr/>
                    <a:lstStyle/>
                    <a:p>
                      <a:pPr algn="just">
                        <a:lnSpc>
                          <a:spcPct val="115000"/>
                        </a:lnSpc>
                        <a:spcAft>
                          <a:spcPts val="800"/>
                        </a:spcAft>
                      </a:pPr>
                      <a:r>
                        <a:rPr lang="en-US" sz="2400" b="1" dirty="0">
                          <a:solidFill>
                            <a:schemeClr val="accent1"/>
                          </a:solidFill>
                          <a:effectLst/>
                          <a:latin typeface="Calibri" panose="020F0502020204030204" pitchFamily="34" charset="0"/>
                          <a:ea typeface="SimSun" panose="02010600030101010101" pitchFamily="2" charset="-122"/>
                          <a:cs typeface="Calibri" panose="020F0502020204030204" pitchFamily="34" charset="0"/>
                        </a:rPr>
                        <a:t>  7</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800"/>
                        </a:spcAft>
                      </a:pPr>
                      <a:r>
                        <a:rPr lang="en-US" sz="2400" b="1" dirty="0">
                          <a:solidFill>
                            <a:srgbClr val="C00000"/>
                          </a:solidFill>
                          <a:effectLst/>
                          <a:latin typeface="Calibri" panose="020F0502020204030204" pitchFamily="34" charset="0"/>
                          <a:ea typeface="SimSun" panose="02010600030101010101" pitchFamily="2" charset="-122"/>
                          <a:cs typeface="Calibri" panose="020F0502020204030204" pitchFamily="34" charset="0"/>
                        </a:rPr>
                        <a:t>£35</a:t>
                      </a:r>
                      <a:endParaRPr lang="en-GB"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800"/>
                        </a:spcAft>
                      </a:pPr>
                      <a:r>
                        <a:rPr lang="en-US" sz="2400" b="1" dirty="0">
                          <a:solidFill>
                            <a:srgbClr val="C00000"/>
                          </a:solidFill>
                          <a:effectLst/>
                          <a:latin typeface="Calibri" panose="020F0502020204030204" pitchFamily="34" charset="0"/>
                          <a:ea typeface="SimSun" panose="02010600030101010101" pitchFamily="2" charset="-122"/>
                          <a:cs typeface="Calibri" panose="020F0502020204030204" pitchFamily="34" charset="0"/>
                        </a:rPr>
                        <a:t>£2. 80</a:t>
                      </a:r>
                      <a:endParaRPr lang="en-GB"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800"/>
                        </a:spcAft>
                      </a:pPr>
                      <a:r>
                        <a:rPr lang="en-US" sz="2400" b="1" dirty="0">
                          <a:solidFill>
                            <a:srgbClr val="C00000"/>
                          </a:solidFill>
                          <a:effectLst/>
                          <a:latin typeface="Calibri" panose="020F0502020204030204" pitchFamily="34" charset="0"/>
                          <a:ea typeface="SimSun" panose="02010600030101010101" pitchFamily="2" charset="-122"/>
                          <a:cs typeface="Calibri" panose="020F0502020204030204" pitchFamily="34" charset="0"/>
                        </a:rPr>
                        <a:t>35p</a:t>
                      </a:r>
                      <a:endParaRPr lang="en-GB"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800"/>
                        </a:spcAft>
                      </a:pPr>
                      <a:endParaRPr lang="en-GB"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6807728"/>
                  </a:ext>
                </a:extLst>
              </a:tr>
            </a:tbl>
          </a:graphicData>
        </a:graphic>
      </p:graphicFrame>
      <p:grpSp>
        <p:nvGrpSpPr>
          <p:cNvPr id="13" name="Group 12">
            <a:extLst>
              <a:ext uri="{FF2B5EF4-FFF2-40B4-BE49-F238E27FC236}">
                <a16:creationId xmlns:a16="http://schemas.microsoft.com/office/drawing/2014/main" id="{80867708-B52A-4C0C-836F-F49C7646945A}"/>
              </a:ext>
            </a:extLst>
          </p:cNvPr>
          <p:cNvGrpSpPr/>
          <p:nvPr/>
        </p:nvGrpSpPr>
        <p:grpSpPr>
          <a:xfrm>
            <a:off x="1379914" y="5100351"/>
            <a:ext cx="3699036" cy="839449"/>
            <a:chOff x="928659" y="4674592"/>
            <a:chExt cx="3439199" cy="668442"/>
          </a:xfrm>
        </p:grpSpPr>
        <p:sp>
          <p:nvSpPr>
            <p:cNvPr id="14" name="Speech Bubble: Rectangle with Corners Rounded 13">
              <a:extLst>
                <a:ext uri="{FF2B5EF4-FFF2-40B4-BE49-F238E27FC236}">
                  <a16:creationId xmlns:a16="http://schemas.microsoft.com/office/drawing/2014/main" id="{977A3F29-89FB-4555-97C5-537C1F836AEB}"/>
                </a:ext>
              </a:extLst>
            </p:cNvPr>
            <p:cNvSpPr/>
            <p:nvPr/>
          </p:nvSpPr>
          <p:spPr>
            <a:xfrm>
              <a:off x="928659" y="4674592"/>
              <a:ext cx="3277847" cy="668442"/>
            </a:xfrm>
            <a:prstGeom prst="wedgeRoundRectCallout">
              <a:avLst>
                <a:gd name="adj1" fmla="val -75076"/>
                <a:gd name="adj2" fmla="val 16596"/>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lvl="0" algn="ctr">
                <a:defRPr/>
              </a:pPr>
              <a:r>
                <a:rPr lang="en-GB" sz="1600" b="1" dirty="0">
                  <a:solidFill>
                    <a:srgbClr val="253746"/>
                  </a:solidFill>
                </a:rPr>
                <a:t>Now find the cost of 8 items at £6.79 each, choosing either the grid method or short multiplication.</a:t>
              </a:r>
              <a:endParaRPr kumimoji="0" lang="en-GB" sz="1600" b="1" i="1"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37B3AB74-995A-4F3A-ADBB-DC4461395C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9748" y="4891003"/>
              <a:ext cx="388110" cy="388272"/>
            </a:xfrm>
            <a:prstGeom prst="rect">
              <a:avLst/>
            </a:prstGeom>
            <a:effectLst>
              <a:outerShdw blurRad="50800" dist="38100" dir="2700000" algn="tl" rotWithShape="0">
                <a:prstClr val="black">
                  <a:alpha val="40000"/>
                </a:prstClr>
              </a:outerShdw>
            </a:effectLst>
          </p:spPr>
        </p:pic>
      </p:grpSp>
      <p:sp>
        <p:nvSpPr>
          <p:cNvPr id="3" name="TextBox 2">
            <a:extLst>
              <a:ext uri="{FF2B5EF4-FFF2-40B4-BE49-F238E27FC236}">
                <a16:creationId xmlns:a16="http://schemas.microsoft.com/office/drawing/2014/main" id="{B9B287C7-5233-43C6-B1F3-90F35A314D2C}"/>
              </a:ext>
            </a:extLst>
          </p:cNvPr>
          <p:cNvSpPr txBox="1"/>
          <p:nvPr/>
        </p:nvSpPr>
        <p:spPr>
          <a:xfrm>
            <a:off x="6942503" y="5077440"/>
            <a:ext cx="2001424" cy="830997"/>
          </a:xfrm>
          <a:prstGeom prst="rect">
            <a:avLst/>
          </a:prstGeom>
          <a:noFill/>
        </p:spPr>
        <p:txBody>
          <a:bodyPr wrap="square" rtlCol="0">
            <a:spAutoFit/>
          </a:bodyPr>
          <a:lstStyle/>
          <a:p>
            <a:r>
              <a:rPr lang="en-GB" sz="2400" b="1" dirty="0">
                <a:solidFill>
                  <a:srgbClr val="C00000"/>
                </a:solidFill>
              </a:rPr>
              <a:t>    1</a:t>
            </a:r>
          </a:p>
          <a:p>
            <a:r>
              <a:rPr lang="en-GB" sz="2400" b="1" dirty="0">
                <a:solidFill>
                  <a:srgbClr val="C00000"/>
                </a:solidFill>
              </a:rPr>
              <a:t>£38.15</a:t>
            </a:r>
          </a:p>
        </p:txBody>
      </p:sp>
      <p:cxnSp>
        <p:nvCxnSpPr>
          <p:cNvPr id="16" name="Straight Connector 15">
            <a:extLst>
              <a:ext uri="{FF2B5EF4-FFF2-40B4-BE49-F238E27FC236}">
                <a16:creationId xmlns:a16="http://schemas.microsoft.com/office/drawing/2014/main" id="{F817EDD7-9373-425C-BC14-830A57FC32E4}"/>
              </a:ext>
            </a:extLst>
          </p:cNvPr>
          <p:cNvCxnSpPr/>
          <p:nvPr/>
        </p:nvCxnSpPr>
        <p:spPr>
          <a:xfrm>
            <a:off x="6757669" y="5492938"/>
            <a:ext cx="143867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F0D71DE-5C79-4255-B479-729B95AEF261}"/>
              </a:ext>
            </a:extLst>
          </p:cNvPr>
          <p:cNvSpPr/>
          <p:nvPr/>
        </p:nvSpPr>
        <p:spPr>
          <a:xfrm>
            <a:off x="79513" y="61090"/>
            <a:ext cx="8674194" cy="338554"/>
          </a:xfrm>
          <a:prstGeom prst="rect">
            <a:avLst/>
          </a:prstGeom>
        </p:spPr>
        <p:txBody>
          <a:bodyPr wrap="square">
            <a:spAutoFit/>
          </a:bodyPr>
          <a:lstStyle/>
          <a:p>
            <a:pPr lvl="0">
              <a:spcAft>
                <a:spcPts val="375"/>
              </a:spcAft>
              <a:buClr>
                <a:srgbClr val="ED7D31"/>
              </a:buClr>
              <a:buSzPct val="120000"/>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Day 4:  </a:t>
            </a:r>
            <a:r>
              <a:rPr lang="en-GB" sz="1600" b="1" dirty="0">
                <a:solidFill>
                  <a:srgbClr val="5B9BD5">
                    <a:lumMod val="75000"/>
                  </a:srgbClr>
                </a:solidFill>
              </a:rPr>
              <a:t>Use short multiplication to multiply 3-digit numbers by single-digit numbers including money.</a:t>
            </a:r>
            <a:endParaRPr kumimoji="0" lang="en-GB"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5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E47F3DA-E37F-43BC-9CE2-396BB6DA65D1}"/>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rPr>
              <a:t>Year 5</a:t>
            </a:r>
          </a:p>
        </p:txBody>
      </p:sp>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pic>
        <p:nvPicPr>
          <p:cNvPr id="3" name="Picture 2" descr="A screenshot of a cell phone&#10;&#10;Description generated with very high confidence">
            <a:extLst>
              <a:ext uri="{FF2B5EF4-FFF2-40B4-BE49-F238E27FC236}">
                <a16:creationId xmlns:a16="http://schemas.microsoft.com/office/drawing/2014/main" id="{C360F6B1-E7A6-4935-BE3C-1B2B714C87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7802" y="422841"/>
            <a:ext cx="8008394" cy="4325146"/>
          </a:xfrm>
          <a:prstGeom prst="rect">
            <a:avLst/>
          </a:prstGeom>
          <a:ln>
            <a:noFill/>
          </a:ln>
          <a:effectLst>
            <a:outerShdw blurRad="292100" dist="139700" dir="2700000" algn="tl" rotWithShape="0">
              <a:srgbClr val="333333">
                <a:alpha val="65000"/>
              </a:srgbClr>
            </a:outerShdw>
          </a:effectLst>
        </p:spPr>
      </p:pic>
      <p:grpSp>
        <p:nvGrpSpPr>
          <p:cNvPr id="6" name="Group 5">
            <a:extLst>
              <a:ext uri="{FF2B5EF4-FFF2-40B4-BE49-F238E27FC236}">
                <a16:creationId xmlns:a16="http://schemas.microsoft.com/office/drawing/2014/main" id="{113A6D3D-690A-4EBB-8801-5A26162E8868}"/>
              </a:ext>
            </a:extLst>
          </p:cNvPr>
          <p:cNvGrpSpPr/>
          <p:nvPr/>
        </p:nvGrpSpPr>
        <p:grpSpPr>
          <a:xfrm>
            <a:off x="383917" y="5144485"/>
            <a:ext cx="8376165" cy="980901"/>
            <a:chOff x="3075709" y="2379585"/>
            <a:chExt cx="8376165" cy="980901"/>
          </a:xfrm>
        </p:grpSpPr>
        <p:grpSp>
          <p:nvGrpSpPr>
            <p:cNvPr id="11" name="Group 10">
              <a:extLst>
                <a:ext uri="{FF2B5EF4-FFF2-40B4-BE49-F238E27FC236}">
                  <a16:creationId xmlns:a16="http://schemas.microsoft.com/office/drawing/2014/main" id="{44B36E1A-FA40-45D2-B773-7B02EE72C54B}"/>
                </a:ext>
              </a:extLst>
            </p:cNvPr>
            <p:cNvGrpSpPr/>
            <p:nvPr/>
          </p:nvGrpSpPr>
          <p:grpSpPr>
            <a:xfrm>
              <a:off x="3075709" y="2379585"/>
              <a:ext cx="8376165" cy="980901"/>
              <a:chOff x="304798" y="1804086"/>
              <a:chExt cx="6603571" cy="1223320"/>
            </a:xfrm>
          </p:grpSpPr>
          <p:sp>
            <p:nvSpPr>
              <p:cNvPr id="13" name="Rounded Rectangle 4">
                <a:extLst>
                  <a:ext uri="{FF2B5EF4-FFF2-40B4-BE49-F238E27FC236}">
                    <a16:creationId xmlns:a16="http://schemas.microsoft.com/office/drawing/2014/main" id="{688114F2-CC0F-489F-865C-FA66FB865B3D}"/>
                  </a:ext>
                </a:extLst>
              </p:cNvPr>
              <p:cNvSpPr/>
              <p:nvPr/>
            </p:nvSpPr>
            <p:spPr>
              <a:xfrm>
                <a:off x="304798" y="1804086"/>
                <a:ext cx="6603571" cy="1223320"/>
              </a:xfrm>
              <a:prstGeom prst="roundRect">
                <a:avLst>
                  <a:gd name="adj" fmla="val 5480"/>
                </a:avLst>
              </a:prstGeom>
              <a:solidFill>
                <a:schemeClr val="bg1"/>
              </a:solidFill>
              <a:ln>
                <a:solidFill>
                  <a:srgbClr val="EA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ectangle 13">
                <a:extLst>
                  <a:ext uri="{FF2B5EF4-FFF2-40B4-BE49-F238E27FC236}">
                    <a16:creationId xmlns:a16="http://schemas.microsoft.com/office/drawing/2014/main" id="{52329F10-F1A4-47C0-8485-24100F3CCDA4}"/>
                  </a:ext>
                </a:extLst>
              </p:cNvPr>
              <p:cNvSpPr/>
              <p:nvPr/>
            </p:nvSpPr>
            <p:spPr>
              <a:xfrm>
                <a:off x="1915297" y="1841157"/>
                <a:ext cx="3237471" cy="21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5" name="Picture 4" descr="A screenshot of a cell phone&#10;&#10;Description generated with very high confidence">
              <a:extLst>
                <a:ext uri="{FF2B5EF4-FFF2-40B4-BE49-F238E27FC236}">
                  <a16:creationId xmlns:a16="http://schemas.microsoft.com/office/drawing/2014/main" id="{D9C15516-34BD-4EAF-BA8B-179ACBCF7EF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08959" y="2412835"/>
              <a:ext cx="8342915" cy="947651"/>
            </a:xfrm>
            <a:prstGeom prst="rect">
              <a:avLst/>
            </a:prstGeom>
          </p:spPr>
        </p:pic>
      </p:grpSp>
      <p:grpSp>
        <p:nvGrpSpPr>
          <p:cNvPr id="15" name="Group 14">
            <a:extLst>
              <a:ext uri="{FF2B5EF4-FFF2-40B4-BE49-F238E27FC236}">
                <a16:creationId xmlns:a16="http://schemas.microsoft.com/office/drawing/2014/main" id="{55E48D29-EA18-4819-BAB0-8C55FA661C65}"/>
              </a:ext>
            </a:extLst>
          </p:cNvPr>
          <p:cNvGrpSpPr/>
          <p:nvPr/>
        </p:nvGrpSpPr>
        <p:grpSpPr>
          <a:xfrm>
            <a:off x="3937850" y="5301385"/>
            <a:ext cx="1301547" cy="865264"/>
            <a:chOff x="-4676828" y="3648271"/>
            <a:chExt cx="1735396" cy="1153685"/>
          </a:xfrm>
        </p:grpSpPr>
        <p:sp>
          <p:nvSpPr>
            <p:cNvPr id="16" name="Rounded Rectangle 12">
              <a:extLst>
                <a:ext uri="{FF2B5EF4-FFF2-40B4-BE49-F238E27FC236}">
                  <a16:creationId xmlns:a16="http://schemas.microsoft.com/office/drawing/2014/main" id="{BDF07411-EE60-46EF-942C-A4CFAC5C0F91}"/>
                </a:ext>
              </a:extLst>
            </p:cNvPr>
            <p:cNvSpPr/>
            <p:nvPr/>
          </p:nvSpPr>
          <p:spPr>
            <a:xfrm>
              <a:off x="-4676828" y="3648271"/>
              <a:ext cx="1735396" cy="642550"/>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Challenge</a:t>
              </a:r>
              <a:endParaRPr lang="en-GB" b="1" dirty="0">
                <a:solidFill>
                  <a:schemeClr val="tx1"/>
                </a:solidFill>
              </a:endParaRPr>
            </a:p>
          </p:txBody>
        </p:sp>
        <p:pic>
          <p:nvPicPr>
            <p:cNvPr id="17" name="Picture 2" descr="Related image">
              <a:extLst>
                <a:ext uri="{FF2B5EF4-FFF2-40B4-BE49-F238E27FC236}">
                  <a16:creationId xmlns:a16="http://schemas.microsoft.com/office/drawing/2014/main" id="{7F73673F-8585-49EB-95CA-FDE2A9404CB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944755">
              <a:off x="-4187581" y="4196475"/>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910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750"/>
                                        <p:tgtEl>
                                          <p:spTgt spid="15"/>
                                        </p:tgtEl>
                                      </p:cBhvr>
                                    </p:animEffect>
                                    <p:set>
                                      <p:cBhvr>
                                        <p:cTn id="7" dur="1" fill="hold">
                                          <p:stCondLst>
                                            <p:cond delay="749"/>
                                          </p:stCondLst>
                                        </p:cTn>
                                        <p:tgtEl>
                                          <p:spTgt spid="15"/>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9C850A9-87A7-4669-94E4-2D4D38F29A72}"/>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rPr>
              <a:t>Year 5</a:t>
            </a:r>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64F3FED-3247-4F55-BF8A-D1D9E087C650}"/>
              </a:ext>
            </a:extLst>
          </p:cNvPr>
          <p:cNvSpPr txBox="1"/>
          <p:nvPr/>
        </p:nvSpPr>
        <p:spPr>
          <a:xfrm>
            <a:off x="1094084" y="301899"/>
            <a:ext cx="6902726" cy="956672"/>
          </a:xfrm>
          <a:prstGeom prst="rect">
            <a:avLst/>
          </a:prstGeom>
          <a:noFill/>
        </p:spPr>
        <p:txBody>
          <a:bodyPr wrap="square" rtlCol="0">
            <a:spAutoFit/>
          </a:bodyPr>
          <a:lstStyle/>
          <a:p>
            <a:pPr algn="ctr"/>
            <a:r>
              <a:rPr lang="en-GB" sz="2800" b="1" dirty="0">
                <a:solidFill>
                  <a:srgbClr val="253746"/>
                </a:solidFill>
              </a:rPr>
              <a:t>Multiplication and division</a:t>
            </a:r>
          </a:p>
          <a:p>
            <a:pPr algn="ctr">
              <a:spcBef>
                <a:spcPts val="450"/>
              </a:spcBef>
            </a:pPr>
            <a:r>
              <a:rPr lang="en-GB" sz="2400" b="1" dirty="0">
                <a:solidFill>
                  <a:srgbClr val="253746"/>
                </a:solidFill>
              </a:rPr>
              <a:t>Grid method and short multiplication</a:t>
            </a:r>
            <a:endParaRPr lang="en-GB" sz="2400" dirty="0">
              <a:solidFill>
                <a:srgbClr val="253746"/>
              </a:solidFill>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1149022" y="1858590"/>
            <a:ext cx="6792849" cy="4234493"/>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b="1" dirty="0">
                <a:solidFill>
                  <a:srgbClr val="253746"/>
                </a:solidFill>
              </a:rPr>
              <a:t>Day 1</a:t>
            </a:r>
          </a:p>
          <a:p>
            <a:pPr>
              <a:spcAft>
                <a:spcPts val="1000"/>
              </a:spcAft>
              <a:buClr>
                <a:srgbClr val="EA7600"/>
              </a:buClr>
              <a:buSzPct val="120000"/>
            </a:pPr>
            <a:r>
              <a:rPr lang="en-GB" b="1" dirty="0">
                <a:solidFill>
                  <a:schemeClr val="accent5">
                    <a:lumMod val="75000"/>
                  </a:schemeClr>
                </a:solidFill>
              </a:rPr>
              <a:t>Revise using grid multiplication to multiply 3-digit numbers by single-digit numbers.</a:t>
            </a:r>
            <a:endParaRPr lang="en-GB" b="1" dirty="0">
              <a:solidFill>
                <a:schemeClr val="accent5">
                  <a:lumMod val="50000"/>
                </a:schemeClr>
              </a:solidFill>
            </a:endParaRPr>
          </a:p>
          <a:p>
            <a:pPr>
              <a:buClr>
                <a:srgbClr val="EA7600"/>
              </a:buClr>
              <a:buSzPct val="120000"/>
            </a:pPr>
            <a:r>
              <a:rPr lang="en-GB" b="1" dirty="0">
                <a:solidFill>
                  <a:srgbClr val="253746"/>
                </a:solidFill>
              </a:rPr>
              <a:t>Day 2</a:t>
            </a:r>
          </a:p>
          <a:p>
            <a:pPr>
              <a:spcAft>
                <a:spcPts val="1000"/>
              </a:spcAft>
              <a:buClr>
                <a:srgbClr val="EA7600"/>
              </a:buClr>
              <a:buSzPct val="120000"/>
            </a:pPr>
            <a:r>
              <a:rPr lang="en-GB" b="1" dirty="0">
                <a:solidFill>
                  <a:schemeClr val="accent5">
                    <a:lumMod val="75000"/>
                  </a:schemeClr>
                </a:solidFill>
              </a:rPr>
              <a:t>Use short multiplication to multiply 3-digit numbers by single-digit numbers.</a:t>
            </a:r>
          </a:p>
          <a:p>
            <a:pPr>
              <a:buClr>
                <a:srgbClr val="EA7600"/>
              </a:buClr>
              <a:buSzPct val="120000"/>
            </a:pPr>
            <a:r>
              <a:rPr lang="en-GB" b="1" dirty="0">
                <a:solidFill>
                  <a:srgbClr val="253746"/>
                </a:solidFill>
              </a:rPr>
              <a:t>Day 3</a:t>
            </a:r>
          </a:p>
          <a:p>
            <a:pPr>
              <a:spcAft>
                <a:spcPts val="1000"/>
              </a:spcAft>
              <a:buClr>
                <a:srgbClr val="EA7600"/>
              </a:buClr>
              <a:buSzPct val="120000"/>
            </a:pPr>
            <a:r>
              <a:rPr lang="en-GB" b="1" dirty="0">
                <a:solidFill>
                  <a:schemeClr val="accent5">
                    <a:lumMod val="75000"/>
                  </a:schemeClr>
                </a:solidFill>
              </a:rPr>
              <a:t>Use short multiplication to multiply 3-digit numbers by single-digit numbers.</a:t>
            </a:r>
          </a:p>
          <a:p>
            <a:pPr>
              <a:buClr>
                <a:srgbClr val="EA7600"/>
              </a:buClr>
              <a:buSzPct val="120000"/>
            </a:pPr>
            <a:r>
              <a:rPr lang="en-GB" b="1" dirty="0">
                <a:solidFill>
                  <a:srgbClr val="253746"/>
                </a:solidFill>
              </a:rPr>
              <a:t>Day 4</a:t>
            </a:r>
          </a:p>
          <a:p>
            <a:pPr>
              <a:spcAft>
                <a:spcPts val="1000"/>
              </a:spcAft>
              <a:buClr>
                <a:srgbClr val="EA7600"/>
              </a:buClr>
              <a:buSzPct val="120000"/>
            </a:pPr>
            <a:r>
              <a:rPr lang="en-GB" b="1" dirty="0">
                <a:solidFill>
                  <a:srgbClr val="5B9BD5">
                    <a:lumMod val="75000"/>
                  </a:srgbClr>
                </a:solidFill>
              </a:rPr>
              <a:t>Use short multiplication to multiply 3-digit numbers by single-digit numbers including amounts of money.</a:t>
            </a:r>
          </a:p>
        </p:txBody>
      </p:sp>
      <p:grpSp>
        <p:nvGrpSpPr>
          <p:cNvPr id="13" name="Group 12"/>
          <p:cNvGrpSpPr/>
          <p:nvPr/>
        </p:nvGrpSpPr>
        <p:grpSpPr>
          <a:xfrm>
            <a:off x="1094083" y="929234"/>
            <a:ext cx="6344904" cy="1009650"/>
            <a:chOff x="943742" y="1418496"/>
            <a:chExt cx="6344904" cy="1009650"/>
          </a:xfrm>
        </p:grpSpPr>
        <p:sp>
          <p:nvSpPr>
            <p:cNvPr id="14" name="TextBox 13">
              <a:extLst>
                <a:ext uri="{FF2B5EF4-FFF2-40B4-BE49-F238E27FC236}">
                  <a16:creationId xmlns:a16="http://schemas.microsoft.com/office/drawing/2014/main" id="{A64F3FED-3247-4F55-BF8A-D1D9E087C650}"/>
                </a:ext>
              </a:extLst>
            </p:cNvPr>
            <p:cNvSpPr txBox="1"/>
            <p:nvPr/>
          </p:nvSpPr>
          <p:spPr>
            <a:xfrm>
              <a:off x="1802246" y="1729083"/>
              <a:ext cx="5486400" cy="461665"/>
            </a:xfrm>
            <a:prstGeom prst="rect">
              <a:avLst/>
            </a:prstGeom>
            <a:noFill/>
          </p:spPr>
          <p:txBody>
            <a:bodyPr wrap="square" rtlCol="0">
              <a:spAutoFit/>
            </a:bodyPr>
            <a:lstStyle/>
            <a:p>
              <a:pPr algn="ctr"/>
              <a:r>
                <a:rPr lang="en-GB" sz="2400" b="1" dirty="0">
                  <a:solidFill>
                    <a:srgbClr val="253746"/>
                  </a:solidFill>
                </a:rPr>
                <a:t>Well Done!  You’ve completed this unit.</a:t>
              </a:r>
            </a:p>
          </p:txBody>
        </p:sp>
        <p:pic>
          <p:nvPicPr>
            <p:cNvPr id="15" name="Picture 3" descr="N:\Documents\Website\Wagtail Website\User Manuel for HT\Smiley-fa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742" y="1418496"/>
              <a:ext cx="1019175" cy="10096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91455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5" name="Footer Placeholder 4">
            <a:extLst>
              <a:ext uri="{FF2B5EF4-FFF2-40B4-BE49-F238E27FC236}">
                <a16:creationId xmlns:a16="http://schemas.microsoft.com/office/drawing/2014/main" id="{79C850A9-87A7-4669-94E4-2D4D38F29A72}"/>
              </a:ext>
            </a:extLst>
          </p:cNvPr>
          <p:cNvSpPr>
            <a:spLocks noGrp="1"/>
          </p:cNvSpPr>
          <p:nvPr>
            <p:ph type="ftr" sz="quarter" idx="11"/>
          </p:nvPr>
        </p:nvSpPr>
        <p:spPr/>
        <p:txBody>
          <a:bodyPr/>
          <a:lstStyle/>
          <a:p>
            <a:pPr algn="r"/>
            <a:r>
              <a:rPr lang="en-GB" dirty="0"/>
              <a:t>Year 5</a:t>
            </a:r>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26</a:t>
            </a:fld>
            <a:endParaRPr lang="en-GB" dirty="0">
              <a:solidFill>
                <a:srgbClr val="EA7600"/>
              </a:solidFill>
            </a:endParaRPr>
          </a:p>
        </p:txBody>
      </p:sp>
      <p:sp>
        <p:nvSpPr>
          <p:cNvPr id="19" name="Rectangle 18">
            <a:extLst>
              <a:ext uri="{FF2B5EF4-FFF2-40B4-BE49-F238E27FC236}">
                <a16:creationId xmlns:a16="http://schemas.microsoft.com/office/drawing/2014/main" id="{15C486FE-0542-4482-AD40-87B16F714A61}"/>
              </a:ext>
            </a:extLst>
          </p:cNvPr>
          <p:cNvSpPr/>
          <p:nvPr/>
        </p:nvSpPr>
        <p:spPr>
          <a:xfrm>
            <a:off x="2509837" y="282411"/>
            <a:ext cx="4773279" cy="5701293"/>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66675" algn="ctr"/>
            <a:r>
              <a:rPr lang="en-GB" b="1" dirty="0">
                <a:solidFill>
                  <a:schemeClr val="tx1"/>
                </a:solidFill>
              </a:rPr>
              <a:t>Multiplication and Division</a:t>
            </a:r>
            <a:r>
              <a:rPr lang="en-GB" dirty="0">
                <a:solidFill>
                  <a:schemeClr val="tx1"/>
                </a:solidFill>
              </a:rPr>
              <a:t> </a:t>
            </a:r>
          </a:p>
          <a:p>
            <a:pPr marL="66675" algn="ctr"/>
            <a:r>
              <a:rPr lang="en-GB" b="1" dirty="0">
                <a:solidFill>
                  <a:schemeClr val="tx1"/>
                </a:solidFill>
              </a:rPr>
              <a:t>Problem solving and reasoning questions </a:t>
            </a:r>
            <a:endParaRPr lang="en-GB" dirty="0">
              <a:solidFill>
                <a:schemeClr val="tx1"/>
              </a:solidFill>
            </a:endParaRPr>
          </a:p>
          <a:p>
            <a:pPr marL="66675"/>
            <a:r>
              <a:rPr lang="en-GB" dirty="0">
                <a:solidFill>
                  <a:schemeClr val="tx1"/>
                </a:solidFill>
              </a:rPr>
              <a:t>  </a:t>
            </a:r>
          </a:p>
          <a:p>
            <a:pPr marL="66675"/>
            <a:r>
              <a:rPr lang="en-GB" dirty="0">
                <a:solidFill>
                  <a:schemeClr val="tx1"/>
                </a:solidFill>
              </a:rPr>
              <a:t>Find the product of 274 and 6 using two different methods.  Do your answers agree? </a:t>
            </a:r>
          </a:p>
          <a:p>
            <a:pPr marL="66675"/>
            <a:endParaRPr lang="en-GB" dirty="0">
              <a:solidFill>
                <a:schemeClr val="tx1"/>
              </a:solidFill>
            </a:endParaRPr>
          </a:p>
          <a:p>
            <a:pPr marL="66675"/>
            <a:r>
              <a:rPr lang="en-GB" dirty="0">
                <a:solidFill>
                  <a:schemeClr val="tx1"/>
                </a:solidFill>
              </a:rPr>
              <a:t>Explain how you can work out 235 x 4 mentally. Now check your answer using short multiplication.  </a:t>
            </a:r>
          </a:p>
          <a:p>
            <a:pPr marL="66675"/>
            <a:endParaRPr lang="en-GB" dirty="0">
              <a:solidFill>
                <a:schemeClr val="tx1"/>
              </a:solidFill>
            </a:endParaRPr>
          </a:p>
          <a:p>
            <a:pPr marL="66675"/>
            <a:r>
              <a:rPr lang="en-GB" dirty="0">
                <a:solidFill>
                  <a:schemeClr val="tx1"/>
                </a:solidFill>
              </a:rPr>
              <a:t>Fill in the missing digits: </a:t>
            </a:r>
          </a:p>
          <a:p>
            <a:pPr marL="66675"/>
            <a:r>
              <a:rPr lang="en-GB" dirty="0">
                <a:solidFill>
                  <a:schemeClr val="tx1"/>
                </a:solidFill>
              </a:rPr>
              <a:t>        8 4 ☐ </a:t>
            </a:r>
          </a:p>
          <a:p>
            <a:pPr marL="66675"/>
            <a:r>
              <a:rPr lang="en-GB" dirty="0">
                <a:solidFill>
                  <a:schemeClr val="tx1"/>
                </a:solidFill>
              </a:rPr>
              <a:t>    x  </a:t>
            </a:r>
            <a:r>
              <a:rPr lang="en-GB" sz="1400" dirty="0">
                <a:solidFill>
                  <a:schemeClr val="tx1"/>
                </a:solidFill>
              </a:rPr>
              <a:t>  </a:t>
            </a:r>
            <a:r>
              <a:rPr lang="en-GB" dirty="0">
                <a:solidFill>
                  <a:schemeClr val="tx1"/>
                </a:solidFill>
              </a:rPr>
              <a:t>     ☐ </a:t>
            </a:r>
          </a:p>
          <a:p>
            <a:pPr marL="66675"/>
            <a:r>
              <a:rPr lang="en-GB" dirty="0">
                <a:solidFill>
                  <a:schemeClr val="tx1"/>
                </a:solidFill>
              </a:rPr>
              <a:t>   ☐ ☐ 0 5   </a:t>
            </a:r>
          </a:p>
          <a:p>
            <a:pPr marL="66675"/>
            <a:endParaRPr lang="en-GB" dirty="0">
              <a:solidFill>
                <a:schemeClr val="tx1"/>
              </a:solidFill>
            </a:endParaRPr>
          </a:p>
          <a:p>
            <a:pPr marL="66675"/>
            <a:r>
              <a:rPr lang="en-GB" dirty="0">
                <a:solidFill>
                  <a:schemeClr val="tx1"/>
                </a:solidFill>
              </a:rPr>
              <a:t>Write a multiplication of one 3-digit number by 6 where the last two digits of the product are consecutive (e.g. 5, 6). </a:t>
            </a:r>
          </a:p>
        </p:txBody>
      </p:sp>
      <p:cxnSp>
        <p:nvCxnSpPr>
          <p:cNvPr id="3" name="Straight Connector 2">
            <a:extLst>
              <a:ext uri="{FF2B5EF4-FFF2-40B4-BE49-F238E27FC236}">
                <a16:creationId xmlns:a16="http://schemas.microsoft.com/office/drawing/2014/main" id="{1EF329C5-865F-4A74-996F-7B8DB2F0494C}"/>
              </a:ext>
            </a:extLst>
          </p:cNvPr>
          <p:cNvCxnSpPr/>
          <p:nvPr/>
        </p:nvCxnSpPr>
        <p:spPr>
          <a:xfrm>
            <a:off x="2790497" y="4367048"/>
            <a:ext cx="8828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774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9C850A9-87A7-4669-94E4-2D4D38F29A72}"/>
              </a:ext>
            </a:extLst>
          </p:cNvPr>
          <p:cNvSpPr>
            <a:spLocks noGrp="1"/>
          </p:cNvSpPr>
          <p:nvPr>
            <p:ph type="ftr" sz="quarter" idx="11"/>
          </p:nvPr>
        </p:nvSpPr>
        <p:spPr/>
        <p:txBody>
          <a:bodyPr/>
          <a:lstStyle/>
          <a:p>
            <a:pPr algn="r"/>
            <a:r>
              <a:rPr lang="en-GB" dirty="0"/>
              <a:t>Year 5</a:t>
            </a:r>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27</a:t>
            </a:fld>
            <a:endParaRPr lang="en-GB" dirty="0">
              <a:solidFill>
                <a:srgbClr val="EA7600"/>
              </a:solidFill>
            </a:endParaRPr>
          </a:p>
        </p:txBody>
      </p:sp>
      <p:grpSp>
        <p:nvGrpSpPr>
          <p:cNvPr id="4" name="Group 3">
            <a:extLst>
              <a:ext uri="{FF2B5EF4-FFF2-40B4-BE49-F238E27FC236}">
                <a16:creationId xmlns:a16="http://schemas.microsoft.com/office/drawing/2014/main" id="{A95C4916-60BC-4581-AC21-1769471A479A}"/>
              </a:ext>
            </a:extLst>
          </p:cNvPr>
          <p:cNvGrpSpPr/>
          <p:nvPr/>
        </p:nvGrpSpPr>
        <p:grpSpPr>
          <a:xfrm>
            <a:off x="717588" y="125499"/>
            <a:ext cx="7655718" cy="5889789"/>
            <a:chOff x="573882" y="282411"/>
            <a:chExt cx="7655718" cy="5889789"/>
          </a:xfrm>
        </p:grpSpPr>
        <p:sp>
          <p:nvSpPr>
            <p:cNvPr id="19" name="Rectangle 18">
              <a:extLst>
                <a:ext uri="{FF2B5EF4-FFF2-40B4-BE49-F238E27FC236}">
                  <a16:creationId xmlns:a16="http://schemas.microsoft.com/office/drawing/2014/main" id="{15C486FE-0542-4482-AD40-87B16F714A61}"/>
                </a:ext>
              </a:extLst>
            </p:cNvPr>
            <p:cNvSpPr/>
            <p:nvPr/>
          </p:nvSpPr>
          <p:spPr>
            <a:xfrm>
              <a:off x="573882" y="282411"/>
              <a:ext cx="7655718" cy="5889789"/>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r>
                <a:rPr lang="en-GB" b="1" dirty="0">
                  <a:solidFill>
                    <a:schemeClr val="tx1"/>
                  </a:solidFill>
                </a:rPr>
                <a:t>Problem solving and reasoning questions </a:t>
              </a:r>
              <a:endParaRPr lang="en-GB" dirty="0">
                <a:solidFill>
                  <a:schemeClr val="tx1"/>
                </a:solidFill>
              </a:endParaRPr>
            </a:p>
            <a:p>
              <a:pPr marL="88900"/>
              <a:r>
                <a:rPr lang="en-GB" dirty="0">
                  <a:solidFill>
                    <a:schemeClr val="tx1"/>
                  </a:solidFill>
                </a:rPr>
                <a:t>  </a:t>
              </a:r>
            </a:p>
            <a:p>
              <a:pPr marL="88900">
                <a:spcAft>
                  <a:spcPts val="0"/>
                </a:spcAft>
              </a:pPr>
              <a:r>
                <a:rPr lang="en-GB" sz="1600" dirty="0">
                  <a:solidFill>
                    <a:schemeClr val="tx1"/>
                  </a:solidFill>
                </a:rPr>
                <a:t>Find the product of 274 and 6 using two different methods.  Do your answers agree? </a:t>
              </a:r>
              <a:r>
                <a:rPr lang="en-GB" sz="1600" b="1"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1644</a:t>
              </a:r>
              <a:r>
                <a:rPr lang="en-GB" sz="16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     The two methods are grid and short multiplication. Where children have found 2 different answers can they identify their error?  With the grid method these are often with place value or with the final addition, with short multiplication the layout needs to be clear. In both methods mistakes may simply be due to insecure recall of times table facts.</a:t>
              </a:r>
              <a:endParaRPr lang="en-GB" sz="1600" dirty="0">
                <a:solidFill>
                  <a:schemeClr val="tx1"/>
                </a:solidFill>
              </a:endParaRPr>
            </a:p>
            <a:p>
              <a:pPr marL="88900"/>
              <a:endParaRPr lang="en-GB" sz="1600" dirty="0">
                <a:solidFill>
                  <a:schemeClr val="tx1"/>
                </a:solidFill>
              </a:endParaRPr>
            </a:p>
            <a:p>
              <a:pPr marL="88900">
                <a:spcAft>
                  <a:spcPts val="0"/>
                </a:spcAft>
              </a:pPr>
              <a:r>
                <a:rPr lang="en-GB" sz="1600" dirty="0">
                  <a:solidFill>
                    <a:schemeClr val="tx1"/>
                  </a:solidFill>
                </a:rPr>
                <a:t>Explain how you can work out 235 x 4 mentally. Now check your answer using short multiplication. </a:t>
              </a:r>
              <a:r>
                <a:rPr lang="en-GB" sz="16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940. This can be found mentally by doubling twice.</a:t>
              </a: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marL="88900"/>
              <a:endParaRPr lang="en-GB" sz="1600" dirty="0">
                <a:solidFill>
                  <a:schemeClr val="tx1"/>
                </a:solidFill>
              </a:endParaRPr>
            </a:p>
            <a:p>
              <a:pPr marL="88900"/>
              <a:r>
                <a:rPr lang="en-GB" sz="1600" dirty="0">
                  <a:solidFill>
                    <a:schemeClr val="tx1"/>
                  </a:solidFill>
                </a:rPr>
                <a:t>Fill in the missing digits:   </a:t>
              </a:r>
            </a:p>
            <a:p>
              <a:pPr marL="88900"/>
              <a:endParaRPr lang="en-GB" sz="1600" dirty="0">
                <a:solidFill>
                  <a:schemeClr val="tx1"/>
                </a:solidFill>
              </a:endParaRPr>
            </a:p>
            <a:p>
              <a:pPr marL="88900"/>
              <a:endParaRPr lang="en-GB" sz="1600" dirty="0">
                <a:solidFill>
                  <a:schemeClr val="tx1"/>
                </a:solidFill>
              </a:endParaRPr>
            </a:p>
            <a:p>
              <a:pPr marL="88900"/>
              <a:endParaRPr lang="en-GB" sz="1600" dirty="0">
                <a:solidFill>
                  <a:schemeClr val="tx1"/>
                </a:solidFill>
              </a:endParaRPr>
            </a:p>
            <a:p>
              <a:pPr marL="88900"/>
              <a:endParaRPr lang="en-GB" sz="1600" dirty="0">
                <a:solidFill>
                  <a:schemeClr val="tx1"/>
                </a:solidFill>
              </a:endParaRPr>
            </a:p>
            <a:p>
              <a:pPr>
                <a:spcAft>
                  <a:spcPts val="500"/>
                </a:spcAft>
              </a:pPr>
              <a:r>
                <a:rPr lang="en-GB" sz="1600" dirty="0">
                  <a:solidFill>
                    <a:schemeClr val="tx1"/>
                  </a:solidFill>
                </a:rPr>
                <a:t>Write a multiplication of one 3-digit number by 6 where the last two digits of the product are consecutive (e.g. 5, 6). </a:t>
              </a:r>
              <a:r>
                <a:rPr lang="en-GB" sz="16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The following are all the solutions where the answer is less than 1000, they can be found by consecutively adding 6 to 600:</a:t>
              </a: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6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	102 x 6 = 612    109 x 6 = 654     113 x 6 = 678    122 x 6 = 732</a:t>
              </a: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n-GB" sz="1600" dirty="0">
                  <a:solidFill>
                    <a:srgbClr val="00B050"/>
                  </a:solidFill>
                  <a:latin typeface="Calibri" panose="020F0502020204030204" pitchFamily="34" charset="0"/>
                  <a:ea typeface="MS Mincho" panose="02020609040205080304" pitchFamily="49" charset="-128"/>
                  <a:cs typeface="Times New Roman" panose="02020603050405020304" pitchFamily="18" charset="0"/>
                </a:rPr>
                <a:t>	126 x 6 = 756    133 x 6 = 798     139 x 6 = 834    146 x 6 = 876</a:t>
              </a:r>
              <a:endParaRPr lang="en-GB" sz="1200" dirty="0">
                <a:latin typeface="Cambria" panose="02040503050406030204" pitchFamily="18" charset="0"/>
                <a:ea typeface="MS Mincho" panose="02020609040205080304" pitchFamily="49" charset="-128"/>
                <a:cs typeface="Times New Roman" panose="02020603050405020304" pitchFamily="18" charset="0"/>
              </a:endParaRPr>
            </a:p>
            <a:p>
              <a:r>
                <a:rPr lang="en-GB" sz="1600" dirty="0">
                  <a:solidFill>
                    <a:srgbClr val="00B050"/>
                  </a:solidFill>
                  <a:latin typeface="Calibri" panose="020F0502020204030204" pitchFamily="34" charset="0"/>
                  <a:ea typeface="MS Mincho" panose="02020609040205080304" pitchFamily="49" charset="-128"/>
                </a:rPr>
                <a:t>	152 x 6 = 912    159 x 6 = 954     153 x 6 = 978 </a:t>
              </a:r>
              <a:endParaRPr lang="en-GB" sz="1600" dirty="0">
                <a:solidFill>
                  <a:schemeClr val="tx1"/>
                </a:solidFill>
              </a:endParaRPr>
            </a:p>
          </p:txBody>
        </p:sp>
        <p:pic>
          <p:nvPicPr>
            <p:cNvPr id="2" name="Picture 1">
              <a:extLst>
                <a:ext uri="{FF2B5EF4-FFF2-40B4-BE49-F238E27FC236}">
                  <a16:creationId xmlns:a16="http://schemas.microsoft.com/office/drawing/2014/main" id="{26D53AE2-B917-4217-8EFC-3B682A754908}"/>
                </a:ext>
              </a:extLst>
            </p:cNvPr>
            <p:cNvPicPr>
              <a:picLocks noChangeAspect="1"/>
            </p:cNvPicPr>
            <p:nvPr/>
          </p:nvPicPr>
          <p:blipFill>
            <a:blip r:embed="rId3"/>
            <a:stretch>
              <a:fillRect/>
            </a:stretch>
          </p:blipFill>
          <p:spPr>
            <a:xfrm>
              <a:off x="2749549" y="3111500"/>
              <a:ext cx="920750" cy="920750"/>
            </a:xfrm>
            <a:prstGeom prst="rect">
              <a:avLst/>
            </a:prstGeom>
          </p:spPr>
        </p:pic>
      </p:grpSp>
    </p:spTree>
    <p:extLst>
      <p:ext uri="{BB962C8B-B14F-4D97-AF65-F5344CB8AC3E}">
        <p14:creationId xmlns:p14="http://schemas.microsoft.com/office/powerpoint/2010/main" val="209880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a:t>
            </a:fld>
            <a:endParaRPr lang="en-GB" dirty="0">
              <a:solidFill>
                <a:srgbClr val="EA7600"/>
              </a:solidFill>
            </a:endParaRPr>
          </a:p>
        </p:txBody>
      </p:sp>
      <p:sp>
        <p:nvSpPr>
          <p:cNvPr id="14" name="TextBox 13">
            <a:extLst>
              <a:ext uri="{FF2B5EF4-FFF2-40B4-BE49-F238E27FC236}">
                <a16:creationId xmlns:a16="http://schemas.microsoft.com/office/drawing/2014/main" id="{FB079B98-AE85-4E56-A91D-A5896A9CB313}"/>
              </a:ext>
            </a:extLst>
          </p:cNvPr>
          <p:cNvSpPr txBox="1"/>
          <p:nvPr/>
        </p:nvSpPr>
        <p:spPr>
          <a:xfrm>
            <a:off x="2005253" y="3193960"/>
            <a:ext cx="5123783" cy="830997"/>
          </a:xfrm>
          <a:prstGeom prst="rect">
            <a:avLst/>
          </a:prstGeom>
          <a:noFill/>
        </p:spPr>
        <p:txBody>
          <a:bodyPr wrap="square" rtlCol="0">
            <a:spAutoFit/>
          </a:bodyPr>
          <a:lstStyle/>
          <a:p>
            <a:pPr algn="ctr"/>
            <a:r>
              <a:rPr lang="en-GB" sz="2400" b="1" dirty="0">
                <a:solidFill>
                  <a:srgbClr val="253746"/>
                </a:solidFill>
              </a:rPr>
              <a:t>Starter</a:t>
            </a:r>
            <a:br>
              <a:rPr lang="en-GB" sz="2400" b="1" dirty="0">
                <a:solidFill>
                  <a:srgbClr val="253746"/>
                </a:solidFill>
              </a:rPr>
            </a:br>
            <a:r>
              <a:rPr lang="en-GB" sz="2400" dirty="0">
                <a:solidFill>
                  <a:srgbClr val="253746"/>
                </a:solidFill>
              </a:rPr>
              <a:t>6, 60, 7 and 70 times tables </a:t>
            </a:r>
          </a:p>
        </p:txBody>
      </p:sp>
      <p:pic>
        <p:nvPicPr>
          <p:cNvPr id="1026" name="Picture 2" descr="N:\Documents\Maths Blocks\PowerPoint slide development\Stock Images\icons\Alarm-clock---wake-up-your-maths-brain-FIN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69326" y="1258571"/>
            <a:ext cx="1948152" cy="1844578"/>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a:extLst>
              <a:ext uri="{FF2B5EF4-FFF2-40B4-BE49-F238E27FC236}">
                <a16:creationId xmlns:a16="http://schemas.microsoft.com/office/drawing/2014/main" id="{C75BAAF9-11CD-4B54-8180-7A9E960DC2C8}"/>
              </a:ext>
            </a:extLst>
          </p:cNvPr>
          <p:cNvSpPr>
            <a:spLocks noGrp="1"/>
          </p:cNvSpPr>
          <p:nvPr>
            <p:ph type="ftr" sz="quarter" idx="11"/>
          </p:nvPr>
        </p:nvSpPr>
        <p:spPr>
          <a:xfrm>
            <a:off x="5943602" y="6367376"/>
            <a:ext cx="3086100" cy="365125"/>
          </a:xfrm>
        </p:spPr>
        <p:txBody>
          <a:bodyPr/>
          <a:lstStyle/>
          <a:p>
            <a:pPr algn="r"/>
            <a:r>
              <a:rPr lang="en-GB" dirty="0">
                <a:solidFill>
                  <a:srgbClr val="EA7600"/>
                </a:solidFill>
              </a:rPr>
              <a:t>Year 5</a:t>
            </a:r>
          </a:p>
        </p:txBody>
      </p:sp>
      <p:sp>
        <p:nvSpPr>
          <p:cNvPr id="9" name="TextBox 8">
            <a:extLst>
              <a:ext uri="{FF2B5EF4-FFF2-40B4-BE49-F238E27FC236}">
                <a16:creationId xmlns:a16="http://schemas.microsoft.com/office/drawing/2014/main" id="{A64F3FED-3247-4F55-BF8A-D1D9E087C650}"/>
              </a:ext>
            </a:extLst>
          </p:cNvPr>
          <p:cNvSpPr txBox="1"/>
          <p:nvPr/>
        </p:nvSpPr>
        <p:spPr>
          <a:xfrm>
            <a:off x="1094084" y="301899"/>
            <a:ext cx="6902726" cy="956672"/>
          </a:xfrm>
          <a:prstGeom prst="rect">
            <a:avLst/>
          </a:prstGeom>
          <a:noFill/>
        </p:spPr>
        <p:txBody>
          <a:bodyPr wrap="square" rtlCol="0">
            <a:spAutoFit/>
          </a:bodyPr>
          <a:lstStyle/>
          <a:p>
            <a:pPr algn="ctr"/>
            <a:r>
              <a:rPr lang="en-GB" sz="2800" b="1" dirty="0">
                <a:solidFill>
                  <a:srgbClr val="253746"/>
                </a:solidFill>
              </a:rPr>
              <a:t>Multiplication and division</a:t>
            </a:r>
          </a:p>
          <a:p>
            <a:pPr algn="ctr">
              <a:spcBef>
                <a:spcPts val="450"/>
              </a:spcBef>
            </a:pPr>
            <a:r>
              <a:rPr lang="en-GB" sz="2400" b="1" dirty="0">
                <a:solidFill>
                  <a:srgbClr val="253746"/>
                </a:solidFill>
              </a:rPr>
              <a:t>Grid method and short multiplication</a:t>
            </a:r>
            <a:endParaRPr lang="en-GB" sz="2400" dirty="0">
              <a:solidFill>
                <a:srgbClr val="253746"/>
              </a:solidFill>
            </a:endParaRPr>
          </a:p>
        </p:txBody>
      </p:sp>
    </p:spTree>
    <p:extLst>
      <p:ext uri="{BB962C8B-B14F-4D97-AF65-F5344CB8AC3E}">
        <p14:creationId xmlns:p14="http://schemas.microsoft.com/office/powerpoint/2010/main" val="3596510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a:t>
            </a:fld>
            <a:endParaRPr lang="en-GB" dirty="0">
              <a:solidFill>
                <a:srgbClr val="EA7600"/>
              </a:solidFill>
            </a:endParaRPr>
          </a:p>
        </p:txBody>
      </p:sp>
      <p:sp>
        <p:nvSpPr>
          <p:cNvPr id="14" name="TextBox 13">
            <a:extLst>
              <a:ext uri="{FF2B5EF4-FFF2-40B4-BE49-F238E27FC236}">
                <a16:creationId xmlns:a16="http://schemas.microsoft.com/office/drawing/2014/main" id="{FB079B98-AE85-4E56-A91D-A5896A9CB313}"/>
              </a:ext>
            </a:extLst>
          </p:cNvPr>
          <p:cNvSpPr txBox="1"/>
          <p:nvPr/>
        </p:nvSpPr>
        <p:spPr>
          <a:xfrm>
            <a:off x="2005253" y="3193960"/>
            <a:ext cx="5123783" cy="830997"/>
          </a:xfrm>
          <a:prstGeom prst="rect">
            <a:avLst/>
          </a:prstGeom>
          <a:noFill/>
        </p:spPr>
        <p:txBody>
          <a:bodyPr wrap="square" rtlCol="0">
            <a:spAutoFit/>
          </a:bodyPr>
          <a:lstStyle/>
          <a:p>
            <a:pPr algn="ctr"/>
            <a:r>
              <a:rPr lang="en-GB" sz="2400" b="1" dirty="0">
                <a:solidFill>
                  <a:srgbClr val="253746"/>
                </a:solidFill>
              </a:rPr>
              <a:t>Starter</a:t>
            </a:r>
            <a:br>
              <a:rPr lang="en-GB" sz="2400" b="1" dirty="0">
                <a:solidFill>
                  <a:srgbClr val="253746"/>
                </a:solidFill>
              </a:rPr>
            </a:br>
            <a:r>
              <a:rPr lang="en-GB" sz="2400" dirty="0">
                <a:solidFill>
                  <a:srgbClr val="253746"/>
                </a:solidFill>
              </a:rPr>
              <a:t>Times tables </a:t>
            </a:r>
          </a:p>
        </p:txBody>
      </p:sp>
      <p:pic>
        <p:nvPicPr>
          <p:cNvPr id="1026" name="Picture 2" descr="N:\Documents\Maths Blocks\PowerPoint slide development\Stock Images\icons\Alarm-clock---wake-up-your-maths-brain-FIN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69326" y="1258571"/>
            <a:ext cx="1948152" cy="1844578"/>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a:extLst>
              <a:ext uri="{FF2B5EF4-FFF2-40B4-BE49-F238E27FC236}">
                <a16:creationId xmlns:a16="http://schemas.microsoft.com/office/drawing/2014/main" id="{DA31F30A-43CC-4E41-84C5-CD2E140E08BB}"/>
              </a:ext>
            </a:extLst>
          </p:cNvPr>
          <p:cNvSpPr>
            <a:spLocks noGrp="1"/>
          </p:cNvSpPr>
          <p:nvPr>
            <p:ph type="ftr" sz="quarter" idx="11"/>
          </p:nvPr>
        </p:nvSpPr>
        <p:spPr>
          <a:xfrm>
            <a:off x="5943602" y="6367376"/>
            <a:ext cx="3086100" cy="365125"/>
          </a:xfrm>
        </p:spPr>
        <p:txBody>
          <a:bodyPr/>
          <a:lstStyle/>
          <a:p>
            <a:pPr algn="r"/>
            <a:r>
              <a:rPr lang="en-GB" dirty="0">
                <a:solidFill>
                  <a:srgbClr val="EA7600"/>
                </a:solidFill>
              </a:rPr>
              <a:t>Year 5</a:t>
            </a:r>
          </a:p>
        </p:txBody>
      </p:sp>
      <p:sp>
        <p:nvSpPr>
          <p:cNvPr id="9" name="TextBox 8">
            <a:extLst>
              <a:ext uri="{FF2B5EF4-FFF2-40B4-BE49-F238E27FC236}">
                <a16:creationId xmlns:a16="http://schemas.microsoft.com/office/drawing/2014/main" id="{A64F3FED-3247-4F55-BF8A-D1D9E087C650}"/>
              </a:ext>
            </a:extLst>
          </p:cNvPr>
          <p:cNvSpPr txBox="1"/>
          <p:nvPr/>
        </p:nvSpPr>
        <p:spPr>
          <a:xfrm>
            <a:off x="1094084" y="301899"/>
            <a:ext cx="6902726" cy="956672"/>
          </a:xfrm>
          <a:prstGeom prst="rect">
            <a:avLst/>
          </a:prstGeom>
          <a:noFill/>
        </p:spPr>
        <p:txBody>
          <a:bodyPr wrap="square" rtlCol="0">
            <a:spAutoFit/>
          </a:bodyPr>
          <a:lstStyle/>
          <a:p>
            <a:pPr algn="ctr"/>
            <a:r>
              <a:rPr lang="en-GB" sz="2800" b="1" dirty="0">
                <a:solidFill>
                  <a:srgbClr val="253746"/>
                </a:solidFill>
              </a:rPr>
              <a:t>Multiplication and division</a:t>
            </a:r>
          </a:p>
          <a:p>
            <a:pPr algn="ctr">
              <a:spcBef>
                <a:spcPts val="450"/>
              </a:spcBef>
            </a:pPr>
            <a:r>
              <a:rPr lang="en-GB" sz="2400" b="1" dirty="0">
                <a:solidFill>
                  <a:srgbClr val="253746"/>
                </a:solidFill>
              </a:rPr>
              <a:t>Grid method and short multiplication</a:t>
            </a:r>
            <a:endParaRPr lang="en-GB" sz="2400" dirty="0">
              <a:solidFill>
                <a:srgbClr val="253746"/>
              </a:solidFill>
            </a:endParaRPr>
          </a:p>
        </p:txBody>
      </p:sp>
    </p:spTree>
    <p:extLst>
      <p:ext uri="{BB962C8B-B14F-4D97-AF65-F5344CB8AC3E}">
        <p14:creationId xmlns:p14="http://schemas.microsoft.com/office/powerpoint/2010/main" val="111930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a:t>
            </a:fld>
            <a:endParaRPr lang="en-GB" dirty="0">
              <a:solidFill>
                <a:srgbClr val="EA7600"/>
              </a:solidFill>
            </a:endParaRPr>
          </a:p>
        </p:txBody>
      </p:sp>
      <p:sp>
        <p:nvSpPr>
          <p:cNvPr id="14" name="TextBox 13">
            <a:extLst>
              <a:ext uri="{FF2B5EF4-FFF2-40B4-BE49-F238E27FC236}">
                <a16:creationId xmlns:a16="http://schemas.microsoft.com/office/drawing/2014/main" id="{FB079B98-AE85-4E56-A91D-A5896A9CB313}"/>
              </a:ext>
            </a:extLst>
          </p:cNvPr>
          <p:cNvSpPr txBox="1"/>
          <p:nvPr/>
        </p:nvSpPr>
        <p:spPr>
          <a:xfrm>
            <a:off x="1846729" y="2807304"/>
            <a:ext cx="5450542" cy="907941"/>
          </a:xfrm>
          <a:prstGeom prst="rect">
            <a:avLst/>
          </a:prstGeom>
          <a:noFill/>
        </p:spPr>
        <p:txBody>
          <a:bodyPr wrap="square" rtlCol="0">
            <a:spAutoFit/>
          </a:bodyPr>
          <a:lstStyle/>
          <a:p>
            <a:pPr algn="ctr">
              <a:spcBef>
                <a:spcPts val="600"/>
              </a:spcBef>
            </a:pPr>
            <a:r>
              <a:rPr lang="en-US" sz="2400" b="1" dirty="0">
                <a:solidFill>
                  <a:srgbClr val="253746"/>
                </a:solidFill>
              </a:rPr>
              <a:t>Starter</a:t>
            </a:r>
            <a:endParaRPr lang="en-GB" sz="2400" dirty="0">
              <a:solidFill>
                <a:srgbClr val="253746"/>
              </a:solidFill>
            </a:endParaRPr>
          </a:p>
          <a:p>
            <a:pPr algn="ctr">
              <a:spcBef>
                <a:spcPts val="600"/>
              </a:spcBef>
            </a:pPr>
            <a:r>
              <a:rPr lang="en-GB" sz="2400" dirty="0">
                <a:solidFill>
                  <a:srgbClr val="253746"/>
                </a:solidFill>
              </a:rPr>
              <a:t>Factors and multiples </a:t>
            </a:r>
          </a:p>
        </p:txBody>
      </p:sp>
      <p:pic>
        <p:nvPicPr>
          <p:cNvPr id="13" name="Picture 3" descr="N:\Documents\Maths Blocks\PowerPoint slide development\Stock Images\icons\Elephant---Remember-this-FINAL.png">
            <a:extLst>
              <a:ext uri="{FF2B5EF4-FFF2-40B4-BE49-F238E27FC236}">
                <a16:creationId xmlns:a16="http://schemas.microsoft.com/office/drawing/2014/main" id="{82620837-DAA6-48AC-8D90-A8D10B1040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05101" y="1258571"/>
            <a:ext cx="2541436" cy="1613477"/>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a:extLst>
              <a:ext uri="{FF2B5EF4-FFF2-40B4-BE49-F238E27FC236}">
                <a16:creationId xmlns:a16="http://schemas.microsoft.com/office/drawing/2014/main" id="{BBD66225-81A8-40CA-B8B0-4FADCDCBAC71}"/>
              </a:ext>
            </a:extLst>
          </p:cNvPr>
          <p:cNvSpPr>
            <a:spLocks noGrp="1"/>
          </p:cNvSpPr>
          <p:nvPr>
            <p:ph type="ftr" sz="quarter" idx="11"/>
          </p:nvPr>
        </p:nvSpPr>
        <p:spPr>
          <a:xfrm>
            <a:off x="5943602" y="6367376"/>
            <a:ext cx="3086100" cy="365125"/>
          </a:xfrm>
        </p:spPr>
        <p:txBody>
          <a:bodyPr/>
          <a:lstStyle/>
          <a:p>
            <a:pPr algn="r"/>
            <a:r>
              <a:rPr lang="en-GB" dirty="0">
                <a:solidFill>
                  <a:srgbClr val="EA7600"/>
                </a:solidFill>
              </a:rPr>
              <a:t>Year 5</a:t>
            </a:r>
          </a:p>
        </p:txBody>
      </p:sp>
      <p:grpSp>
        <p:nvGrpSpPr>
          <p:cNvPr id="3" name="Group 2">
            <a:extLst>
              <a:ext uri="{FF2B5EF4-FFF2-40B4-BE49-F238E27FC236}">
                <a16:creationId xmlns:a16="http://schemas.microsoft.com/office/drawing/2014/main" id="{AFD24306-3BB6-4657-8E5F-D35CCF0E8CDC}"/>
              </a:ext>
            </a:extLst>
          </p:cNvPr>
          <p:cNvGrpSpPr/>
          <p:nvPr/>
        </p:nvGrpSpPr>
        <p:grpSpPr>
          <a:xfrm>
            <a:off x="3180113" y="4261379"/>
            <a:ext cx="2783774" cy="1779216"/>
            <a:chOff x="3180113" y="4261379"/>
            <a:chExt cx="2783774" cy="1779216"/>
          </a:xfrm>
        </p:grpSpPr>
        <p:sp>
          <p:nvSpPr>
            <p:cNvPr id="9" name="TextBox 8">
              <a:extLst>
                <a:ext uri="{FF2B5EF4-FFF2-40B4-BE49-F238E27FC236}">
                  <a16:creationId xmlns:a16="http://schemas.microsoft.com/office/drawing/2014/main" id="{16573B74-A7CD-4381-9584-6434DA8CB0FB}"/>
                </a:ext>
              </a:extLst>
            </p:cNvPr>
            <p:cNvSpPr txBox="1"/>
            <p:nvPr/>
          </p:nvSpPr>
          <p:spPr>
            <a:xfrm>
              <a:off x="3894479" y="4261379"/>
              <a:ext cx="1301934" cy="646331"/>
            </a:xfrm>
            <a:prstGeom prst="rect">
              <a:avLst/>
            </a:prstGeom>
            <a:noFill/>
          </p:spPr>
          <p:txBody>
            <a:bodyPr wrap="square" rtlCol="0">
              <a:spAutoFit/>
            </a:bodyPr>
            <a:lstStyle/>
            <a:p>
              <a:pPr algn="ctr"/>
              <a:r>
                <a:rPr lang="en-GB" dirty="0"/>
                <a:t>Click here</a:t>
              </a:r>
            </a:p>
            <a:p>
              <a:pPr algn="ctr"/>
              <a:r>
                <a:rPr lang="en-GB" dirty="0">
                  <a:sym typeface="Wingdings" panose="05000000000000000000" pitchFamily="2" charset="2"/>
                </a:rPr>
                <a:t></a:t>
              </a:r>
              <a:endParaRPr lang="en-GB" dirty="0"/>
            </a:p>
          </p:txBody>
        </p:sp>
        <p:sp>
          <p:nvSpPr>
            <p:cNvPr id="2" name="Rectangle 1">
              <a:hlinkClick r:id="rId4"/>
              <a:extLst>
                <a:ext uri="{FF2B5EF4-FFF2-40B4-BE49-F238E27FC236}">
                  <a16:creationId xmlns:a16="http://schemas.microsoft.com/office/drawing/2014/main" id="{6A368359-BDAF-40AA-8C3A-7CA5D762FE92}"/>
                </a:ext>
              </a:extLst>
            </p:cNvPr>
            <p:cNvSpPr/>
            <p:nvPr/>
          </p:nvSpPr>
          <p:spPr>
            <a:xfrm>
              <a:off x="3180113" y="4717156"/>
              <a:ext cx="2783774" cy="1323439"/>
            </a:xfrm>
            <a:prstGeom prst="rect">
              <a:avLst/>
            </a:prstGeom>
            <a:noFill/>
          </p:spPr>
          <p:txBody>
            <a:bodyPr wrap="non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NUMBER</a:t>
              </a:r>
            </a:p>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GENERATOR</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11" name="TextBox 10">
            <a:extLst>
              <a:ext uri="{FF2B5EF4-FFF2-40B4-BE49-F238E27FC236}">
                <a16:creationId xmlns:a16="http://schemas.microsoft.com/office/drawing/2014/main" id="{A64F3FED-3247-4F55-BF8A-D1D9E087C650}"/>
              </a:ext>
            </a:extLst>
          </p:cNvPr>
          <p:cNvSpPr txBox="1"/>
          <p:nvPr/>
        </p:nvSpPr>
        <p:spPr>
          <a:xfrm>
            <a:off x="1094084" y="301899"/>
            <a:ext cx="6902726" cy="956672"/>
          </a:xfrm>
          <a:prstGeom prst="rect">
            <a:avLst/>
          </a:prstGeom>
          <a:noFill/>
        </p:spPr>
        <p:txBody>
          <a:bodyPr wrap="square" rtlCol="0">
            <a:spAutoFit/>
          </a:bodyPr>
          <a:lstStyle/>
          <a:p>
            <a:pPr algn="ctr"/>
            <a:r>
              <a:rPr lang="en-GB" sz="2800" b="1" dirty="0">
                <a:solidFill>
                  <a:srgbClr val="253746"/>
                </a:solidFill>
              </a:rPr>
              <a:t>Multiplication and division</a:t>
            </a:r>
          </a:p>
          <a:p>
            <a:pPr algn="ctr">
              <a:spcBef>
                <a:spcPts val="450"/>
              </a:spcBef>
            </a:pPr>
            <a:r>
              <a:rPr lang="en-GB" sz="2400" b="1" dirty="0">
                <a:solidFill>
                  <a:srgbClr val="253746"/>
                </a:solidFill>
              </a:rPr>
              <a:t>Grid method and short multiplication</a:t>
            </a:r>
            <a:endParaRPr lang="en-GB" sz="2400" dirty="0">
              <a:solidFill>
                <a:srgbClr val="253746"/>
              </a:solidFill>
            </a:endParaRPr>
          </a:p>
        </p:txBody>
      </p:sp>
    </p:spTree>
    <p:extLst>
      <p:ext uri="{BB962C8B-B14F-4D97-AF65-F5344CB8AC3E}">
        <p14:creationId xmlns:p14="http://schemas.microsoft.com/office/powerpoint/2010/main" val="3843418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a:t>
            </a:fld>
            <a:endParaRPr lang="en-GB" dirty="0">
              <a:solidFill>
                <a:srgbClr val="EA7600"/>
              </a:solidFill>
            </a:endParaRPr>
          </a:p>
        </p:txBody>
      </p:sp>
      <p:sp>
        <p:nvSpPr>
          <p:cNvPr id="14" name="TextBox 13">
            <a:extLst>
              <a:ext uri="{FF2B5EF4-FFF2-40B4-BE49-F238E27FC236}">
                <a16:creationId xmlns:a16="http://schemas.microsoft.com/office/drawing/2014/main" id="{FB079B98-AE85-4E56-A91D-A5896A9CB313}"/>
              </a:ext>
            </a:extLst>
          </p:cNvPr>
          <p:cNvSpPr txBox="1"/>
          <p:nvPr/>
        </p:nvSpPr>
        <p:spPr>
          <a:xfrm>
            <a:off x="1846729" y="2807304"/>
            <a:ext cx="5450542" cy="907941"/>
          </a:xfrm>
          <a:prstGeom prst="rect">
            <a:avLst/>
          </a:prstGeom>
          <a:noFill/>
        </p:spPr>
        <p:txBody>
          <a:bodyPr wrap="square" rtlCol="0">
            <a:spAutoFit/>
          </a:bodyPr>
          <a:lstStyle/>
          <a:p>
            <a:pPr algn="ctr">
              <a:spcBef>
                <a:spcPts val="600"/>
              </a:spcBef>
            </a:pPr>
            <a:r>
              <a:rPr lang="en-US" sz="2400" b="1" dirty="0">
                <a:solidFill>
                  <a:srgbClr val="253746"/>
                </a:solidFill>
              </a:rPr>
              <a:t>Starter</a:t>
            </a:r>
            <a:endParaRPr lang="en-GB" sz="2400" dirty="0">
              <a:solidFill>
                <a:srgbClr val="253746"/>
              </a:solidFill>
            </a:endParaRPr>
          </a:p>
          <a:p>
            <a:pPr algn="ctr">
              <a:spcBef>
                <a:spcPts val="600"/>
              </a:spcBef>
            </a:pPr>
            <a:r>
              <a:rPr lang="en-GB" sz="2400" dirty="0">
                <a:solidFill>
                  <a:srgbClr val="253746"/>
                </a:solidFill>
              </a:rPr>
              <a:t>Find the time later using 24-hour clock </a:t>
            </a:r>
          </a:p>
        </p:txBody>
      </p:sp>
      <p:pic>
        <p:nvPicPr>
          <p:cNvPr id="13" name="Picture 3" descr="N:\Documents\Maths Blocks\PowerPoint slide development\Stock Images\icons\Elephant---Remember-this-FINAL.png">
            <a:extLst>
              <a:ext uri="{FF2B5EF4-FFF2-40B4-BE49-F238E27FC236}">
                <a16:creationId xmlns:a16="http://schemas.microsoft.com/office/drawing/2014/main" id="{82620837-DAA6-48AC-8D90-A8D10B1040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05101" y="1193827"/>
            <a:ext cx="2541436" cy="1613477"/>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a:extLst>
              <a:ext uri="{FF2B5EF4-FFF2-40B4-BE49-F238E27FC236}">
                <a16:creationId xmlns:a16="http://schemas.microsoft.com/office/drawing/2014/main" id="{BA4D7500-8F88-4931-9093-5F0DDD88847F}"/>
              </a:ext>
            </a:extLst>
          </p:cNvPr>
          <p:cNvSpPr>
            <a:spLocks noGrp="1"/>
          </p:cNvSpPr>
          <p:nvPr>
            <p:ph type="ftr" sz="quarter" idx="11"/>
          </p:nvPr>
        </p:nvSpPr>
        <p:spPr>
          <a:xfrm>
            <a:off x="5943602" y="6367376"/>
            <a:ext cx="3086100" cy="365125"/>
          </a:xfrm>
        </p:spPr>
        <p:txBody>
          <a:bodyPr/>
          <a:lstStyle/>
          <a:p>
            <a:pPr algn="r"/>
            <a:r>
              <a:rPr lang="en-GB" dirty="0">
                <a:solidFill>
                  <a:srgbClr val="EA7600"/>
                </a:solidFill>
              </a:rPr>
              <a:t>Year 5</a:t>
            </a:r>
          </a:p>
        </p:txBody>
      </p:sp>
      <p:grpSp>
        <p:nvGrpSpPr>
          <p:cNvPr id="9" name="Group 8">
            <a:extLst>
              <a:ext uri="{FF2B5EF4-FFF2-40B4-BE49-F238E27FC236}">
                <a16:creationId xmlns:a16="http://schemas.microsoft.com/office/drawing/2014/main" id="{140DC91C-B7BD-4963-A702-697E7B64BDC1}"/>
              </a:ext>
            </a:extLst>
          </p:cNvPr>
          <p:cNvGrpSpPr/>
          <p:nvPr/>
        </p:nvGrpSpPr>
        <p:grpSpPr>
          <a:xfrm>
            <a:off x="3321484" y="4226209"/>
            <a:ext cx="2447925" cy="1768588"/>
            <a:chOff x="2178756" y="4074214"/>
            <a:chExt cx="2447925" cy="1768588"/>
          </a:xfrm>
        </p:grpSpPr>
        <p:sp>
          <p:nvSpPr>
            <p:cNvPr id="11" name="TextBox 10">
              <a:extLst>
                <a:ext uri="{FF2B5EF4-FFF2-40B4-BE49-F238E27FC236}">
                  <a16:creationId xmlns:a16="http://schemas.microsoft.com/office/drawing/2014/main" id="{0769D08B-C5F7-469B-B945-24F033CE13C9}"/>
                </a:ext>
              </a:extLst>
            </p:cNvPr>
            <p:cNvSpPr txBox="1"/>
            <p:nvPr/>
          </p:nvSpPr>
          <p:spPr>
            <a:xfrm>
              <a:off x="2751751" y="4074214"/>
              <a:ext cx="1301934" cy="646331"/>
            </a:xfrm>
            <a:prstGeom prst="rect">
              <a:avLst/>
            </a:prstGeom>
            <a:noFill/>
          </p:spPr>
          <p:txBody>
            <a:bodyPr wrap="square" rtlCol="0">
              <a:spAutoFit/>
            </a:bodyPr>
            <a:lstStyle/>
            <a:p>
              <a:pPr algn="ctr"/>
              <a:r>
                <a:rPr lang="en-GB" dirty="0"/>
                <a:t>Click here</a:t>
              </a:r>
            </a:p>
            <a:p>
              <a:pPr algn="ctr"/>
              <a:r>
                <a:rPr lang="en-GB" dirty="0">
                  <a:sym typeface="Wingdings" panose="05000000000000000000" pitchFamily="2" charset="2"/>
                </a:rPr>
                <a:t></a:t>
              </a:r>
              <a:endParaRPr lang="en-GB" dirty="0"/>
            </a:p>
          </p:txBody>
        </p:sp>
        <p:pic>
          <p:nvPicPr>
            <p:cNvPr id="12" name="Picture 11">
              <a:hlinkClick r:id="rId4"/>
              <a:extLst>
                <a:ext uri="{FF2B5EF4-FFF2-40B4-BE49-F238E27FC236}">
                  <a16:creationId xmlns:a16="http://schemas.microsoft.com/office/drawing/2014/main" id="{F10252AE-F02C-422F-AA55-DE726552639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78756" y="4395002"/>
              <a:ext cx="2447925" cy="1447800"/>
            </a:xfrm>
            <a:prstGeom prst="rect">
              <a:avLst/>
            </a:prstGeom>
          </p:spPr>
        </p:pic>
      </p:grpSp>
      <p:sp>
        <p:nvSpPr>
          <p:cNvPr id="15" name="TextBox 14">
            <a:extLst>
              <a:ext uri="{FF2B5EF4-FFF2-40B4-BE49-F238E27FC236}">
                <a16:creationId xmlns:a16="http://schemas.microsoft.com/office/drawing/2014/main" id="{A64F3FED-3247-4F55-BF8A-D1D9E087C650}"/>
              </a:ext>
            </a:extLst>
          </p:cNvPr>
          <p:cNvSpPr txBox="1"/>
          <p:nvPr/>
        </p:nvSpPr>
        <p:spPr>
          <a:xfrm>
            <a:off x="1094084" y="301899"/>
            <a:ext cx="6902726" cy="956672"/>
          </a:xfrm>
          <a:prstGeom prst="rect">
            <a:avLst/>
          </a:prstGeom>
          <a:noFill/>
        </p:spPr>
        <p:txBody>
          <a:bodyPr wrap="square" rtlCol="0">
            <a:spAutoFit/>
          </a:bodyPr>
          <a:lstStyle/>
          <a:p>
            <a:pPr algn="ctr"/>
            <a:r>
              <a:rPr lang="en-GB" sz="2800" b="1" dirty="0">
                <a:solidFill>
                  <a:srgbClr val="253746"/>
                </a:solidFill>
              </a:rPr>
              <a:t>Multiplication and division</a:t>
            </a:r>
          </a:p>
          <a:p>
            <a:pPr algn="ctr">
              <a:spcBef>
                <a:spcPts val="450"/>
              </a:spcBef>
            </a:pPr>
            <a:r>
              <a:rPr lang="en-GB" sz="2400" b="1" dirty="0">
                <a:solidFill>
                  <a:srgbClr val="253746"/>
                </a:solidFill>
              </a:rPr>
              <a:t>Grid method and short multiplication</a:t>
            </a:r>
            <a:endParaRPr lang="en-GB" sz="2400" dirty="0">
              <a:solidFill>
                <a:srgbClr val="253746"/>
              </a:solidFill>
            </a:endParaRPr>
          </a:p>
        </p:txBody>
      </p:sp>
    </p:spTree>
    <p:extLst>
      <p:ext uri="{BB962C8B-B14F-4D97-AF65-F5344CB8AC3E}">
        <p14:creationId xmlns:p14="http://schemas.microsoft.com/office/powerpoint/2010/main" val="172068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a:t>
            </a:fld>
            <a:endParaRPr lang="en-GB" dirty="0">
              <a:solidFill>
                <a:srgbClr val="EA7600"/>
              </a:solidFill>
            </a:endParaRPr>
          </a:p>
        </p:txBody>
      </p:sp>
      <p:sp>
        <p:nvSpPr>
          <p:cNvPr id="14" name="TextBox 13">
            <a:extLst>
              <a:ext uri="{FF2B5EF4-FFF2-40B4-BE49-F238E27FC236}">
                <a16:creationId xmlns:a16="http://schemas.microsoft.com/office/drawing/2014/main" id="{FB079B98-AE85-4E56-A91D-A5896A9CB313}"/>
              </a:ext>
            </a:extLst>
          </p:cNvPr>
          <p:cNvSpPr txBox="1"/>
          <p:nvPr/>
        </p:nvSpPr>
        <p:spPr>
          <a:xfrm>
            <a:off x="1846729" y="2807304"/>
            <a:ext cx="5450542" cy="907941"/>
          </a:xfrm>
          <a:prstGeom prst="rect">
            <a:avLst/>
          </a:prstGeom>
          <a:noFill/>
        </p:spPr>
        <p:txBody>
          <a:bodyPr wrap="square" rtlCol="0">
            <a:spAutoFit/>
          </a:bodyPr>
          <a:lstStyle/>
          <a:p>
            <a:pPr algn="ctr">
              <a:spcBef>
                <a:spcPts val="600"/>
              </a:spcBef>
            </a:pPr>
            <a:r>
              <a:rPr lang="en-US" sz="2400" b="1" dirty="0">
                <a:solidFill>
                  <a:srgbClr val="253746"/>
                </a:solidFill>
              </a:rPr>
              <a:t>Starter</a:t>
            </a:r>
            <a:endParaRPr lang="en-GB" sz="2400" dirty="0">
              <a:solidFill>
                <a:srgbClr val="253746"/>
              </a:solidFill>
            </a:endParaRPr>
          </a:p>
          <a:p>
            <a:pPr algn="ctr">
              <a:spcBef>
                <a:spcPts val="600"/>
              </a:spcBef>
            </a:pPr>
            <a:r>
              <a:rPr lang="en-GB" sz="2400" dirty="0">
                <a:solidFill>
                  <a:srgbClr val="253746"/>
                </a:solidFill>
              </a:rPr>
              <a:t>Multiply by multiples of 10 (e.g. 24 x 30)</a:t>
            </a:r>
          </a:p>
        </p:txBody>
      </p:sp>
      <p:pic>
        <p:nvPicPr>
          <p:cNvPr id="13" name="Picture 3" descr="N:\Documents\Maths Blocks\PowerPoint slide development\Stock Images\icons\Elephant---Remember-this-FINAL.png">
            <a:extLst>
              <a:ext uri="{FF2B5EF4-FFF2-40B4-BE49-F238E27FC236}">
                <a16:creationId xmlns:a16="http://schemas.microsoft.com/office/drawing/2014/main" id="{82620837-DAA6-48AC-8D90-A8D10B1040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05101" y="1258571"/>
            <a:ext cx="2541436" cy="1613477"/>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a:extLst>
              <a:ext uri="{FF2B5EF4-FFF2-40B4-BE49-F238E27FC236}">
                <a16:creationId xmlns:a16="http://schemas.microsoft.com/office/drawing/2014/main" id="{4757612D-088F-47BF-9CE4-36BC6E139C2D}"/>
              </a:ext>
            </a:extLst>
          </p:cNvPr>
          <p:cNvSpPr>
            <a:spLocks noGrp="1"/>
          </p:cNvSpPr>
          <p:nvPr>
            <p:ph type="ftr" sz="quarter" idx="11"/>
          </p:nvPr>
        </p:nvSpPr>
        <p:spPr>
          <a:xfrm>
            <a:off x="5943602" y="6367376"/>
            <a:ext cx="3086100" cy="365125"/>
          </a:xfrm>
        </p:spPr>
        <p:txBody>
          <a:bodyPr/>
          <a:lstStyle/>
          <a:p>
            <a:pPr algn="r"/>
            <a:r>
              <a:rPr lang="en-GB" dirty="0">
                <a:solidFill>
                  <a:srgbClr val="EA7600"/>
                </a:solidFill>
              </a:rPr>
              <a:t>Year 5</a:t>
            </a:r>
          </a:p>
        </p:txBody>
      </p:sp>
      <p:sp>
        <p:nvSpPr>
          <p:cNvPr id="9" name="TextBox 8">
            <a:extLst>
              <a:ext uri="{FF2B5EF4-FFF2-40B4-BE49-F238E27FC236}">
                <a16:creationId xmlns:a16="http://schemas.microsoft.com/office/drawing/2014/main" id="{A64F3FED-3247-4F55-BF8A-D1D9E087C650}"/>
              </a:ext>
            </a:extLst>
          </p:cNvPr>
          <p:cNvSpPr txBox="1"/>
          <p:nvPr/>
        </p:nvSpPr>
        <p:spPr>
          <a:xfrm>
            <a:off x="1094084" y="301899"/>
            <a:ext cx="6902726" cy="956672"/>
          </a:xfrm>
          <a:prstGeom prst="rect">
            <a:avLst/>
          </a:prstGeom>
          <a:noFill/>
        </p:spPr>
        <p:txBody>
          <a:bodyPr wrap="square" rtlCol="0">
            <a:spAutoFit/>
          </a:bodyPr>
          <a:lstStyle/>
          <a:p>
            <a:pPr algn="ctr"/>
            <a:r>
              <a:rPr lang="en-GB" sz="2800" b="1" dirty="0">
                <a:solidFill>
                  <a:srgbClr val="253746"/>
                </a:solidFill>
              </a:rPr>
              <a:t>Multiplication and division</a:t>
            </a:r>
          </a:p>
          <a:p>
            <a:pPr algn="ctr">
              <a:spcBef>
                <a:spcPts val="450"/>
              </a:spcBef>
            </a:pPr>
            <a:r>
              <a:rPr lang="en-GB" sz="2400" b="1" dirty="0">
                <a:solidFill>
                  <a:srgbClr val="253746"/>
                </a:solidFill>
              </a:rPr>
              <a:t>Grid method and short multiplication</a:t>
            </a:r>
            <a:endParaRPr lang="en-GB" sz="2400" dirty="0">
              <a:solidFill>
                <a:srgbClr val="253746"/>
              </a:solidFill>
            </a:endParaRPr>
          </a:p>
        </p:txBody>
      </p:sp>
    </p:spTree>
    <p:extLst>
      <p:ext uri="{BB962C8B-B14F-4D97-AF65-F5344CB8AC3E}">
        <p14:creationId xmlns:p14="http://schemas.microsoft.com/office/powerpoint/2010/main" val="1142176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hamilton trust"/>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4" descr="Image result for hamilton trust"/>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8" descr="Image result for hamilton trust"/>
          <p:cNvSpPr>
            <a:spLocks noChangeAspect="1" noChangeArrowheads="1"/>
          </p:cNvSpPr>
          <p:nvPr/>
        </p:nvSpPr>
        <p:spPr bwMode="auto">
          <a:xfrm>
            <a:off x="345281" y="9775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9C850A9-87A7-4669-94E4-2D4D38F29A72}"/>
              </a:ext>
            </a:extLst>
          </p:cNvPr>
          <p:cNvSpPr>
            <a:spLocks noGrp="1"/>
          </p:cNvSpPr>
          <p:nvPr>
            <p:ph type="ftr" sz="quarter" idx="11"/>
          </p:nvPr>
        </p:nvSpPr>
        <p:spPr/>
        <p:txBody>
          <a:bodyPr/>
          <a:lstStyle/>
          <a:p>
            <a:pPr lvl="0" algn="r">
              <a:defRPr/>
            </a:pPr>
            <a:r>
              <a:rPr lang="en-GB" dirty="0"/>
              <a:t>Year 5</a:t>
            </a:r>
          </a:p>
        </p:txBody>
      </p:sp>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0EE811-478C-4958-8104-2A70B5A19611}" type="slidenum">
              <a:rPr kumimoji="0" lang="en-GB" sz="1200" b="0" i="0" u="none" strike="noStrike" kern="1200" cap="none" spc="0" normalizeH="0" baseline="0" noProof="0" smtClean="0">
                <a:ln>
                  <a:noFill/>
                </a:ln>
                <a:solidFill>
                  <a:srgbClr val="EA7600"/>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EA76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64F3FED-3247-4F55-BF8A-D1D9E087C650}"/>
              </a:ext>
            </a:extLst>
          </p:cNvPr>
          <p:cNvSpPr txBox="1"/>
          <p:nvPr/>
        </p:nvSpPr>
        <p:spPr>
          <a:xfrm>
            <a:off x="1094084" y="301899"/>
            <a:ext cx="6902726" cy="956672"/>
          </a:xfrm>
          <a:prstGeom prst="rect">
            <a:avLst/>
          </a:prstGeom>
          <a:noFill/>
        </p:spPr>
        <p:txBody>
          <a:bodyPr wrap="square" rtlCol="0">
            <a:spAutoFit/>
          </a:bodyPr>
          <a:lstStyle/>
          <a:p>
            <a:pPr algn="ctr"/>
            <a:r>
              <a:rPr lang="en-GB" sz="2800" b="1" dirty="0">
                <a:solidFill>
                  <a:srgbClr val="253746"/>
                </a:solidFill>
              </a:rPr>
              <a:t>Multiplication and division</a:t>
            </a:r>
          </a:p>
          <a:p>
            <a:pPr algn="ctr">
              <a:spcBef>
                <a:spcPts val="450"/>
              </a:spcBef>
            </a:pPr>
            <a:r>
              <a:rPr lang="en-GB" sz="2400" b="1" dirty="0">
                <a:solidFill>
                  <a:srgbClr val="253746"/>
                </a:solidFill>
              </a:rPr>
              <a:t>Grid method and short multiplication</a:t>
            </a:r>
            <a:endParaRPr lang="en-GB" sz="2400" dirty="0">
              <a:solidFill>
                <a:srgbClr val="253746"/>
              </a:solidFill>
            </a:endParaRPr>
          </a:p>
        </p:txBody>
      </p:sp>
      <p:sp>
        <p:nvSpPr>
          <p:cNvPr id="12" name="TextBox 11">
            <a:extLst>
              <a:ext uri="{FF2B5EF4-FFF2-40B4-BE49-F238E27FC236}">
                <a16:creationId xmlns:a16="http://schemas.microsoft.com/office/drawing/2014/main" id="{B69677ED-5C54-4353-B94F-C526DD00205C}"/>
              </a:ext>
            </a:extLst>
          </p:cNvPr>
          <p:cNvSpPr txBox="1"/>
          <p:nvPr/>
        </p:nvSpPr>
        <p:spPr>
          <a:xfrm>
            <a:off x="1149022" y="1858590"/>
            <a:ext cx="6792849" cy="1356782"/>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b="1" dirty="0">
                <a:solidFill>
                  <a:srgbClr val="253746"/>
                </a:solidFill>
              </a:rPr>
              <a:t>Day 1</a:t>
            </a:r>
          </a:p>
          <a:p>
            <a:pPr>
              <a:spcAft>
                <a:spcPts val="1000"/>
              </a:spcAft>
              <a:buClr>
                <a:srgbClr val="EA7600"/>
              </a:buClr>
              <a:buSzPct val="120000"/>
            </a:pPr>
            <a:r>
              <a:rPr lang="en-GB" b="1" dirty="0">
                <a:solidFill>
                  <a:schemeClr val="accent5">
                    <a:lumMod val="75000"/>
                  </a:schemeClr>
                </a:solidFill>
              </a:rPr>
              <a:t>Revise using grid multiplication to multiply 3-digit numbers by single-digit numbers.</a:t>
            </a:r>
            <a:endParaRPr lang="en-GB" b="1" dirty="0">
              <a:solidFill>
                <a:schemeClr val="accent5">
                  <a:lumMod val="50000"/>
                </a:schemeClr>
              </a:solidFill>
            </a:endParaRPr>
          </a:p>
        </p:txBody>
      </p:sp>
    </p:spTree>
    <p:extLst>
      <p:ext uri="{BB962C8B-B14F-4D97-AF65-F5344CB8AC3E}">
        <p14:creationId xmlns:p14="http://schemas.microsoft.com/office/powerpoint/2010/main" val="3612290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0D71DE-5C79-4255-B479-729B95AEF261}"/>
              </a:ext>
            </a:extLst>
          </p:cNvPr>
          <p:cNvSpPr/>
          <p:nvPr/>
        </p:nvSpPr>
        <p:spPr>
          <a:xfrm>
            <a:off x="79513" y="61090"/>
            <a:ext cx="8455715" cy="338554"/>
          </a:xfrm>
          <a:prstGeom prst="rect">
            <a:avLst/>
          </a:prstGeom>
        </p:spPr>
        <p:txBody>
          <a:bodyPr wrap="square">
            <a:spAutoFit/>
          </a:bodyPr>
          <a:lstStyle/>
          <a:p>
            <a:pPr>
              <a:spcAft>
                <a:spcPts val="375"/>
              </a:spcAft>
              <a:buClr>
                <a:schemeClr val="accent2"/>
              </a:buClr>
              <a:buSzPct val="120000"/>
            </a:pPr>
            <a:r>
              <a:rPr lang="en-GB" sz="1600" b="1" dirty="0">
                <a:solidFill>
                  <a:srgbClr val="253746"/>
                </a:solidFill>
              </a:rPr>
              <a:t>Day 1:  </a:t>
            </a:r>
            <a:r>
              <a:rPr lang="en-GB" sz="1600" b="1" dirty="0">
                <a:solidFill>
                  <a:schemeClr val="accent5">
                    <a:lumMod val="75000"/>
                  </a:schemeClr>
                </a:solidFill>
              </a:rPr>
              <a:t>Revise using grid multiplication to multiply 3-digit numbers by single-digit numbers.</a:t>
            </a:r>
          </a:p>
        </p:txBody>
      </p:sp>
      <p:sp>
        <p:nvSpPr>
          <p:cNvPr id="7" name="Footer Placeholder 6">
            <a:extLst>
              <a:ext uri="{FF2B5EF4-FFF2-40B4-BE49-F238E27FC236}">
                <a16:creationId xmlns:a16="http://schemas.microsoft.com/office/drawing/2014/main" id="{0E47F3DA-E37F-43BC-9CE2-396BB6DA65D1}"/>
              </a:ext>
            </a:extLst>
          </p:cNvPr>
          <p:cNvSpPr>
            <a:spLocks noGrp="1"/>
          </p:cNvSpPr>
          <p:nvPr>
            <p:ph type="ftr" sz="quarter" idx="11"/>
          </p:nvPr>
        </p:nvSpPr>
        <p:spPr/>
        <p:txBody>
          <a:bodyPr/>
          <a:lstStyle/>
          <a:p>
            <a:pPr algn="r"/>
            <a:r>
              <a:rPr lang="en-GB" dirty="0"/>
              <a:t>Year 5</a:t>
            </a:r>
          </a:p>
        </p:txBody>
      </p:sp>
      <p:sp>
        <p:nvSpPr>
          <p:cNvPr id="9" name="Slide Number Placeholder 8">
            <a:extLst>
              <a:ext uri="{FF2B5EF4-FFF2-40B4-BE49-F238E27FC236}">
                <a16:creationId xmlns:a16="http://schemas.microsoft.com/office/drawing/2014/main" id="{416E5E31-094D-4E1D-B7CB-D8EE76837D94}"/>
              </a:ext>
            </a:extLst>
          </p:cNvPr>
          <p:cNvSpPr>
            <a:spLocks noGrp="1"/>
          </p:cNvSpPr>
          <p:nvPr>
            <p:ph type="sldNum" sz="quarter" idx="12"/>
          </p:nvPr>
        </p:nvSpPr>
        <p:spPr/>
        <p:txBody>
          <a:bodyPr/>
          <a:lstStyle/>
          <a:p>
            <a:fld id="{BA0EE811-478C-4958-8104-2A70B5A19611}" type="slidenum">
              <a:rPr lang="en-GB" smtClean="0">
                <a:solidFill>
                  <a:srgbClr val="EA7600"/>
                </a:solidFill>
              </a:rPr>
              <a:pPr/>
              <a:t>9</a:t>
            </a:fld>
            <a:endParaRPr lang="en-GB" dirty="0">
              <a:solidFill>
                <a:srgbClr val="EA7600"/>
              </a:solidFill>
            </a:endParaRPr>
          </a:p>
        </p:txBody>
      </p:sp>
      <p:grpSp>
        <p:nvGrpSpPr>
          <p:cNvPr id="5" name="Group 4">
            <a:extLst>
              <a:ext uri="{FF2B5EF4-FFF2-40B4-BE49-F238E27FC236}">
                <a16:creationId xmlns:a16="http://schemas.microsoft.com/office/drawing/2014/main" id="{0885ED1B-453B-4CDD-98D0-BC6B1453C3E7}"/>
              </a:ext>
            </a:extLst>
          </p:cNvPr>
          <p:cNvGrpSpPr/>
          <p:nvPr/>
        </p:nvGrpSpPr>
        <p:grpSpPr>
          <a:xfrm>
            <a:off x="3130826" y="399645"/>
            <a:ext cx="2882347" cy="1050784"/>
            <a:chOff x="817087" y="4218353"/>
            <a:chExt cx="3843129" cy="1189795"/>
          </a:xfrm>
        </p:grpSpPr>
        <p:sp>
          <p:nvSpPr>
            <p:cNvPr id="6" name="Speech Bubble: Rectangle with Corners Rounded 5">
              <a:extLst>
                <a:ext uri="{FF2B5EF4-FFF2-40B4-BE49-F238E27FC236}">
                  <a16:creationId xmlns:a16="http://schemas.microsoft.com/office/drawing/2014/main" id="{867D19C0-10EB-4E15-8B1B-7DA94D4281FB}"/>
                </a:ext>
              </a:extLst>
            </p:cNvPr>
            <p:cNvSpPr/>
            <p:nvPr/>
          </p:nvSpPr>
          <p:spPr>
            <a:xfrm>
              <a:off x="817087" y="4609824"/>
              <a:ext cx="3843129" cy="798324"/>
            </a:xfrm>
            <a:prstGeom prst="wedgeRoundRectCallout">
              <a:avLst>
                <a:gd name="adj1" fmla="val -69007"/>
                <a:gd name="adj2" fmla="val 812"/>
                <a:gd name="adj3" fmla="val 16667"/>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r>
                <a:rPr lang="en-GB" sz="1600" b="1" dirty="0">
                  <a:solidFill>
                    <a:srgbClr val="253746"/>
                  </a:solidFill>
                </a:rPr>
                <a:t>Discuss with your partner how you might work out 234 × 6. </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EB918333-2246-4C58-B639-45FE517A9B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8424" y="4218353"/>
              <a:ext cx="1126972" cy="537925"/>
            </a:xfrm>
            <a:prstGeom prst="rect">
              <a:avLst/>
            </a:prstGeom>
            <a:effectLst>
              <a:outerShdw blurRad="50800" dist="38100" dir="2700000" algn="tl" rotWithShape="0">
                <a:prstClr val="black">
                  <a:alpha val="40000"/>
                </a:prstClr>
              </a:outerShdw>
            </a:effectLst>
          </p:spPr>
        </p:pic>
      </p:grpSp>
      <p:sp>
        <p:nvSpPr>
          <p:cNvPr id="11" name="Speech Bubble: Rectangle with Corners Rounded 10">
            <a:extLst>
              <a:ext uri="{FF2B5EF4-FFF2-40B4-BE49-F238E27FC236}">
                <a16:creationId xmlns:a16="http://schemas.microsoft.com/office/drawing/2014/main" id="{656BEFEF-8816-4E9B-ABA4-7D50C8DDB55A}"/>
              </a:ext>
            </a:extLst>
          </p:cNvPr>
          <p:cNvSpPr/>
          <p:nvPr/>
        </p:nvSpPr>
        <p:spPr>
          <a:xfrm>
            <a:off x="858259" y="1867991"/>
            <a:ext cx="2389440" cy="574217"/>
          </a:xfrm>
          <a:prstGeom prst="wedgeRoundRectCallout">
            <a:avLst>
              <a:gd name="adj1" fmla="val 62271"/>
              <a:gd name="adj2" fmla="val 43115"/>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rPr>
              <a:t>We could use the grid method…</a:t>
            </a:r>
            <a:endParaRPr kumimoji="0" lang="en-GB" sz="1600" b="1" i="1" u="none" strike="noStrike" kern="1200" cap="none" spc="0" normalizeH="0" baseline="0" noProof="0" dirty="0">
              <a:ln>
                <a:noFill/>
              </a:ln>
              <a:solidFill>
                <a:srgbClr val="253746"/>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AF37CA81-5D3C-4E7F-AF39-861122DD5059}"/>
              </a:ext>
            </a:extLst>
          </p:cNvPr>
          <p:cNvGraphicFramePr>
            <a:graphicFrameLocks noGrp="1"/>
          </p:cNvGraphicFramePr>
          <p:nvPr>
            <p:extLst>
              <p:ext uri="{D42A27DB-BD31-4B8C-83A1-F6EECF244321}">
                <p14:modId xmlns:p14="http://schemas.microsoft.com/office/powerpoint/2010/main" val="1232202921"/>
              </p:ext>
            </p:extLst>
          </p:nvPr>
        </p:nvGraphicFramePr>
        <p:xfrm>
          <a:off x="3574108" y="1759177"/>
          <a:ext cx="3912544" cy="841248"/>
        </p:xfrm>
        <a:graphic>
          <a:graphicData uri="http://schemas.openxmlformats.org/drawingml/2006/table">
            <a:tbl>
              <a:tblPr firstRow="1" firstCol="1" lastRow="1" lastCol="1" bandRow="1" bandCol="1"/>
              <a:tblGrid>
                <a:gridCol w="782291">
                  <a:extLst>
                    <a:ext uri="{9D8B030D-6E8A-4147-A177-3AD203B41FA5}">
                      <a16:colId xmlns:a16="http://schemas.microsoft.com/office/drawing/2014/main" val="3580098337"/>
                    </a:ext>
                  </a:extLst>
                </a:gridCol>
                <a:gridCol w="782291">
                  <a:extLst>
                    <a:ext uri="{9D8B030D-6E8A-4147-A177-3AD203B41FA5}">
                      <a16:colId xmlns:a16="http://schemas.microsoft.com/office/drawing/2014/main" val="722841376"/>
                    </a:ext>
                  </a:extLst>
                </a:gridCol>
                <a:gridCol w="782291">
                  <a:extLst>
                    <a:ext uri="{9D8B030D-6E8A-4147-A177-3AD203B41FA5}">
                      <a16:colId xmlns:a16="http://schemas.microsoft.com/office/drawing/2014/main" val="255204771"/>
                    </a:ext>
                  </a:extLst>
                </a:gridCol>
                <a:gridCol w="782291">
                  <a:extLst>
                    <a:ext uri="{9D8B030D-6E8A-4147-A177-3AD203B41FA5}">
                      <a16:colId xmlns:a16="http://schemas.microsoft.com/office/drawing/2014/main" val="3379578500"/>
                    </a:ext>
                  </a:extLst>
                </a:gridCol>
                <a:gridCol w="783380">
                  <a:extLst>
                    <a:ext uri="{9D8B030D-6E8A-4147-A177-3AD203B41FA5}">
                      <a16:colId xmlns:a16="http://schemas.microsoft.com/office/drawing/2014/main" val="3788262689"/>
                    </a:ext>
                  </a:extLst>
                </a:gridCol>
              </a:tblGrid>
              <a:tr h="186055">
                <a:tc>
                  <a:txBody>
                    <a:bodyPr/>
                    <a:lstStyle/>
                    <a:p>
                      <a:pPr algn="ct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 200</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30</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4</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099901"/>
                  </a:ext>
                </a:extLst>
              </a:tr>
              <a:tr h="186055">
                <a:tc>
                  <a:txBody>
                    <a:bodyPr/>
                    <a:lstStyle/>
                    <a:p>
                      <a:pPr algn="ctr">
                        <a:lnSpc>
                          <a:spcPct val="115000"/>
                        </a:lnSpc>
                        <a:spcAft>
                          <a:spcPts val="800"/>
                        </a:spcAft>
                      </a:pPr>
                      <a:r>
                        <a:rPr lang="en-US" sz="2400" b="1">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6</a:t>
                      </a:r>
                      <a:endParaRPr lang="en-GB" sz="2400" b="1">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800"/>
                        </a:spcAft>
                      </a:pPr>
                      <a:r>
                        <a:rPr lang="en-US" sz="2400" b="1">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1200</a:t>
                      </a:r>
                      <a:endParaRPr lang="en-GB" sz="2400" b="1">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800"/>
                        </a:spcAft>
                      </a:pPr>
                      <a:r>
                        <a:rPr lang="en-US" sz="2400" b="1">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180</a:t>
                      </a:r>
                      <a:endParaRPr lang="en-GB" sz="2400" b="1">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24</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800"/>
                        </a:spcAft>
                      </a:pPr>
                      <a:r>
                        <a:rPr lang="en-US" sz="2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1404</a:t>
                      </a:r>
                      <a:endParaRPr lang="en-GB"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26216701"/>
                  </a:ext>
                </a:extLst>
              </a:tr>
            </a:tbl>
          </a:graphicData>
        </a:graphic>
      </p:graphicFrame>
      <p:grpSp>
        <p:nvGrpSpPr>
          <p:cNvPr id="12" name="Group 11">
            <a:extLst>
              <a:ext uri="{FF2B5EF4-FFF2-40B4-BE49-F238E27FC236}">
                <a16:creationId xmlns:a16="http://schemas.microsoft.com/office/drawing/2014/main" id="{C09C2FF0-BE52-468D-B04E-893FDC26D176}"/>
              </a:ext>
            </a:extLst>
          </p:cNvPr>
          <p:cNvGrpSpPr/>
          <p:nvPr/>
        </p:nvGrpSpPr>
        <p:grpSpPr>
          <a:xfrm>
            <a:off x="691761" y="3069858"/>
            <a:ext cx="2882347" cy="1144023"/>
            <a:chOff x="817087" y="4162886"/>
            <a:chExt cx="3843129" cy="1295368"/>
          </a:xfrm>
        </p:grpSpPr>
        <p:sp>
          <p:nvSpPr>
            <p:cNvPr id="13" name="Speech Bubble: Rectangle with Corners Rounded 12">
              <a:extLst>
                <a:ext uri="{FF2B5EF4-FFF2-40B4-BE49-F238E27FC236}">
                  <a16:creationId xmlns:a16="http://schemas.microsoft.com/office/drawing/2014/main" id="{5605CEDE-D7E7-4916-A85F-164DC5E98B3E}"/>
                </a:ext>
              </a:extLst>
            </p:cNvPr>
            <p:cNvSpPr/>
            <p:nvPr/>
          </p:nvSpPr>
          <p:spPr>
            <a:xfrm>
              <a:off x="817087" y="4609824"/>
              <a:ext cx="3843129" cy="848430"/>
            </a:xfrm>
            <a:prstGeom prst="wedgeRoundRectCallout">
              <a:avLst>
                <a:gd name="adj1" fmla="val -41112"/>
                <a:gd name="adj2" fmla="val 90256"/>
                <a:gd name="adj3" fmla="val 16667"/>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r>
                <a:rPr lang="en-GB" sz="1600" b="1" dirty="0">
                  <a:solidFill>
                    <a:srgbClr val="253746"/>
                  </a:solidFill>
                </a:rPr>
                <a:t>What if it was 234 × 8?</a:t>
              </a:r>
            </a:p>
            <a:p>
              <a:pPr lvl="0" algn="ctr">
                <a:defRPr/>
              </a:pPr>
              <a:r>
                <a:rPr lang="en-GB" sz="1600" b="1" dirty="0">
                  <a:solidFill>
                    <a:srgbClr val="253746"/>
                  </a:solidFill>
                </a:rPr>
                <a:t>Work in pairs to use the grid method to find the answer. </a:t>
              </a:r>
              <a:endParaRPr kumimoji="0" lang="en-GB" sz="1600" b="1" i="0"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8103B4FA-71F0-4E31-9B29-6D99A921F5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8339" y="4162886"/>
              <a:ext cx="1097057" cy="537925"/>
            </a:xfrm>
            <a:prstGeom prst="rect">
              <a:avLst/>
            </a:prstGeom>
            <a:effectLst>
              <a:outerShdw blurRad="50800" dist="38100" dir="2700000" algn="tl" rotWithShape="0">
                <a:prstClr val="black">
                  <a:alpha val="40000"/>
                </a:prstClr>
              </a:outerShdw>
            </a:effectLst>
          </p:spPr>
        </p:pic>
      </p:grpSp>
      <p:graphicFrame>
        <p:nvGraphicFramePr>
          <p:cNvPr id="15" name="Table 14">
            <a:extLst>
              <a:ext uri="{FF2B5EF4-FFF2-40B4-BE49-F238E27FC236}">
                <a16:creationId xmlns:a16="http://schemas.microsoft.com/office/drawing/2014/main" id="{9955F335-CFEB-4AE5-825C-A1F27F9C0A53}"/>
              </a:ext>
            </a:extLst>
          </p:cNvPr>
          <p:cNvGraphicFramePr>
            <a:graphicFrameLocks noGrp="1"/>
          </p:cNvGraphicFramePr>
          <p:nvPr>
            <p:extLst>
              <p:ext uri="{D42A27DB-BD31-4B8C-83A1-F6EECF244321}">
                <p14:modId xmlns:p14="http://schemas.microsoft.com/office/powerpoint/2010/main" val="4085272842"/>
              </p:ext>
            </p:extLst>
          </p:nvPr>
        </p:nvGraphicFramePr>
        <p:xfrm>
          <a:off x="4325605" y="3377779"/>
          <a:ext cx="3912544" cy="841248"/>
        </p:xfrm>
        <a:graphic>
          <a:graphicData uri="http://schemas.openxmlformats.org/drawingml/2006/table">
            <a:tbl>
              <a:tblPr firstRow="1" firstCol="1" lastRow="1" lastCol="1" bandRow="1" bandCol="1"/>
              <a:tblGrid>
                <a:gridCol w="782291">
                  <a:extLst>
                    <a:ext uri="{9D8B030D-6E8A-4147-A177-3AD203B41FA5}">
                      <a16:colId xmlns:a16="http://schemas.microsoft.com/office/drawing/2014/main" val="3580098337"/>
                    </a:ext>
                  </a:extLst>
                </a:gridCol>
                <a:gridCol w="782291">
                  <a:extLst>
                    <a:ext uri="{9D8B030D-6E8A-4147-A177-3AD203B41FA5}">
                      <a16:colId xmlns:a16="http://schemas.microsoft.com/office/drawing/2014/main" val="722841376"/>
                    </a:ext>
                  </a:extLst>
                </a:gridCol>
                <a:gridCol w="782291">
                  <a:extLst>
                    <a:ext uri="{9D8B030D-6E8A-4147-A177-3AD203B41FA5}">
                      <a16:colId xmlns:a16="http://schemas.microsoft.com/office/drawing/2014/main" val="255204771"/>
                    </a:ext>
                  </a:extLst>
                </a:gridCol>
                <a:gridCol w="782291">
                  <a:extLst>
                    <a:ext uri="{9D8B030D-6E8A-4147-A177-3AD203B41FA5}">
                      <a16:colId xmlns:a16="http://schemas.microsoft.com/office/drawing/2014/main" val="3379578500"/>
                    </a:ext>
                  </a:extLst>
                </a:gridCol>
                <a:gridCol w="783380">
                  <a:extLst>
                    <a:ext uri="{9D8B030D-6E8A-4147-A177-3AD203B41FA5}">
                      <a16:colId xmlns:a16="http://schemas.microsoft.com/office/drawing/2014/main" val="3788262689"/>
                    </a:ext>
                  </a:extLst>
                </a:gridCol>
              </a:tblGrid>
              <a:tr h="186055">
                <a:tc>
                  <a:txBody>
                    <a:bodyPr/>
                    <a:lstStyle/>
                    <a:p>
                      <a:pPr algn="ct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 200</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30</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4</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099901"/>
                  </a:ext>
                </a:extLst>
              </a:tr>
              <a:tr h="186055">
                <a:tc>
                  <a:txBody>
                    <a:bodyPr/>
                    <a:lstStyle/>
                    <a:p>
                      <a:pPr algn="ctr">
                        <a:lnSpc>
                          <a:spcPct val="115000"/>
                        </a:lnSpc>
                        <a:spcAft>
                          <a:spcPts val="800"/>
                        </a:spcAft>
                      </a:pPr>
                      <a:r>
                        <a:rPr lang="en-US"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GB" sz="24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800"/>
                        </a:spcAft>
                      </a:pPr>
                      <a:r>
                        <a:rPr lang="en-US" sz="2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1600</a:t>
                      </a:r>
                      <a:endParaRPr lang="en-GB"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800"/>
                        </a:spcAft>
                      </a:pPr>
                      <a:r>
                        <a:rPr lang="en-US" sz="2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240</a:t>
                      </a:r>
                      <a:endParaRPr lang="en-GB"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800"/>
                        </a:spcAft>
                      </a:pPr>
                      <a:r>
                        <a:rPr lang="en-US" sz="2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32</a:t>
                      </a:r>
                      <a:endParaRPr lang="en-GB"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800"/>
                        </a:spcAft>
                      </a:pPr>
                      <a:r>
                        <a:rPr lang="en-US" sz="2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1872</a:t>
                      </a:r>
                      <a:endParaRPr lang="en-GB"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26216701"/>
                  </a:ext>
                </a:extLst>
              </a:tr>
            </a:tbl>
          </a:graphicData>
        </a:graphic>
      </p:graphicFrame>
      <p:grpSp>
        <p:nvGrpSpPr>
          <p:cNvPr id="3" name="Group 2">
            <a:extLst>
              <a:ext uri="{FF2B5EF4-FFF2-40B4-BE49-F238E27FC236}">
                <a16:creationId xmlns:a16="http://schemas.microsoft.com/office/drawing/2014/main" id="{93B98464-C98F-4219-836E-3BD7B727594A}"/>
              </a:ext>
            </a:extLst>
          </p:cNvPr>
          <p:cNvGrpSpPr/>
          <p:nvPr/>
        </p:nvGrpSpPr>
        <p:grpSpPr>
          <a:xfrm>
            <a:off x="3516606" y="4789585"/>
            <a:ext cx="2498899" cy="705051"/>
            <a:chOff x="3516606" y="4789585"/>
            <a:chExt cx="2498899" cy="705051"/>
          </a:xfrm>
        </p:grpSpPr>
        <p:sp>
          <p:nvSpPr>
            <p:cNvPr id="16" name="Speech Bubble: Rectangle with Corners Rounded 15">
              <a:extLst>
                <a:ext uri="{FF2B5EF4-FFF2-40B4-BE49-F238E27FC236}">
                  <a16:creationId xmlns:a16="http://schemas.microsoft.com/office/drawing/2014/main" id="{066C093E-D7D2-49B1-B0B0-58D6BEAF620F}"/>
                </a:ext>
              </a:extLst>
            </p:cNvPr>
            <p:cNvSpPr/>
            <p:nvPr/>
          </p:nvSpPr>
          <p:spPr>
            <a:xfrm>
              <a:off x="3516606" y="4789585"/>
              <a:ext cx="2388132" cy="705051"/>
            </a:xfrm>
            <a:prstGeom prst="wedgeRoundRectCallout">
              <a:avLst>
                <a:gd name="adj1" fmla="val -70657"/>
                <a:gd name="adj2" fmla="val 52398"/>
                <a:gd name="adj3" fmla="val 16667"/>
              </a:avLst>
            </a:prstGeom>
            <a:solidFill>
              <a:schemeClr val="accent4">
                <a:lumMod val="40000"/>
                <a:lumOff val="60000"/>
              </a:schemeClr>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rtlCol="0" anchor="ctr"/>
            <a:lstStyle/>
            <a:p>
              <a:pPr lvl="0" algn="ctr">
                <a:defRPr/>
              </a:pPr>
              <a:r>
                <a:rPr lang="en-GB" sz="1600" b="1" dirty="0">
                  <a:solidFill>
                    <a:srgbClr val="253746"/>
                  </a:solidFill>
                </a:rPr>
                <a:t>Now work out 276 × 6 and 358 × 7 </a:t>
              </a:r>
              <a:endParaRPr kumimoji="0" lang="en-GB" sz="1600" b="1" i="1" u="none" strike="noStrike" kern="1200" cap="none" spc="0" normalizeH="0" baseline="0" noProof="0" dirty="0">
                <a:ln>
                  <a:noFill/>
                </a:ln>
                <a:solidFill>
                  <a:srgbClr val="253746"/>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309F1539-5E52-4149-8338-D95E9D5EB1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27395" y="4908908"/>
              <a:ext cx="388110" cy="388272"/>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43589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2287</TotalTime>
  <Words>2785</Words>
  <Application>Microsoft Office PowerPoint</Application>
  <PresentationFormat>On-screen Show (4:3)</PresentationFormat>
  <Paragraphs>420</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Nick Barwick</cp:lastModifiedBy>
  <cp:revision>178</cp:revision>
  <dcterms:created xsi:type="dcterms:W3CDTF">2018-09-13T11:08:58Z</dcterms:created>
  <dcterms:modified xsi:type="dcterms:W3CDTF">2019-08-09T11:34:54Z</dcterms:modified>
</cp:coreProperties>
</file>