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4" r:id="rId9"/>
    <p:sldId id="263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78" r:id="rId23"/>
    <p:sldId id="281" r:id="rId24"/>
    <p:sldId id="282" r:id="rId25"/>
    <p:sldId id="283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TRANSPORT IN HUMANS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THE HEART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/>
          <a:lstStyle/>
          <a:p>
            <a:r>
              <a:rPr lang="en-US" dirty="0" smtClean="0"/>
              <a:t>Valves of the heart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981200"/>
          <a:ext cx="7772400" cy="271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accent1"/>
                          </a:solidFill>
                        </a:rPr>
                        <a:t>Atrioventicular</a:t>
                      </a:r>
                      <a:r>
                        <a:rPr lang="en-US" sz="3200" b="1" baseline="0" dirty="0" smtClean="0">
                          <a:solidFill>
                            <a:schemeClr val="accent1"/>
                          </a:solidFill>
                        </a:rPr>
                        <a:t> Valve</a:t>
                      </a:r>
                      <a:endParaRPr lang="en-US" sz="32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accent1"/>
                          </a:solidFill>
                        </a:rPr>
                        <a:t>Semilunar</a:t>
                      </a:r>
                      <a:r>
                        <a:rPr lang="en-US" sz="3200" b="1" dirty="0" smtClean="0">
                          <a:solidFill>
                            <a:schemeClr val="accent1"/>
                          </a:solidFill>
                        </a:rPr>
                        <a:t> Valve</a:t>
                      </a:r>
                      <a:endParaRPr lang="en-US" sz="3200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Bicuspid</a:t>
                      </a:r>
                      <a:r>
                        <a:rPr lang="en-US" sz="3200" b="0" baseline="0" dirty="0" smtClean="0"/>
                        <a:t> valve or Mitral valve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Pulmonary valve</a:t>
                      </a:r>
                      <a:endParaRPr lang="en-US" sz="3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Tricuspid</a:t>
                      </a:r>
                      <a:r>
                        <a:rPr lang="en-US" sz="3200" b="0" baseline="0" dirty="0" smtClean="0"/>
                        <a:t> valve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Aortic Valve</a:t>
                      </a:r>
                      <a:endParaRPr lang="en-US" sz="32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83880" cy="1051560"/>
          </a:xfrm>
        </p:spPr>
        <p:txBody>
          <a:bodyPr/>
          <a:lstStyle/>
          <a:p>
            <a:r>
              <a:rPr lang="en-US" dirty="0" smtClean="0"/>
              <a:t>How the heart pumps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83880" cy="4187952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Diastole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smtClean="0"/>
              <a:t>all muscles relaxed</a:t>
            </a:r>
          </a:p>
          <a:p>
            <a:r>
              <a:rPr lang="en-US" b="1" dirty="0" err="1" smtClean="0">
                <a:solidFill>
                  <a:schemeClr val="accent1"/>
                </a:solidFill>
              </a:rPr>
              <a:t>Atrial</a:t>
            </a:r>
            <a:r>
              <a:rPr lang="en-US" b="1" dirty="0" smtClean="0">
                <a:solidFill>
                  <a:schemeClr val="accent1"/>
                </a:solidFill>
              </a:rPr>
              <a:t> Systole</a:t>
            </a:r>
            <a:r>
              <a:rPr lang="en-US" dirty="0" smtClean="0"/>
              <a:t>-the muscle of the </a:t>
            </a:r>
            <a:r>
              <a:rPr lang="en-US" dirty="0" smtClean="0">
                <a:solidFill>
                  <a:schemeClr val="accent1"/>
                </a:solidFill>
              </a:rPr>
              <a:t>atria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contract</a:t>
            </a:r>
            <a:r>
              <a:rPr lang="en-US" dirty="0" smtClean="0"/>
              <a:t>, ventricles remain relaxed, blood force to the ventricle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Ventricular systole</a:t>
            </a:r>
            <a:r>
              <a:rPr lang="en-US" dirty="0" smtClean="0"/>
              <a:t>-the muscle of the atria relax, the </a:t>
            </a:r>
            <a:r>
              <a:rPr lang="en-US" dirty="0" smtClean="0">
                <a:solidFill>
                  <a:schemeClr val="accent1"/>
                </a:solidFill>
              </a:rPr>
              <a:t>ventricle contract</a:t>
            </a:r>
            <a:r>
              <a:rPr lang="en-US" dirty="0" smtClean="0"/>
              <a:t>, blood is forced out of the ventricles into the arteries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880" cy="1051560"/>
          </a:xfrm>
        </p:spPr>
        <p:txBody>
          <a:bodyPr/>
          <a:lstStyle/>
          <a:p>
            <a:r>
              <a:rPr lang="en-US" dirty="0" smtClean="0"/>
              <a:t>Heart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183564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2"/>
                <a:gridCol w="40917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Exercise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Angry or Afraid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aseline="0" dirty="0" smtClean="0"/>
                        <a:t>Increase heart rate</a:t>
                      </a:r>
                      <a:endParaRPr lang="en-US" sz="2000" dirty="0" smtClean="0"/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000" dirty="0" smtClean="0"/>
                        <a:t>Muscle release more energy by aerobic respiration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000" dirty="0" smtClean="0"/>
                        <a:t> increase supply</a:t>
                      </a:r>
                      <a:r>
                        <a:rPr lang="en-US" sz="2000" baseline="0" dirty="0" smtClean="0"/>
                        <a:t> of oxygen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000" baseline="0" dirty="0" smtClean="0"/>
                        <a:t>Increase stroke volume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aseline="0" dirty="0" smtClean="0"/>
                        <a:t>Increase heart rate</a:t>
                      </a:r>
                      <a:endParaRPr lang="en-US" sz="2000" dirty="0" smtClean="0"/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000" dirty="0" smtClean="0"/>
                        <a:t>Supply extra blood to the</a:t>
                      </a:r>
                      <a:r>
                        <a:rPr lang="en-US" sz="2000" baseline="0" dirty="0" smtClean="0"/>
                        <a:t> m</a:t>
                      </a:r>
                      <a:r>
                        <a:rPr lang="en-US" sz="2000" dirty="0" smtClean="0"/>
                        <a:t>uscle releasing more energy by aerobic respiration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000" baseline="0" dirty="0" smtClean="0"/>
                        <a:t>Triggered by secretion of the adrenaline hormone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sz="2000" baseline="0" dirty="0" smtClean="0"/>
                        <a:t>Causing us to ‘fight or flight’</a:t>
                      </a:r>
                      <a:endParaRPr lang="en-US" sz="2000" dirty="0" smtClean="0"/>
                    </a:p>
                    <a:p>
                      <a:pPr algn="l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83880" cy="1051560"/>
          </a:xfrm>
        </p:spPr>
        <p:txBody>
          <a:bodyPr/>
          <a:lstStyle/>
          <a:p>
            <a:r>
              <a:rPr lang="en-US" dirty="0" smtClean="0"/>
              <a:t>Arteries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187952"/>
          </a:xfrm>
        </p:spPr>
        <p:txBody>
          <a:bodyPr/>
          <a:lstStyle/>
          <a:p>
            <a:r>
              <a:rPr lang="en-US" dirty="0" smtClean="0"/>
              <a:t> carry blood from the heart to the organs of the body</a:t>
            </a:r>
          </a:p>
          <a:p>
            <a:r>
              <a:rPr lang="en-US" dirty="0" smtClean="0"/>
              <a:t>Arterioles-small arteries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9600" y="6096000"/>
            <a:ext cx="7543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00050" algn="l"/>
              </a:tabLst>
            </a:pPr>
            <a:r>
              <a:rPr lang="en-US" sz="1000" dirty="0" smtClean="0"/>
              <a:t>http://ib.bioninja.com.au/standard-level/topic-6-human-physiology/62-the-blood-system/arteries.html</a:t>
            </a:r>
            <a:endParaRPr lang="en-US" sz="1000" dirty="0"/>
          </a:p>
        </p:txBody>
      </p:sp>
      <p:pic>
        <p:nvPicPr>
          <p:cNvPr id="5" name="Picture 4" descr="artery_med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971800"/>
            <a:ext cx="4972050" cy="300622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83880" cy="1051560"/>
          </a:xfrm>
        </p:spPr>
        <p:txBody>
          <a:bodyPr/>
          <a:lstStyle/>
          <a:p>
            <a:r>
              <a:rPr lang="en-US" dirty="0" smtClean="0"/>
              <a:t>Veins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187952"/>
          </a:xfrm>
        </p:spPr>
        <p:txBody>
          <a:bodyPr/>
          <a:lstStyle/>
          <a:p>
            <a:r>
              <a:rPr lang="en-US" dirty="0" smtClean="0"/>
              <a:t> carry blood from organs back towards the heart</a:t>
            </a:r>
          </a:p>
          <a:p>
            <a:r>
              <a:rPr lang="en-US" dirty="0" err="1" smtClean="0"/>
              <a:t>Venules</a:t>
            </a:r>
            <a:r>
              <a:rPr lang="en-US" dirty="0" smtClean="0"/>
              <a:t>-small veins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457200" y="6096000"/>
            <a:ext cx="7696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http://ib.bioninja.com.au/standard-level/topic-6-human-physiology/62-the-blood-system/veins.html</a:t>
            </a:r>
            <a:endParaRPr lang="en-US" sz="1000" dirty="0"/>
          </a:p>
        </p:txBody>
      </p:sp>
      <p:pic>
        <p:nvPicPr>
          <p:cNvPr id="7" name="Picture 6" descr="vein_med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971800"/>
            <a:ext cx="5048250" cy="313339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1051560"/>
          </a:xfrm>
        </p:spPr>
        <p:txBody>
          <a:bodyPr/>
          <a:lstStyle/>
          <a:p>
            <a:r>
              <a:rPr lang="en-US" dirty="0" smtClean="0"/>
              <a:t>Capillaries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r>
              <a:rPr lang="en-US" dirty="0" smtClean="0"/>
              <a:t>Carry blood through organs, bringing the blood close to every cell in the organ</a:t>
            </a:r>
          </a:p>
          <a:p>
            <a:r>
              <a:rPr lang="en-US" dirty="0" smtClean="0"/>
              <a:t>One cell thick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6172200"/>
            <a:ext cx="48672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000" dirty="0" smtClean="0">
                <a:solidFill>
                  <a:prstClr val="black"/>
                </a:solidFill>
              </a:rPr>
              <a:t>https://www.britannica.com/science/capillary</a:t>
            </a:r>
            <a:endParaRPr lang="en-US" sz="1000" dirty="0">
              <a:solidFill>
                <a:prstClr val="black"/>
              </a:solidFill>
            </a:endParaRPr>
          </a:p>
        </p:txBody>
      </p:sp>
      <p:pic>
        <p:nvPicPr>
          <p:cNvPr id="6" name="Picture 5" descr="capillar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3200400"/>
            <a:ext cx="55400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mponents-of-blood-cardiovascular-system-pass-my-exams-easy-arteries-veins-and-capillari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524000"/>
            <a:ext cx="6477000" cy="3657600"/>
          </a:xfrm>
        </p:spPr>
      </p:pic>
      <p:sp>
        <p:nvSpPr>
          <p:cNvPr id="5" name="Rectangle 4"/>
          <p:cNvSpPr/>
          <p:nvPr/>
        </p:nvSpPr>
        <p:spPr>
          <a:xfrm>
            <a:off x="609600" y="6096000"/>
            <a:ext cx="6553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http://www.flspinalcord.us/arteries-veins-and-capillaries/</a:t>
            </a:r>
            <a:endParaRPr lang="en-US" sz="1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Components of the Human Circulatory System</a:t>
            </a:r>
            <a:endParaRPr lang="en-US" dirty="0"/>
          </a:p>
        </p:txBody>
      </p:sp>
      <p:pic>
        <p:nvPicPr>
          <p:cNvPr id="4" name="Content Placeholder 3" descr="sm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609600"/>
            <a:ext cx="4290219" cy="42902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1051560"/>
          </a:xfrm>
        </p:spPr>
        <p:txBody>
          <a:bodyPr/>
          <a:lstStyle/>
          <a:p>
            <a:r>
              <a:rPr lang="en-US" dirty="0" smtClean="0"/>
              <a:t>The Composition of the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1) Plasma (liquid part)- </a:t>
            </a:r>
            <a:r>
              <a:rPr lang="en-US" sz="2400" dirty="0" smtClean="0"/>
              <a:t>carries the blood cells, nutrients, hormones, carbon dioxide and urea around the body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2) Platelets (smallest cells)- </a:t>
            </a:r>
            <a:r>
              <a:rPr lang="en-US" sz="2400" dirty="0" smtClean="0"/>
              <a:t>make blood clot</a:t>
            </a:r>
          </a:p>
          <a:p>
            <a:pPr>
              <a:buNone/>
            </a:pPr>
            <a:r>
              <a:rPr lang="en-US" sz="2400" dirty="0" smtClean="0"/>
              <a:t>             Fibrinogen         Fibrin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57600" y="3352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09600" y="6019800"/>
            <a:ext cx="70866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https://study.com/academy/lesson/what-are-platelets-definition-function-normal-range.html</a:t>
            </a:r>
            <a:endParaRPr lang="en-US" sz="1000" dirty="0"/>
          </a:p>
        </p:txBody>
      </p:sp>
      <p:pic>
        <p:nvPicPr>
          <p:cNvPr id="8" name="Picture 7" descr="platele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3581400"/>
            <a:ext cx="5486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3) Red blood cells (erythrocytes)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187952"/>
          </a:xfrm>
        </p:spPr>
        <p:txBody>
          <a:bodyPr/>
          <a:lstStyle/>
          <a:p>
            <a:r>
              <a:rPr lang="en-US" dirty="0" smtClean="0"/>
              <a:t>Biconcave, disc-like cells with no nucleus</a:t>
            </a:r>
          </a:p>
          <a:p>
            <a:r>
              <a:rPr lang="en-US" dirty="0" smtClean="0"/>
              <a:t>Contain mainly </a:t>
            </a:r>
            <a:r>
              <a:rPr lang="en-US" dirty="0" err="1" smtClean="0"/>
              <a:t>haemoglobin</a:t>
            </a:r>
            <a:r>
              <a:rPr lang="en-US" dirty="0" smtClean="0"/>
              <a:t>, which loads oxygen in the lungs and unloads it in other regions of the body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dirty="0" err="1" smtClean="0"/>
              <a:t>Haemoglobin</a:t>
            </a:r>
            <a:r>
              <a:rPr lang="en-US" sz="2400" dirty="0" smtClean="0"/>
              <a:t> + Oxygen          </a:t>
            </a:r>
            <a:r>
              <a:rPr lang="en-US" sz="2400" dirty="0" err="1" smtClean="0"/>
              <a:t>Oxyhaemoglobin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4419600" y="38862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4419600" y="41910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880" cy="1051560"/>
          </a:xfrm>
        </p:spPr>
        <p:txBody>
          <a:bodyPr/>
          <a:lstStyle/>
          <a:p>
            <a:r>
              <a:rPr lang="en-US" dirty="0" smtClean="0"/>
              <a:t>Circulatory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83880" cy="418795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3600" dirty="0" smtClean="0"/>
              <a:t>Main transport system of all mammals is the blood system</a:t>
            </a:r>
          </a:p>
          <a:p>
            <a:pPr>
              <a:buFontTx/>
              <a:buChar char="-"/>
            </a:pPr>
            <a:r>
              <a:rPr lang="en-US" sz="3600" dirty="0" smtClean="0"/>
              <a:t>Network of tubes with a pump and valves to ensure one-way blood flow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183880" cy="1051560"/>
          </a:xfrm>
        </p:spPr>
        <p:txBody>
          <a:bodyPr/>
          <a:lstStyle/>
          <a:p>
            <a:r>
              <a:rPr lang="en-US" dirty="0" smtClean="0"/>
              <a:t>4) White Blood Cells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3564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2"/>
                <a:gridCol w="4091782"/>
              </a:tblGrid>
              <a:tr h="444587">
                <a:tc>
                  <a:txBody>
                    <a:bodyPr/>
                    <a:lstStyle/>
                    <a:p>
                      <a:r>
                        <a:rPr lang="en-US" dirty="0" smtClean="0"/>
                        <a:t>Lymphocytes-antibodies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Phagocytes-engulf</a:t>
                      </a:r>
                      <a:r>
                        <a:rPr lang="en-US" baseline="0" dirty="0" smtClean="0"/>
                        <a:t> bacteria</a:t>
                      </a:r>
                      <a:endParaRPr lang="en-US" dirty="0"/>
                    </a:p>
                  </a:txBody>
                  <a:tcPr/>
                </a:tc>
              </a:tr>
              <a:tr h="37464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Phagocytosis</a:t>
                      </a:r>
                      <a:r>
                        <a:rPr lang="en-US" dirty="0" smtClean="0"/>
                        <a:t>: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" y="61722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https://www.youtube.com/watch?v=bGKsGEByr0w</a:t>
            </a:r>
            <a:endParaRPr lang="en-US" sz="1000" dirty="0"/>
          </a:p>
        </p:txBody>
      </p:sp>
      <p:pic>
        <p:nvPicPr>
          <p:cNvPr id="6" name="Picture 5" descr="lymp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1613" y="2286000"/>
            <a:ext cx="3841788" cy="3124200"/>
          </a:xfrm>
          <a:prstGeom prst="rect">
            <a:avLst/>
          </a:prstGeom>
        </p:spPr>
      </p:pic>
      <p:pic>
        <p:nvPicPr>
          <p:cNvPr id="8" name="Picture 7" descr="phagocytosi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438400"/>
            <a:ext cx="3962400" cy="3400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 condition when the recipient’s immune system will </a:t>
            </a:r>
            <a:r>
              <a:rPr lang="en-US" sz="3200" dirty="0" err="1" smtClean="0"/>
              <a:t>recognise</a:t>
            </a:r>
            <a:r>
              <a:rPr lang="en-US" sz="3200" dirty="0" smtClean="0"/>
              <a:t> the cells in the new kidney as ‘foreign,’ and will attack and destroy them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83880" cy="1051560"/>
          </a:xfrm>
        </p:spPr>
        <p:txBody>
          <a:bodyPr/>
          <a:lstStyle/>
          <a:p>
            <a:r>
              <a:rPr lang="en-US" dirty="0" smtClean="0"/>
              <a:t>Blood Cells in Microscope</a:t>
            </a:r>
            <a:endParaRPr lang="en-US" dirty="0"/>
          </a:p>
        </p:txBody>
      </p:sp>
      <p:pic>
        <p:nvPicPr>
          <p:cNvPr id="5" name="Content Placeholder 4" descr="main-qimg-f236474228b876f883af20fc43c5156b-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066800"/>
            <a:ext cx="7648576" cy="3824288"/>
          </a:xfrm>
        </p:spPr>
      </p:pic>
      <p:sp>
        <p:nvSpPr>
          <p:cNvPr id="4" name="Rectangle 3"/>
          <p:cNvSpPr/>
          <p:nvPr/>
        </p:nvSpPr>
        <p:spPr>
          <a:xfrm>
            <a:off x="609600" y="6248400"/>
            <a:ext cx="7620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https://www.quora.com/Is-it-possible-to-do-a-full-blood-count-with-only-a-microscope-up-to-X1000-and-slides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surrounds the cells in the body</a:t>
            </a:r>
          </a:p>
          <a:p>
            <a:endParaRPr lang="en-US" dirty="0" smtClean="0"/>
          </a:p>
          <a:p>
            <a:r>
              <a:rPr lang="en-US" dirty="0" smtClean="0"/>
              <a:t>It supplies  cells with all their requirements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Fluid at the lymphatic capillaries </a:t>
            </a:r>
          </a:p>
          <a:p>
            <a:endParaRPr lang="en-US" dirty="0" smtClean="0"/>
          </a:p>
          <a:p>
            <a:r>
              <a:rPr lang="en-US" dirty="0" smtClean="0"/>
              <a:t>Formerly tissue fluid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 large number of white blood cells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6488668"/>
            <a:ext cx="7772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http://www.daviddarling.info/encyclopedia/T/thoracic_duct.html</a:t>
            </a:r>
            <a:endParaRPr lang="en-US" sz="1200" dirty="0"/>
          </a:p>
        </p:txBody>
      </p:sp>
      <p:pic>
        <p:nvPicPr>
          <p:cNvPr id="5" name="Picture 4" descr="thoracic_du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1219200"/>
            <a:ext cx="4494848" cy="421005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Sources: </a:t>
            </a:r>
            <a:r>
              <a:rPr lang="en-US" dirty="0" err="1" smtClean="0"/>
              <a:t>Edexcel</a:t>
            </a:r>
            <a:r>
              <a:rPr lang="en-US" dirty="0" smtClean="0"/>
              <a:t> GCSE Biology (Pearson); 		Cambridge IGCSE Biology 			</a:t>
            </a:r>
            <a:r>
              <a:rPr lang="en-US" dirty="0" err="1" smtClean="0"/>
              <a:t>Coursebook</a:t>
            </a:r>
            <a:r>
              <a:rPr lang="en-US" dirty="0" smtClean="0"/>
              <a:t> 2nd ed.</a:t>
            </a:r>
          </a:p>
          <a:p>
            <a:pPr>
              <a:buNone/>
            </a:pPr>
            <a:r>
              <a:rPr lang="en-US" dirty="0" smtClean="0"/>
              <a:t>			Images from </a:t>
            </a:r>
            <a:r>
              <a:rPr lang="en-US" dirty="0" err="1" smtClean="0"/>
              <a:t>google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880" cy="1051560"/>
          </a:xfrm>
        </p:spPr>
        <p:txBody>
          <a:bodyPr/>
          <a:lstStyle/>
          <a:p>
            <a:r>
              <a:rPr lang="en-US" dirty="0" smtClean="0"/>
              <a:t>Double Circulatory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83880" cy="418795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3600" dirty="0" smtClean="0"/>
              <a:t>Blood travels through the heart twice on one complete journey around the body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Heart</a:t>
            </a:r>
            <a:endParaRPr lang="en-US" dirty="0"/>
          </a:p>
        </p:txBody>
      </p:sp>
      <p:pic>
        <p:nvPicPr>
          <p:cNvPr id="4" name="Content Placeholder 3" descr="hear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066800"/>
            <a:ext cx="5943600" cy="4572000"/>
          </a:xfrm>
        </p:spPr>
      </p:pic>
      <p:sp>
        <p:nvSpPr>
          <p:cNvPr id="5" name="Rectangle 4"/>
          <p:cNvSpPr/>
          <p:nvPr/>
        </p:nvSpPr>
        <p:spPr>
          <a:xfrm>
            <a:off x="762000" y="6096000"/>
            <a:ext cx="8153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https://www.lorecentral.org/2017/10/13-parts-human-heart-functions.html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880" cy="35814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How does double circulatory system work?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0"/>
            <a:ext cx="8183880" cy="396240"/>
          </a:xfrm>
        </p:spPr>
        <p:txBody>
          <a:bodyPr>
            <a:normAutofit/>
          </a:bodyPr>
          <a:lstStyle/>
          <a:p>
            <a:r>
              <a:rPr lang="en-US" sz="1200" b="0" dirty="0" smtClean="0">
                <a:solidFill>
                  <a:schemeClr val="tx1"/>
                </a:solidFill>
              </a:rPr>
              <a:t>https://blissbiology.wordpress.com/2015/04/22/circulatory-system/</a:t>
            </a:r>
            <a:endParaRPr lang="en-US" sz="1200" b="0" dirty="0">
              <a:solidFill>
                <a:schemeClr val="tx1"/>
              </a:solidFill>
            </a:endParaRPr>
          </a:p>
        </p:txBody>
      </p:sp>
      <p:pic>
        <p:nvPicPr>
          <p:cNvPr id="6" name="Content Placeholder 5" descr="cirulatory-system-diagra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1" y="530225"/>
            <a:ext cx="6248400" cy="53371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880" cy="1051560"/>
          </a:xfrm>
        </p:spPr>
        <p:txBody>
          <a:bodyPr/>
          <a:lstStyle/>
          <a:p>
            <a:r>
              <a:rPr lang="en-US" dirty="0" smtClean="0"/>
              <a:t>Coronary arteries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83880" cy="418795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3600" dirty="0" smtClean="0"/>
              <a:t>Blood vessels on the outside of the heart that supply blood to the heart muscles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880" cy="1051560"/>
          </a:xfrm>
        </p:spPr>
        <p:txBody>
          <a:bodyPr/>
          <a:lstStyle/>
          <a:p>
            <a:r>
              <a:rPr lang="en-US" dirty="0" smtClean="0"/>
              <a:t>Coronary heart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83880" cy="43403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200" dirty="0" smtClean="0"/>
              <a:t>Blockage of the coronary arteries</a:t>
            </a:r>
          </a:p>
          <a:p>
            <a:pPr>
              <a:buNone/>
            </a:pPr>
            <a:endParaRPr lang="en-US" sz="32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accent1"/>
                </a:solidFill>
              </a:rPr>
              <a:t>CAUSES:</a:t>
            </a:r>
          </a:p>
          <a:p>
            <a:pPr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-</a:t>
            </a:r>
            <a:r>
              <a:rPr lang="en-US" sz="3200" dirty="0" smtClean="0"/>
              <a:t>smoking cigarettes- ‘nicotine’</a:t>
            </a:r>
          </a:p>
          <a:p>
            <a:pPr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-</a:t>
            </a:r>
            <a:r>
              <a:rPr lang="en-US" sz="3200" dirty="0" smtClean="0"/>
              <a:t>high in salt and saturated fats diet</a:t>
            </a:r>
          </a:p>
          <a:p>
            <a:pPr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-</a:t>
            </a:r>
            <a:r>
              <a:rPr lang="en-US" sz="3200" dirty="0" smtClean="0"/>
              <a:t>long-term stress</a:t>
            </a:r>
          </a:p>
          <a:p>
            <a:pPr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-</a:t>
            </a:r>
            <a:r>
              <a:rPr lang="en-US" sz="3200" dirty="0" smtClean="0"/>
              <a:t>genes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/>
          <a:lstStyle/>
          <a:p>
            <a:r>
              <a:rPr lang="en-US" dirty="0" smtClean="0"/>
              <a:t>Pacemaker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 patch of muscle on the right atrium that controls the rate of heart beat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200400"/>
          <a:ext cx="6096000" cy="1828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47800"/>
                <a:gridCol w="1600200"/>
                <a:gridCol w="1524000"/>
                <a:gridCol w="15240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Systole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Walls Contract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heart smaller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Blood  out of the heart</a:t>
                      </a:r>
                      <a:endParaRPr lang="en-US" b="1" dirty="0"/>
                    </a:p>
                  </a:txBody>
                  <a:tcPr/>
                </a:tc>
              </a:tr>
              <a:tr h="64807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Diastole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Walls Relax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Heart larger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Blood flow into the heart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505</Words>
  <Application>Microsoft Office PowerPoint</Application>
  <PresentationFormat>On-screen Show (4:3)</PresentationFormat>
  <Paragraphs>100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Aspect</vt:lpstr>
      <vt:lpstr>TRANSPORT IN HUMANS</vt:lpstr>
      <vt:lpstr>Circulatory system</vt:lpstr>
      <vt:lpstr>Double Circulatory System</vt:lpstr>
      <vt:lpstr>Heart</vt:lpstr>
      <vt:lpstr>How does double circulatory system work?</vt:lpstr>
      <vt:lpstr>https://blissbiology.wordpress.com/2015/04/22/circulatory-system/</vt:lpstr>
      <vt:lpstr>Coronary arteries</vt:lpstr>
      <vt:lpstr>Coronary heart disease</vt:lpstr>
      <vt:lpstr>Pacemaker</vt:lpstr>
      <vt:lpstr>Valves of the heart</vt:lpstr>
      <vt:lpstr>How the heart pumps blood</vt:lpstr>
      <vt:lpstr>Heart Rate</vt:lpstr>
      <vt:lpstr>Arteries</vt:lpstr>
      <vt:lpstr>Veins</vt:lpstr>
      <vt:lpstr>Capillaries</vt:lpstr>
      <vt:lpstr>Slide 16</vt:lpstr>
      <vt:lpstr>Main Components of the Human Circulatory System</vt:lpstr>
      <vt:lpstr>The Composition of the Blood</vt:lpstr>
      <vt:lpstr>3) Red blood cells (erythrocytes)</vt:lpstr>
      <vt:lpstr>4) White Blood Cells</vt:lpstr>
      <vt:lpstr>Tissue Rejection</vt:lpstr>
      <vt:lpstr>Blood Cells in Microscope</vt:lpstr>
      <vt:lpstr>Tissue fluid</vt:lpstr>
      <vt:lpstr>Lymph</vt:lpstr>
      <vt:lpstr>Lymph Nodes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IN HUMANS</dc:title>
  <dc:creator>Ailyn G. Sungcaya</dc:creator>
  <cp:lastModifiedBy>Faye G. Matta</cp:lastModifiedBy>
  <cp:revision>14</cp:revision>
  <dcterms:created xsi:type="dcterms:W3CDTF">2006-08-16T00:00:00Z</dcterms:created>
  <dcterms:modified xsi:type="dcterms:W3CDTF">2018-09-28T22:14:59Z</dcterms:modified>
</cp:coreProperties>
</file>