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20"/>
  </p:notesMasterIdLst>
  <p:sldIdLst>
    <p:sldId id="256" r:id="rId5"/>
    <p:sldId id="276" r:id="rId6"/>
    <p:sldId id="277" r:id="rId7"/>
    <p:sldId id="279" r:id="rId8"/>
    <p:sldId id="280" r:id="rId9"/>
    <p:sldId id="266" r:id="rId10"/>
    <p:sldId id="267" r:id="rId11"/>
    <p:sldId id="268" r:id="rId12"/>
    <p:sldId id="269" r:id="rId13"/>
    <p:sldId id="282" r:id="rId14"/>
    <p:sldId id="283" r:id="rId15"/>
    <p:sldId id="284" r:id="rId16"/>
    <p:sldId id="278" r:id="rId17"/>
    <p:sldId id="281" r:id="rId18"/>
    <p:sldId id="265" r:id="rId19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2768" autoAdjust="0"/>
  </p:normalViewPr>
  <p:slideViewPr>
    <p:cSldViewPr>
      <p:cViewPr varScale="1">
        <p:scale>
          <a:sx n="88" d="100"/>
          <a:sy n="88" d="100"/>
        </p:scale>
        <p:origin x="773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3DB27A-2BC2-49E7-B1D3-5AC0EC728135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A53E5C-5A47-4BCE-99C9-30C6F438A77D}">
      <dgm:prSet phldrT="[Text]"/>
      <dgm:spPr/>
      <dgm:t>
        <a:bodyPr/>
        <a:lstStyle/>
        <a:p>
          <a:r>
            <a:rPr lang="en-US" dirty="0"/>
            <a:t>Group A</a:t>
          </a:r>
        </a:p>
      </dgm:t>
    </dgm:pt>
    <dgm:pt modelId="{3DA9046F-3D5C-437D-B81F-3C8A1F02BAFD}" type="parTrans" cxnId="{F15ED418-B403-47B0-83DD-407C34A17520}">
      <dgm:prSet/>
      <dgm:spPr/>
      <dgm:t>
        <a:bodyPr/>
        <a:lstStyle/>
        <a:p>
          <a:endParaRPr lang="en-US"/>
        </a:p>
      </dgm:t>
    </dgm:pt>
    <dgm:pt modelId="{8C68F889-9FAB-4E6D-9FBF-2392AA7B7118}" type="sibTrans" cxnId="{F15ED418-B403-47B0-83DD-407C34A17520}">
      <dgm:prSet/>
      <dgm:spPr/>
      <dgm:t>
        <a:bodyPr/>
        <a:lstStyle/>
        <a:p>
          <a:endParaRPr lang="en-US"/>
        </a:p>
      </dgm:t>
    </dgm:pt>
    <dgm:pt modelId="{E914A20A-5B6E-46AA-BA0D-20C81A266851}">
      <dgm:prSet phldrT="[Text]"/>
      <dgm:spPr/>
      <dgm:t>
        <a:bodyPr/>
        <a:lstStyle/>
        <a:p>
          <a:r>
            <a:rPr lang="en-US" b="0" i="0" dirty="0"/>
            <a:t>Students will create a poster where they explain the concept of virtual memory in simple terms.</a:t>
          </a:r>
          <a:endParaRPr lang="en-US" dirty="0"/>
        </a:p>
      </dgm:t>
    </dgm:pt>
    <dgm:pt modelId="{C382AAE7-876A-4699-9D66-CB9D366559B1}" type="parTrans" cxnId="{A73770FE-1EB7-4D58-BB81-EF098FEEA45A}">
      <dgm:prSet/>
      <dgm:spPr/>
      <dgm:t>
        <a:bodyPr/>
        <a:lstStyle/>
        <a:p>
          <a:endParaRPr lang="en-US"/>
        </a:p>
      </dgm:t>
    </dgm:pt>
    <dgm:pt modelId="{94D2A389-F359-40AC-B065-A592865581FB}" type="sibTrans" cxnId="{A73770FE-1EB7-4D58-BB81-EF098FEEA45A}">
      <dgm:prSet/>
      <dgm:spPr/>
      <dgm:t>
        <a:bodyPr/>
        <a:lstStyle/>
        <a:p>
          <a:endParaRPr lang="en-US"/>
        </a:p>
      </dgm:t>
    </dgm:pt>
    <dgm:pt modelId="{FFE86CB9-3655-421E-8F49-BCDB1621BAB1}">
      <dgm:prSet phldrT="[Text]"/>
      <dgm:spPr/>
      <dgm:t>
        <a:bodyPr/>
        <a:lstStyle/>
        <a:p>
          <a:r>
            <a:rPr lang="en-US" dirty="0"/>
            <a:t>Group B</a:t>
          </a:r>
        </a:p>
      </dgm:t>
    </dgm:pt>
    <dgm:pt modelId="{5FD234CE-40AB-4EF5-8603-6CFEEC37654A}" type="parTrans" cxnId="{F35B761E-F52B-4F4E-8BB8-19028317BB71}">
      <dgm:prSet/>
      <dgm:spPr/>
      <dgm:t>
        <a:bodyPr/>
        <a:lstStyle/>
        <a:p>
          <a:endParaRPr lang="en-US"/>
        </a:p>
      </dgm:t>
    </dgm:pt>
    <dgm:pt modelId="{6729978D-EC01-4F87-A6B1-EBA564E3756D}" type="sibTrans" cxnId="{F35B761E-F52B-4F4E-8BB8-19028317BB71}">
      <dgm:prSet/>
      <dgm:spPr/>
      <dgm:t>
        <a:bodyPr/>
        <a:lstStyle/>
        <a:p>
          <a:endParaRPr lang="en-US"/>
        </a:p>
      </dgm:t>
    </dgm:pt>
    <dgm:pt modelId="{856B0AB0-83FF-4DA5-A766-5CE3E0F42084}">
      <dgm:prSet phldrT="[Text]"/>
      <dgm:spPr/>
      <dgm:t>
        <a:bodyPr/>
        <a:lstStyle/>
        <a:p>
          <a:r>
            <a:rPr lang="en-US" b="0" i="0" dirty="0"/>
            <a:t>Students will write the advantages and disadvantages of cloud storage.</a:t>
          </a:r>
          <a:endParaRPr lang="en-US" dirty="0"/>
        </a:p>
      </dgm:t>
    </dgm:pt>
    <dgm:pt modelId="{BE78FD3D-8F7F-4E6D-B5D9-BFE0AD3F413A}" type="parTrans" cxnId="{D1FDBDB3-8E35-48B1-97B0-B9E4DE70C326}">
      <dgm:prSet/>
      <dgm:spPr/>
      <dgm:t>
        <a:bodyPr/>
        <a:lstStyle/>
        <a:p>
          <a:endParaRPr lang="en-US"/>
        </a:p>
      </dgm:t>
    </dgm:pt>
    <dgm:pt modelId="{0DDB58DD-4577-4174-9DD9-212C335F29F7}" type="sibTrans" cxnId="{D1FDBDB3-8E35-48B1-97B0-B9E4DE70C326}">
      <dgm:prSet/>
      <dgm:spPr/>
      <dgm:t>
        <a:bodyPr/>
        <a:lstStyle/>
        <a:p>
          <a:endParaRPr lang="en-US"/>
        </a:p>
      </dgm:t>
    </dgm:pt>
    <dgm:pt modelId="{08CC7998-BB71-4BB0-9334-AB3B1ED2C9B9}">
      <dgm:prSet phldrT="[Text]"/>
      <dgm:spPr/>
      <dgm:t>
        <a:bodyPr/>
        <a:lstStyle/>
        <a:p>
          <a:r>
            <a:rPr lang="en-US" dirty="0"/>
            <a:t>Group C</a:t>
          </a:r>
        </a:p>
      </dgm:t>
    </dgm:pt>
    <dgm:pt modelId="{0CA8C27E-BDDB-4C2B-B475-23AABCF98767}" type="parTrans" cxnId="{A580CD91-9EAE-4140-8562-ABBD16776728}">
      <dgm:prSet/>
      <dgm:spPr/>
      <dgm:t>
        <a:bodyPr/>
        <a:lstStyle/>
        <a:p>
          <a:endParaRPr lang="en-US"/>
        </a:p>
      </dgm:t>
    </dgm:pt>
    <dgm:pt modelId="{26175033-014C-455C-8093-3FDD547C0742}" type="sibTrans" cxnId="{A580CD91-9EAE-4140-8562-ABBD16776728}">
      <dgm:prSet/>
      <dgm:spPr/>
      <dgm:t>
        <a:bodyPr/>
        <a:lstStyle/>
        <a:p>
          <a:endParaRPr lang="en-US"/>
        </a:p>
      </dgm:t>
    </dgm:pt>
    <dgm:pt modelId="{1576C5B8-4DF4-42E0-987F-8E6BC01AD541}">
      <dgm:prSet phldrT="[Text]"/>
      <dgm:spPr/>
      <dgm:t>
        <a:bodyPr/>
        <a:lstStyle/>
        <a:p>
          <a:r>
            <a:rPr lang="en-US" b="0" i="0" dirty="0"/>
            <a:t>Students will explore real-world examples of companies using cloud storage and their benefits.</a:t>
          </a:r>
          <a:endParaRPr lang="en-US" dirty="0"/>
        </a:p>
      </dgm:t>
    </dgm:pt>
    <dgm:pt modelId="{2603A063-3460-4DE2-ADF1-8053672FCA84}" type="parTrans" cxnId="{7AEC2FB3-EAA1-4A5B-A5E6-E52E3CF137A1}">
      <dgm:prSet/>
      <dgm:spPr/>
      <dgm:t>
        <a:bodyPr/>
        <a:lstStyle/>
        <a:p>
          <a:endParaRPr lang="en-US"/>
        </a:p>
      </dgm:t>
    </dgm:pt>
    <dgm:pt modelId="{B111DC2F-64FE-456C-B3A8-FAB6C3F6764E}" type="sibTrans" cxnId="{7AEC2FB3-EAA1-4A5B-A5E6-E52E3CF137A1}">
      <dgm:prSet/>
      <dgm:spPr/>
      <dgm:t>
        <a:bodyPr/>
        <a:lstStyle/>
        <a:p>
          <a:endParaRPr lang="en-US"/>
        </a:p>
      </dgm:t>
    </dgm:pt>
    <dgm:pt modelId="{9E5D0F90-01B8-4E58-AE89-511A1A4CCE5D}" type="pres">
      <dgm:prSet presAssocID="{D33DB27A-2BC2-49E7-B1D3-5AC0EC728135}" presName="linearFlow" presStyleCnt="0">
        <dgm:presLayoutVars>
          <dgm:dir/>
          <dgm:animLvl val="lvl"/>
          <dgm:resizeHandles/>
        </dgm:presLayoutVars>
      </dgm:prSet>
      <dgm:spPr/>
    </dgm:pt>
    <dgm:pt modelId="{CFD1EF54-2030-4EC1-8A21-6CBB427F634A}" type="pres">
      <dgm:prSet presAssocID="{52A53E5C-5A47-4BCE-99C9-30C6F438A77D}" presName="compositeNode" presStyleCnt="0">
        <dgm:presLayoutVars>
          <dgm:bulletEnabled val="1"/>
        </dgm:presLayoutVars>
      </dgm:prSet>
      <dgm:spPr/>
    </dgm:pt>
    <dgm:pt modelId="{A1E80340-C502-4ECD-A82A-37FB9DB53707}" type="pres">
      <dgm:prSet presAssocID="{52A53E5C-5A47-4BCE-99C9-30C6F438A77D}" presName="imag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stronaut female with solid fill"/>
        </a:ext>
      </dgm:extLst>
    </dgm:pt>
    <dgm:pt modelId="{BF67EA4F-588F-4EA8-995A-32B05E0656F8}" type="pres">
      <dgm:prSet presAssocID="{52A53E5C-5A47-4BCE-99C9-30C6F438A77D}" presName="childNode" presStyleLbl="node1" presStyleIdx="0" presStyleCnt="3">
        <dgm:presLayoutVars>
          <dgm:bulletEnabled val="1"/>
        </dgm:presLayoutVars>
      </dgm:prSet>
      <dgm:spPr/>
    </dgm:pt>
    <dgm:pt modelId="{4BEC995D-0B58-4E06-922F-5FBE6E053F2A}" type="pres">
      <dgm:prSet presAssocID="{52A53E5C-5A47-4BCE-99C9-30C6F438A77D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324870E6-A4BB-4566-8C6C-748B413F1677}" type="pres">
      <dgm:prSet presAssocID="{8C68F889-9FAB-4E6D-9FBF-2392AA7B7118}" presName="sibTrans" presStyleCnt="0"/>
      <dgm:spPr/>
    </dgm:pt>
    <dgm:pt modelId="{1E19EB68-B9FF-47F5-A533-92DE0D917B33}" type="pres">
      <dgm:prSet presAssocID="{FFE86CB9-3655-421E-8F49-BCDB1621BAB1}" presName="compositeNode" presStyleCnt="0">
        <dgm:presLayoutVars>
          <dgm:bulletEnabled val="1"/>
        </dgm:presLayoutVars>
      </dgm:prSet>
      <dgm:spPr/>
    </dgm:pt>
    <dgm:pt modelId="{837198C5-2783-4B09-BB2D-AF869A8ADE25}" type="pres">
      <dgm:prSet presAssocID="{FFE86CB9-3655-421E-8F49-BCDB1621BAB1}" presName="image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spiration with solid fill"/>
        </a:ext>
      </dgm:extLst>
    </dgm:pt>
    <dgm:pt modelId="{68B49786-463F-4F09-A570-8E42659B6453}" type="pres">
      <dgm:prSet presAssocID="{FFE86CB9-3655-421E-8F49-BCDB1621BAB1}" presName="childNode" presStyleLbl="node1" presStyleIdx="1" presStyleCnt="3">
        <dgm:presLayoutVars>
          <dgm:bulletEnabled val="1"/>
        </dgm:presLayoutVars>
      </dgm:prSet>
      <dgm:spPr/>
    </dgm:pt>
    <dgm:pt modelId="{D7213CA3-A413-417D-AABB-789232817C28}" type="pres">
      <dgm:prSet presAssocID="{FFE86CB9-3655-421E-8F49-BCDB1621BAB1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7188E8A6-AC50-4AC2-B61F-7289B51187CF}" type="pres">
      <dgm:prSet presAssocID="{6729978D-EC01-4F87-A6B1-EBA564E3756D}" presName="sibTrans" presStyleCnt="0"/>
      <dgm:spPr/>
    </dgm:pt>
    <dgm:pt modelId="{0A7F324A-DCBB-4A5E-8F86-2C61F2B68269}" type="pres">
      <dgm:prSet presAssocID="{08CC7998-BB71-4BB0-9334-AB3B1ED2C9B9}" presName="compositeNode" presStyleCnt="0">
        <dgm:presLayoutVars>
          <dgm:bulletEnabled val="1"/>
        </dgm:presLayoutVars>
      </dgm:prSet>
      <dgm:spPr/>
    </dgm:pt>
    <dgm:pt modelId="{9CB96B10-ADC1-4253-996F-D936AF0C029A}" type="pres">
      <dgm:prSet presAssocID="{08CC7998-BB71-4BB0-9334-AB3B1ED2C9B9}" presName="imag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 with solid fill"/>
        </a:ext>
      </dgm:extLst>
    </dgm:pt>
    <dgm:pt modelId="{3C1D2DC3-8BB6-41A9-9E91-BDFAB8C1F73B}" type="pres">
      <dgm:prSet presAssocID="{08CC7998-BB71-4BB0-9334-AB3B1ED2C9B9}" presName="childNode" presStyleLbl="node1" presStyleIdx="2" presStyleCnt="3">
        <dgm:presLayoutVars>
          <dgm:bulletEnabled val="1"/>
        </dgm:presLayoutVars>
      </dgm:prSet>
      <dgm:spPr/>
    </dgm:pt>
    <dgm:pt modelId="{A91DED5B-3A30-4481-A148-9F91CB8BB603}" type="pres">
      <dgm:prSet presAssocID="{08CC7998-BB71-4BB0-9334-AB3B1ED2C9B9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F15ED418-B403-47B0-83DD-407C34A17520}" srcId="{D33DB27A-2BC2-49E7-B1D3-5AC0EC728135}" destId="{52A53E5C-5A47-4BCE-99C9-30C6F438A77D}" srcOrd="0" destOrd="0" parTransId="{3DA9046F-3D5C-437D-B81F-3C8A1F02BAFD}" sibTransId="{8C68F889-9FAB-4E6D-9FBF-2392AA7B7118}"/>
    <dgm:cxn modelId="{F35B761E-F52B-4F4E-8BB8-19028317BB71}" srcId="{D33DB27A-2BC2-49E7-B1D3-5AC0EC728135}" destId="{FFE86CB9-3655-421E-8F49-BCDB1621BAB1}" srcOrd="1" destOrd="0" parTransId="{5FD234CE-40AB-4EF5-8603-6CFEEC37654A}" sibTransId="{6729978D-EC01-4F87-A6B1-EBA564E3756D}"/>
    <dgm:cxn modelId="{BB906F2B-2B02-48DD-904A-55A50281360A}" type="presOf" srcId="{1576C5B8-4DF4-42E0-987F-8E6BC01AD541}" destId="{3C1D2DC3-8BB6-41A9-9E91-BDFAB8C1F73B}" srcOrd="0" destOrd="0" presId="urn:microsoft.com/office/officeart/2005/8/layout/hList2"/>
    <dgm:cxn modelId="{726AB947-2ACF-4537-B2B8-A02AD5B715C9}" type="presOf" srcId="{856B0AB0-83FF-4DA5-A766-5CE3E0F42084}" destId="{68B49786-463F-4F09-A570-8E42659B6453}" srcOrd="0" destOrd="0" presId="urn:microsoft.com/office/officeart/2005/8/layout/hList2"/>
    <dgm:cxn modelId="{05A98B4C-F304-4208-8453-66597350FCD1}" type="presOf" srcId="{E914A20A-5B6E-46AA-BA0D-20C81A266851}" destId="{BF67EA4F-588F-4EA8-995A-32B05E0656F8}" srcOrd="0" destOrd="0" presId="urn:microsoft.com/office/officeart/2005/8/layout/hList2"/>
    <dgm:cxn modelId="{3EF20F8E-A66F-40CD-9E9E-C7598F274BB9}" type="presOf" srcId="{08CC7998-BB71-4BB0-9334-AB3B1ED2C9B9}" destId="{A91DED5B-3A30-4481-A148-9F91CB8BB603}" srcOrd="0" destOrd="0" presId="urn:microsoft.com/office/officeart/2005/8/layout/hList2"/>
    <dgm:cxn modelId="{A580CD91-9EAE-4140-8562-ABBD16776728}" srcId="{D33DB27A-2BC2-49E7-B1D3-5AC0EC728135}" destId="{08CC7998-BB71-4BB0-9334-AB3B1ED2C9B9}" srcOrd="2" destOrd="0" parTransId="{0CA8C27E-BDDB-4C2B-B475-23AABCF98767}" sibTransId="{26175033-014C-455C-8093-3FDD547C0742}"/>
    <dgm:cxn modelId="{6B41EB9B-E136-438C-9372-D4AC058BA2D8}" type="presOf" srcId="{FFE86CB9-3655-421E-8F49-BCDB1621BAB1}" destId="{D7213CA3-A413-417D-AABB-789232817C28}" srcOrd="0" destOrd="0" presId="urn:microsoft.com/office/officeart/2005/8/layout/hList2"/>
    <dgm:cxn modelId="{F3B273A4-E5B8-4E2C-91F0-623C9B4D8C2B}" type="presOf" srcId="{52A53E5C-5A47-4BCE-99C9-30C6F438A77D}" destId="{4BEC995D-0B58-4E06-922F-5FBE6E053F2A}" srcOrd="0" destOrd="0" presId="urn:microsoft.com/office/officeart/2005/8/layout/hList2"/>
    <dgm:cxn modelId="{7AEC2FB3-EAA1-4A5B-A5E6-E52E3CF137A1}" srcId="{08CC7998-BB71-4BB0-9334-AB3B1ED2C9B9}" destId="{1576C5B8-4DF4-42E0-987F-8E6BC01AD541}" srcOrd="0" destOrd="0" parTransId="{2603A063-3460-4DE2-ADF1-8053672FCA84}" sibTransId="{B111DC2F-64FE-456C-B3A8-FAB6C3F6764E}"/>
    <dgm:cxn modelId="{D1FDBDB3-8E35-48B1-97B0-B9E4DE70C326}" srcId="{FFE86CB9-3655-421E-8F49-BCDB1621BAB1}" destId="{856B0AB0-83FF-4DA5-A766-5CE3E0F42084}" srcOrd="0" destOrd="0" parTransId="{BE78FD3D-8F7F-4E6D-B5D9-BFE0AD3F413A}" sibTransId="{0DDB58DD-4577-4174-9DD9-212C335F29F7}"/>
    <dgm:cxn modelId="{C0C1CEF1-E9D1-436D-BBDA-DD910B726575}" type="presOf" srcId="{D33DB27A-2BC2-49E7-B1D3-5AC0EC728135}" destId="{9E5D0F90-01B8-4E58-AE89-511A1A4CCE5D}" srcOrd="0" destOrd="0" presId="urn:microsoft.com/office/officeart/2005/8/layout/hList2"/>
    <dgm:cxn modelId="{A73770FE-1EB7-4D58-BB81-EF098FEEA45A}" srcId="{52A53E5C-5A47-4BCE-99C9-30C6F438A77D}" destId="{E914A20A-5B6E-46AA-BA0D-20C81A266851}" srcOrd="0" destOrd="0" parTransId="{C382AAE7-876A-4699-9D66-CB9D366559B1}" sibTransId="{94D2A389-F359-40AC-B065-A592865581FB}"/>
    <dgm:cxn modelId="{FFC6B1A3-4208-4A86-A336-4180A5A35BE6}" type="presParOf" srcId="{9E5D0F90-01B8-4E58-AE89-511A1A4CCE5D}" destId="{CFD1EF54-2030-4EC1-8A21-6CBB427F634A}" srcOrd="0" destOrd="0" presId="urn:microsoft.com/office/officeart/2005/8/layout/hList2"/>
    <dgm:cxn modelId="{95ECBAD0-2F91-4253-89FD-1A9AC949518F}" type="presParOf" srcId="{CFD1EF54-2030-4EC1-8A21-6CBB427F634A}" destId="{A1E80340-C502-4ECD-A82A-37FB9DB53707}" srcOrd="0" destOrd="0" presId="urn:microsoft.com/office/officeart/2005/8/layout/hList2"/>
    <dgm:cxn modelId="{313701C2-19C6-4290-AC78-3BA2D7A43BFE}" type="presParOf" srcId="{CFD1EF54-2030-4EC1-8A21-6CBB427F634A}" destId="{BF67EA4F-588F-4EA8-995A-32B05E0656F8}" srcOrd="1" destOrd="0" presId="urn:microsoft.com/office/officeart/2005/8/layout/hList2"/>
    <dgm:cxn modelId="{08F5022B-5D3B-4835-9530-A82F2D57E6BE}" type="presParOf" srcId="{CFD1EF54-2030-4EC1-8A21-6CBB427F634A}" destId="{4BEC995D-0B58-4E06-922F-5FBE6E053F2A}" srcOrd="2" destOrd="0" presId="urn:microsoft.com/office/officeart/2005/8/layout/hList2"/>
    <dgm:cxn modelId="{75685EB5-AAB3-4A85-AFA6-82DC2113689B}" type="presParOf" srcId="{9E5D0F90-01B8-4E58-AE89-511A1A4CCE5D}" destId="{324870E6-A4BB-4566-8C6C-748B413F1677}" srcOrd="1" destOrd="0" presId="urn:microsoft.com/office/officeart/2005/8/layout/hList2"/>
    <dgm:cxn modelId="{1FA199C7-8D3B-4B5A-94A3-CCAFF4804B91}" type="presParOf" srcId="{9E5D0F90-01B8-4E58-AE89-511A1A4CCE5D}" destId="{1E19EB68-B9FF-47F5-A533-92DE0D917B33}" srcOrd="2" destOrd="0" presId="urn:microsoft.com/office/officeart/2005/8/layout/hList2"/>
    <dgm:cxn modelId="{1D235B54-EFF6-4DCF-9117-3139B6E223FB}" type="presParOf" srcId="{1E19EB68-B9FF-47F5-A533-92DE0D917B33}" destId="{837198C5-2783-4B09-BB2D-AF869A8ADE25}" srcOrd="0" destOrd="0" presId="urn:microsoft.com/office/officeart/2005/8/layout/hList2"/>
    <dgm:cxn modelId="{E3322EDC-A1C4-4CED-B976-23551EA42F70}" type="presParOf" srcId="{1E19EB68-B9FF-47F5-A533-92DE0D917B33}" destId="{68B49786-463F-4F09-A570-8E42659B6453}" srcOrd="1" destOrd="0" presId="urn:microsoft.com/office/officeart/2005/8/layout/hList2"/>
    <dgm:cxn modelId="{5234C1A5-3AB1-4165-BEF5-D9A0CAB20135}" type="presParOf" srcId="{1E19EB68-B9FF-47F5-A533-92DE0D917B33}" destId="{D7213CA3-A413-417D-AABB-789232817C28}" srcOrd="2" destOrd="0" presId="urn:microsoft.com/office/officeart/2005/8/layout/hList2"/>
    <dgm:cxn modelId="{1E3E86C7-6715-43E3-ADEE-EB4B561209B4}" type="presParOf" srcId="{9E5D0F90-01B8-4E58-AE89-511A1A4CCE5D}" destId="{7188E8A6-AC50-4AC2-B61F-7289B51187CF}" srcOrd="3" destOrd="0" presId="urn:microsoft.com/office/officeart/2005/8/layout/hList2"/>
    <dgm:cxn modelId="{03A35AB8-692F-4D6E-9C59-329AE62A8586}" type="presParOf" srcId="{9E5D0F90-01B8-4E58-AE89-511A1A4CCE5D}" destId="{0A7F324A-DCBB-4A5E-8F86-2C61F2B68269}" srcOrd="4" destOrd="0" presId="urn:microsoft.com/office/officeart/2005/8/layout/hList2"/>
    <dgm:cxn modelId="{98162912-9A5A-4A9C-84B7-356C8A0D1186}" type="presParOf" srcId="{0A7F324A-DCBB-4A5E-8F86-2C61F2B68269}" destId="{9CB96B10-ADC1-4253-996F-D936AF0C029A}" srcOrd="0" destOrd="0" presId="urn:microsoft.com/office/officeart/2005/8/layout/hList2"/>
    <dgm:cxn modelId="{477EA2CC-6FD3-42C0-899F-17BB2EBA6EDE}" type="presParOf" srcId="{0A7F324A-DCBB-4A5E-8F86-2C61F2B68269}" destId="{3C1D2DC3-8BB6-41A9-9E91-BDFAB8C1F73B}" srcOrd="1" destOrd="0" presId="urn:microsoft.com/office/officeart/2005/8/layout/hList2"/>
    <dgm:cxn modelId="{D7E5F7F9-E7F6-44AC-9E22-D7DCFC14D494}" type="presParOf" srcId="{0A7F324A-DCBB-4A5E-8F86-2C61F2B68269}" destId="{A91DED5B-3A30-4481-A148-9F91CB8BB603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C995D-0B58-4E06-922F-5FBE6E053F2A}">
      <dsp:nvSpPr>
        <dsp:cNvPr id="0" name=""/>
        <dsp:cNvSpPr/>
      </dsp:nvSpPr>
      <dsp:spPr>
        <a:xfrm rot="16200000">
          <a:off x="-1932281" y="3003520"/>
          <a:ext cx="4550156" cy="542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78196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Group A</a:t>
          </a:r>
        </a:p>
      </dsp:txBody>
      <dsp:txXfrm>
        <a:off x="-1932281" y="3003520"/>
        <a:ext cx="4550156" cy="542206"/>
      </dsp:txXfrm>
    </dsp:sp>
    <dsp:sp modelId="{BF67EA4F-588F-4EA8-995A-32B05E0656F8}">
      <dsp:nvSpPr>
        <dsp:cNvPr id="0" name=""/>
        <dsp:cNvSpPr/>
      </dsp:nvSpPr>
      <dsp:spPr>
        <a:xfrm>
          <a:off x="613900" y="999545"/>
          <a:ext cx="2700765" cy="4550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478196" rIns="248920" bIns="24892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b="0" i="0" kern="1200" dirty="0"/>
            <a:t>Students will create a poster where they explain the concept of virtual memory in simple terms.</a:t>
          </a:r>
          <a:endParaRPr lang="en-US" sz="2700" kern="1200" dirty="0"/>
        </a:p>
      </dsp:txBody>
      <dsp:txXfrm>
        <a:off x="613900" y="999545"/>
        <a:ext cx="2700765" cy="4550156"/>
      </dsp:txXfrm>
    </dsp:sp>
    <dsp:sp modelId="{A1E80340-C502-4ECD-A82A-37FB9DB53707}">
      <dsp:nvSpPr>
        <dsp:cNvPr id="0" name=""/>
        <dsp:cNvSpPr/>
      </dsp:nvSpPr>
      <dsp:spPr>
        <a:xfrm>
          <a:off x="71693" y="283832"/>
          <a:ext cx="1084413" cy="10844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213CA3-A413-417D-AABB-789232817C28}">
      <dsp:nvSpPr>
        <dsp:cNvPr id="0" name=""/>
        <dsp:cNvSpPr/>
      </dsp:nvSpPr>
      <dsp:spPr>
        <a:xfrm rot="16200000">
          <a:off x="2013338" y="3003520"/>
          <a:ext cx="4550156" cy="542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78196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Group B</a:t>
          </a:r>
        </a:p>
      </dsp:txBody>
      <dsp:txXfrm>
        <a:off x="2013338" y="3003520"/>
        <a:ext cx="4550156" cy="542206"/>
      </dsp:txXfrm>
    </dsp:sp>
    <dsp:sp modelId="{68B49786-463F-4F09-A570-8E42659B6453}">
      <dsp:nvSpPr>
        <dsp:cNvPr id="0" name=""/>
        <dsp:cNvSpPr/>
      </dsp:nvSpPr>
      <dsp:spPr>
        <a:xfrm>
          <a:off x="4559520" y="999545"/>
          <a:ext cx="2700765" cy="4550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478196" rIns="248920" bIns="24892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b="0" i="0" kern="1200" dirty="0"/>
            <a:t>Students will write the advantages and disadvantages of cloud storage.</a:t>
          </a:r>
          <a:endParaRPr lang="en-US" sz="2700" kern="1200" dirty="0"/>
        </a:p>
      </dsp:txBody>
      <dsp:txXfrm>
        <a:off x="4559520" y="999545"/>
        <a:ext cx="2700765" cy="4550156"/>
      </dsp:txXfrm>
    </dsp:sp>
    <dsp:sp modelId="{837198C5-2783-4B09-BB2D-AF869A8ADE25}">
      <dsp:nvSpPr>
        <dsp:cNvPr id="0" name=""/>
        <dsp:cNvSpPr/>
      </dsp:nvSpPr>
      <dsp:spPr>
        <a:xfrm>
          <a:off x="4017313" y="283832"/>
          <a:ext cx="1084413" cy="10844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1DED5B-3A30-4481-A148-9F91CB8BB603}">
      <dsp:nvSpPr>
        <dsp:cNvPr id="0" name=""/>
        <dsp:cNvSpPr/>
      </dsp:nvSpPr>
      <dsp:spPr>
        <a:xfrm rot="16200000">
          <a:off x="5958958" y="3003520"/>
          <a:ext cx="4550156" cy="542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78196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Group C</a:t>
          </a:r>
        </a:p>
      </dsp:txBody>
      <dsp:txXfrm>
        <a:off x="5958958" y="3003520"/>
        <a:ext cx="4550156" cy="542206"/>
      </dsp:txXfrm>
    </dsp:sp>
    <dsp:sp modelId="{3C1D2DC3-8BB6-41A9-9E91-BDFAB8C1F73B}">
      <dsp:nvSpPr>
        <dsp:cNvPr id="0" name=""/>
        <dsp:cNvSpPr/>
      </dsp:nvSpPr>
      <dsp:spPr>
        <a:xfrm>
          <a:off x="8505140" y="999545"/>
          <a:ext cx="2700765" cy="4550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478196" rIns="248920" bIns="24892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b="0" i="0" kern="1200" dirty="0"/>
            <a:t>Students will explore real-world examples of companies using cloud storage and their benefits.</a:t>
          </a:r>
          <a:endParaRPr lang="en-US" sz="2700" kern="1200" dirty="0"/>
        </a:p>
      </dsp:txBody>
      <dsp:txXfrm>
        <a:off x="8505140" y="999545"/>
        <a:ext cx="2700765" cy="4550156"/>
      </dsp:txXfrm>
    </dsp:sp>
    <dsp:sp modelId="{9CB96B10-ADC1-4253-996F-D936AF0C029A}">
      <dsp:nvSpPr>
        <dsp:cNvPr id="0" name=""/>
        <dsp:cNvSpPr/>
      </dsp:nvSpPr>
      <dsp:spPr>
        <a:xfrm>
          <a:off x="7962933" y="283832"/>
          <a:ext cx="1084413" cy="10844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48BDE-0465-4983-8C2B-BB08DF106410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CCF77-B153-4830-A1C2-646BEF2E7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61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CCCF77-B153-4830-A1C2-646BEF2E7FC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16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CCCF77-B153-4830-A1C2-646BEF2E7FC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CCCF77-B153-4830-A1C2-646BEF2E7FC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96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CCCF77-B153-4830-A1C2-646BEF2E7FC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40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CCCF77-B153-4830-A1C2-646BEF2E7FC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47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459985"/>
            <a:ext cx="12192000" cy="239801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073141" y="1016253"/>
            <a:ext cx="148272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524"/>
            <a:ext cx="12192000" cy="685952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25423" y="417576"/>
            <a:ext cx="10704830" cy="6022975"/>
          </a:xfrm>
          <a:custGeom>
            <a:avLst/>
            <a:gdLst/>
            <a:ahLst/>
            <a:cxnLst/>
            <a:rect l="l" t="t" r="r" b="b"/>
            <a:pathLst>
              <a:path w="10704830" h="6022975">
                <a:moveTo>
                  <a:pt x="10704576" y="0"/>
                </a:moveTo>
                <a:lnTo>
                  <a:pt x="0" y="0"/>
                </a:lnTo>
                <a:lnTo>
                  <a:pt x="0" y="6022848"/>
                </a:lnTo>
                <a:lnTo>
                  <a:pt x="10704576" y="6022848"/>
                </a:lnTo>
                <a:lnTo>
                  <a:pt x="107045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7908" y="2607386"/>
            <a:ext cx="5503545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204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3600" b="1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sz="3600" b="1" spc="-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3600" b="1" spc="-1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spc="-50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61690" y="2113915"/>
            <a:ext cx="490029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3088005" algn="l"/>
              </a:tabLst>
            </a:pPr>
            <a:r>
              <a:rPr lang="en-US" sz="3600" b="1" dirty="0">
                <a:latin typeface="Times New Roman"/>
                <a:cs typeface="Times New Roman"/>
              </a:rPr>
              <a:t>Virtual memory &amp; Cloud Storage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01200" y="5791200"/>
            <a:ext cx="244157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350" algn="r">
              <a:lnSpc>
                <a:spcPct val="100000"/>
              </a:lnSpc>
              <a:tabLst>
                <a:tab pos="1440180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	S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 dirty="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tabLst>
                <a:tab pos="733425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en-US" sz="120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188" y="694944"/>
            <a:ext cx="1478280" cy="73456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DF44C0-F04F-B960-5989-877314530756}"/>
              </a:ext>
            </a:extLst>
          </p:cNvPr>
          <p:cNvSpPr txBox="1"/>
          <p:nvPr/>
        </p:nvSpPr>
        <p:spPr>
          <a:xfrm>
            <a:off x="1600200" y="1828800"/>
            <a:ext cx="9677400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Benefits of Virtual Memory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main benefits of virtual memory are:</a:t>
            </a:r>
          </a:p>
          <a:p>
            <a:r>
              <a:rPr lang="en-US" dirty="0"/>
              <a:t>» programs can be larger than physical memory and still be executed</a:t>
            </a:r>
          </a:p>
          <a:p>
            <a:r>
              <a:rPr lang="en-US" dirty="0"/>
              <a:t>» there is no need to waste memory with data that isn’t being used (e.g. during </a:t>
            </a:r>
          </a:p>
          <a:p>
            <a:r>
              <a:rPr lang="en-US" dirty="0"/>
              <a:t>error handling)</a:t>
            </a:r>
          </a:p>
          <a:p>
            <a:r>
              <a:rPr lang="en-US" dirty="0"/>
              <a:t>» it reduces the need to buy and install more expensive RAM memory (although </a:t>
            </a:r>
          </a:p>
          <a:p>
            <a:r>
              <a:rPr lang="en-US" dirty="0"/>
              <a:t>as mentioned earlier there are limits to the value of doing this).</a:t>
            </a:r>
          </a:p>
        </p:txBody>
      </p:sp>
    </p:spTree>
    <p:extLst>
      <p:ext uri="{BB962C8B-B14F-4D97-AF65-F5344CB8AC3E}">
        <p14:creationId xmlns:p14="http://schemas.microsoft.com/office/powerpoint/2010/main" val="2305343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DF44C0-F04F-B960-5989-877314530756}"/>
              </a:ext>
            </a:extLst>
          </p:cNvPr>
          <p:cNvSpPr txBox="1"/>
          <p:nvPr/>
        </p:nvSpPr>
        <p:spPr>
          <a:xfrm>
            <a:off x="2133600" y="1905000"/>
            <a:ext cx="9677400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2800" b="1" dirty="0">
                <a:solidFill>
                  <a:srgbClr val="FF0000"/>
                </a:solidFill>
              </a:rPr>
              <a:t>Disk thrashing (HDD) </a:t>
            </a:r>
          </a:p>
          <a:p>
            <a:endParaRPr lang="en-US" sz="2800" b="1" dirty="0"/>
          </a:p>
          <a:p>
            <a:r>
              <a:rPr lang="en-US" dirty="0"/>
              <a:t>a problem in a hard disk drive (HDD) caused by excessive swapping in and out of data </a:t>
            </a:r>
          </a:p>
          <a:p>
            <a:r>
              <a:rPr lang="en-US" dirty="0"/>
              <a:t>causing a high rate of head movements during virtual memory operations</a:t>
            </a:r>
          </a:p>
          <a:p>
            <a:endParaRPr lang="en-US" sz="2800" b="1" dirty="0"/>
          </a:p>
          <a:p>
            <a:r>
              <a:rPr lang="en-US" sz="2800" b="1" dirty="0">
                <a:solidFill>
                  <a:srgbClr val="FF0000"/>
                </a:solidFill>
              </a:rPr>
              <a:t>Thrash point </a:t>
            </a:r>
          </a:p>
          <a:p>
            <a:endParaRPr lang="en-US" sz="2800" b="1" dirty="0"/>
          </a:p>
          <a:p>
            <a:r>
              <a:rPr lang="en-US" dirty="0"/>
              <a:t>the point at which the execution of a program comes to a halt because the system is so busy moving data in and out of memory rather than actually executing the program</a:t>
            </a:r>
          </a:p>
        </p:txBody>
      </p:sp>
    </p:spTree>
    <p:extLst>
      <p:ext uri="{BB962C8B-B14F-4D97-AF65-F5344CB8AC3E}">
        <p14:creationId xmlns:p14="http://schemas.microsoft.com/office/powerpoint/2010/main" val="2422685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DF44C0-F04F-B960-5989-877314530756}"/>
              </a:ext>
            </a:extLst>
          </p:cNvPr>
          <p:cNvSpPr txBox="1"/>
          <p:nvPr/>
        </p:nvSpPr>
        <p:spPr>
          <a:xfrm>
            <a:off x="2133600" y="914400"/>
            <a:ext cx="96774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Cloud storage</a:t>
            </a:r>
          </a:p>
          <a:p>
            <a:endParaRPr lang="en-US" dirty="0"/>
          </a:p>
          <a:p>
            <a:r>
              <a:rPr lang="en-US" dirty="0"/>
              <a:t>Cloud storage is a method of data storage where data is stored on remote servers.</a:t>
            </a:r>
            <a:endParaRPr lang="en-US" sz="2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1F0BD9-CB72-D4B7-5E7B-C6AB7C3AF9C3}"/>
              </a:ext>
            </a:extLst>
          </p:cNvPr>
          <p:cNvSpPr txBox="1"/>
          <p:nvPr/>
        </p:nvSpPr>
        <p:spPr>
          <a:xfrm>
            <a:off x="2142309" y="2590800"/>
            <a:ext cx="89154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There are three common systems: </a:t>
            </a:r>
          </a:p>
          <a:p>
            <a:endParaRPr lang="en-US" dirty="0"/>
          </a:p>
          <a:p>
            <a:r>
              <a:rPr lang="en-US" dirty="0"/>
              <a:t>» Public cloud – this is a storage environment where the customer/client and cloud storage provider are different companies </a:t>
            </a:r>
          </a:p>
          <a:p>
            <a:endParaRPr lang="en-US" dirty="0"/>
          </a:p>
          <a:p>
            <a:r>
              <a:rPr lang="en-US" dirty="0"/>
              <a:t>» Private cloud – this is storage provided by a dedicated environment behind a company firewall; customer/client and cloud storage provider are integrated and operate as a single entity </a:t>
            </a:r>
          </a:p>
          <a:p>
            <a:endParaRPr lang="en-US" dirty="0"/>
          </a:p>
          <a:p>
            <a:r>
              <a:rPr lang="en-US" dirty="0"/>
              <a:t>» Hybrid cloud – this is a combination of the two above environments; some data resides in the private cloud and less sensitive/less commercial data can be accessed from a public cloud storage provider.</a:t>
            </a:r>
          </a:p>
        </p:txBody>
      </p:sp>
    </p:spTree>
    <p:extLst>
      <p:ext uri="{BB962C8B-B14F-4D97-AF65-F5344CB8AC3E}">
        <p14:creationId xmlns:p14="http://schemas.microsoft.com/office/powerpoint/2010/main" val="2208858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FF814A7-836A-EE99-DFEC-395131BD23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6978688"/>
              </p:ext>
            </p:extLst>
          </p:nvPr>
        </p:nvGraphicFramePr>
        <p:xfrm>
          <a:off x="304800" y="990600"/>
          <a:ext cx="11277600" cy="5833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C3535CE-1D68-2734-AA8B-BD5E9B231C07}"/>
              </a:ext>
            </a:extLst>
          </p:cNvPr>
          <p:cNvSpPr txBox="1"/>
          <p:nvPr/>
        </p:nvSpPr>
        <p:spPr>
          <a:xfrm>
            <a:off x="0" y="228600"/>
            <a:ext cx="12192000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Differentiated Activities</a:t>
            </a:r>
          </a:p>
        </p:txBody>
      </p:sp>
    </p:spTree>
    <p:extLst>
      <p:ext uri="{BB962C8B-B14F-4D97-AF65-F5344CB8AC3E}">
        <p14:creationId xmlns:p14="http://schemas.microsoft.com/office/powerpoint/2010/main" val="1497228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355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3535CE-1D68-2734-AA8B-BD5E9B231C07}"/>
              </a:ext>
            </a:extLst>
          </p:cNvPr>
          <p:cNvSpPr txBox="1"/>
          <p:nvPr/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00B0F0"/>
          </a:solidFill>
          <a:ln w="174625" cmpd="thinThick">
            <a:solidFill>
              <a:srgbClr val="00B0F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Plenary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FD7F21-8A20-81CA-5AA8-5A34D3D0FA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731" y="533400"/>
            <a:ext cx="8412043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310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Thank</a:t>
            </a:r>
            <a:r>
              <a:rPr spc="-240" dirty="0"/>
              <a:t> </a:t>
            </a:r>
            <a:r>
              <a:rPr spc="-645" dirty="0"/>
              <a:t>Y</a:t>
            </a:r>
            <a:r>
              <a:rPr spc="70" dirty="0"/>
              <a:t>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C25B7B-AD3C-3290-86E6-0815EF3BDA24}"/>
              </a:ext>
            </a:extLst>
          </p:cNvPr>
          <p:cNvSpPr txBox="1"/>
          <p:nvPr/>
        </p:nvSpPr>
        <p:spPr>
          <a:xfrm>
            <a:off x="1066799" y="2138516"/>
            <a:ext cx="8834301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i="0" dirty="0">
                <a:solidFill>
                  <a:srgbClr val="00B050"/>
                </a:solidFill>
                <a:effectLst/>
                <a:highlight>
                  <a:srgbClr val="FFFFFF"/>
                </a:highlight>
                <a:latin typeface="Söhne"/>
              </a:rPr>
              <a:t>Key Vocabulary:</a:t>
            </a:r>
          </a:p>
          <a:p>
            <a:pPr algn="l"/>
            <a:endParaRPr lang="en-US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Virtual Memory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Cloud Storage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RAM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Cache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Paging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Cloud Computing.</a:t>
            </a:r>
          </a:p>
        </p:txBody>
      </p:sp>
    </p:spTree>
    <p:extLst>
      <p:ext uri="{BB962C8B-B14F-4D97-AF65-F5344CB8AC3E}">
        <p14:creationId xmlns:p14="http://schemas.microsoft.com/office/powerpoint/2010/main" val="1779552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2" name="Rectangle 1041">
            <a:extLst>
              <a:ext uri="{FF2B5EF4-FFF2-40B4-BE49-F238E27FC236}">
                <a16:creationId xmlns:a16="http://schemas.microsoft.com/office/drawing/2014/main" id="{AD96FDFD-4E42-4A06-B8B5-768A1DB9C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C25B7B-AD3C-3290-86E6-0815EF3BDA24}"/>
              </a:ext>
            </a:extLst>
          </p:cNvPr>
          <p:cNvSpPr txBox="1"/>
          <p:nvPr/>
        </p:nvSpPr>
        <p:spPr>
          <a:xfrm>
            <a:off x="971368" y="371719"/>
            <a:ext cx="6125964" cy="19068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l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i="0" kern="1200" dirty="0">
                <a:solidFill>
                  <a:srgbClr val="FFC000"/>
                </a:solidFill>
                <a:effectLst/>
                <a:highlight>
                  <a:srgbClr val="FFFFFF"/>
                </a:highlight>
                <a:latin typeface="+mj-lt"/>
                <a:ea typeface="+mj-ea"/>
                <a:cs typeface="+mj-cs"/>
              </a:rPr>
              <a:t>Hookup Activity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4501C5-4DA4-3A68-7E60-48F1056487C9}"/>
              </a:ext>
            </a:extLst>
          </p:cNvPr>
          <p:cNvSpPr txBox="1"/>
          <p:nvPr/>
        </p:nvSpPr>
        <p:spPr>
          <a:xfrm>
            <a:off x="971368" y="2711395"/>
            <a:ext cx="10077632" cy="1868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Imagine you are working on a computer and suddenly you run out of memory space. What would you do?</a:t>
            </a:r>
          </a:p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rtl="0">
              <a:lnSpc>
                <a:spcPct val="90000"/>
              </a:lnSpc>
              <a:spcAft>
                <a:spcPts val="600"/>
              </a:spcAft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Come on board and share your answer</a:t>
            </a:r>
          </a:p>
        </p:txBody>
      </p:sp>
    </p:spTree>
    <p:extLst>
      <p:ext uri="{BB962C8B-B14F-4D97-AF65-F5344CB8AC3E}">
        <p14:creationId xmlns:p14="http://schemas.microsoft.com/office/powerpoint/2010/main" val="2394761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C25B7B-AD3C-3290-86E6-0815EF3BDA24}"/>
              </a:ext>
            </a:extLst>
          </p:cNvPr>
          <p:cNvSpPr txBox="1"/>
          <p:nvPr/>
        </p:nvSpPr>
        <p:spPr>
          <a:xfrm>
            <a:off x="1066799" y="2138516"/>
            <a:ext cx="8834301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i="0" dirty="0">
                <a:solidFill>
                  <a:srgbClr val="00B050"/>
                </a:solidFill>
                <a:effectLst/>
                <a:highlight>
                  <a:srgbClr val="FFFFFF"/>
                </a:highlight>
                <a:latin typeface="Söhne"/>
              </a:rPr>
              <a:t>Introduction</a:t>
            </a:r>
            <a:endParaRPr lang="en-US" b="1" i="0" dirty="0">
              <a:solidFill>
                <a:srgbClr val="00B050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/>
            <a:endParaRPr lang="en-US" b="1" dirty="0">
              <a:solidFill>
                <a:srgbClr val="0D0D0D"/>
              </a:solidFill>
              <a:highlight>
                <a:srgbClr val="FFFFFF"/>
              </a:highlight>
              <a:latin typeface="Söhne"/>
            </a:endParaRPr>
          </a:p>
          <a:p>
            <a:pPr algn="l"/>
            <a:endParaRPr lang="en-US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What is memory in a computer system?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Have you heard about virtual memory? What do you think it means?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What is cloud storage? How is it different from physical storage?</a:t>
            </a:r>
          </a:p>
        </p:txBody>
      </p:sp>
    </p:spTree>
    <p:extLst>
      <p:ext uri="{BB962C8B-B14F-4D97-AF65-F5344CB8AC3E}">
        <p14:creationId xmlns:p14="http://schemas.microsoft.com/office/powerpoint/2010/main" val="124448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2" name="Rectangle 1041">
            <a:extLst>
              <a:ext uri="{FF2B5EF4-FFF2-40B4-BE49-F238E27FC236}">
                <a16:creationId xmlns:a16="http://schemas.microsoft.com/office/drawing/2014/main" id="{AD96FDFD-4E42-4A06-B8B5-768A1DB9C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C25B7B-AD3C-3290-86E6-0815EF3BDA24}"/>
              </a:ext>
            </a:extLst>
          </p:cNvPr>
          <p:cNvSpPr txBox="1"/>
          <p:nvPr/>
        </p:nvSpPr>
        <p:spPr>
          <a:xfrm>
            <a:off x="971368" y="371719"/>
            <a:ext cx="6125964" cy="19068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l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i="0" kern="1200" dirty="0">
                <a:solidFill>
                  <a:srgbClr val="FFC000"/>
                </a:solidFill>
                <a:effectLst/>
                <a:highlight>
                  <a:srgbClr val="FFFFFF"/>
                </a:highlight>
                <a:latin typeface="+mj-lt"/>
                <a:ea typeface="+mj-ea"/>
                <a:cs typeface="+mj-cs"/>
              </a:rPr>
              <a:t>Objective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4501C5-4DA4-3A68-7E60-48F1056487C9}"/>
              </a:ext>
            </a:extLst>
          </p:cNvPr>
          <p:cNvSpPr txBox="1"/>
          <p:nvPr/>
        </p:nvSpPr>
        <p:spPr>
          <a:xfrm>
            <a:off x="1371600" y="2917797"/>
            <a:ext cx="10230032" cy="102240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l" rtl="0">
              <a:lnSpc>
                <a:spcPct val="90000"/>
              </a:lnSpc>
              <a:spcAft>
                <a:spcPts val="600"/>
              </a:spcAft>
            </a:pPr>
            <a:r>
              <a:rPr lang="en-US" sz="2000" b="0" i="0" dirty="0">
                <a:solidFill>
                  <a:srgbClr val="00B05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 explain the concepts of virtual memory and cloud storage, </a:t>
            </a:r>
          </a:p>
          <a:p>
            <a:pPr algn="l" rtl="0">
              <a:lnSpc>
                <a:spcPct val="90000"/>
              </a:lnSpc>
              <a:spcAft>
                <a:spcPts val="600"/>
              </a:spcAft>
            </a:pPr>
            <a:r>
              <a:rPr lang="en-US" sz="2000" b="0" i="0" dirty="0">
                <a:solidFill>
                  <a:srgbClr val="00B05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differentiate between them and recognize their importance in modern computing after having explored real-world examples and scenarios using multimedia resources (presentation) and collaborative group work.</a:t>
            </a:r>
            <a:endParaRPr lang="en-US" sz="2000" kern="1200" dirty="0">
              <a:solidFill>
                <a:srgbClr val="00B05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960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1A5A4D-C8E8-F14B-7835-3CEED97352AB}"/>
              </a:ext>
            </a:extLst>
          </p:cNvPr>
          <p:cNvSpPr txBox="1"/>
          <p:nvPr/>
        </p:nvSpPr>
        <p:spPr>
          <a:xfrm>
            <a:off x="1983504" y="1584518"/>
            <a:ext cx="9217896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Virtual memory </a:t>
            </a:r>
          </a:p>
          <a:p>
            <a:endParaRPr lang="en-US" sz="3200" b="1" dirty="0"/>
          </a:p>
          <a:p>
            <a:r>
              <a:rPr lang="en-US" dirty="0"/>
              <a:t>One of the problems associated with memory management is the case when processes run out of RAM. </a:t>
            </a:r>
          </a:p>
          <a:p>
            <a:r>
              <a:rPr lang="en-US" dirty="0"/>
              <a:t>If the amount of available RAM is exceeded due to multiple programs running, it is likely to cause a system crash. </a:t>
            </a:r>
          </a:p>
          <a:p>
            <a:r>
              <a:rPr lang="en-US" dirty="0"/>
              <a:t>This can be solved by </a:t>
            </a:r>
            <a:r>
              <a:rPr lang="en-US" dirty="0" err="1"/>
              <a:t>utilising</a:t>
            </a:r>
            <a:r>
              <a:rPr lang="en-US" dirty="0"/>
              <a:t> the hard disk drive (or SSD) if we need more memory. This is the basis behind virtual memory. </a:t>
            </a:r>
          </a:p>
          <a:p>
            <a:r>
              <a:rPr lang="en-US" dirty="0"/>
              <a:t>Essentially RAM is the physical memory, while virtual memory is RAM + swap space on the hard disk or SSD. </a:t>
            </a:r>
          </a:p>
        </p:txBody>
      </p:sp>
    </p:spTree>
    <p:extLst>
      <p:ext uri="{BB962C8B-B14F-4D97-AF65-F5344CB8AC3E}">
        <p14:creationId xmlns:p14="http://schemas.microsoft.com/office/powerpoint/2010/main" val="3743564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710770-7086-661C-7251-2ED47F8FD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1" y="1361786"/>
            <a:ext cx="9829800" cy="413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408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D073016-B734-483B-8953-5BADEE145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0" y="0"/>
            <a:ext cx="8157458" cy="6858000"/>
          </a:xfrm>
          <a:prstGeom prst="rect">
            <a:avLst/>
          </a:prstGeom>
          <a:gradFill>
            <a:gsLst>
              <a:gs pos="2000">
                <a:schemeClr val="accent1"/>
              </a:gs>
              <a:gs pos="78000">
                <a:schemeClr val="accent1">
                  <a:lumMod val="50000"/>
                </a:schemeClr>
              </a:gs>
              <a:gs pos="100000">
                <a:srgbClr val="000000">
                  <a:alpha val="85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90A7EAB6-59D3-4325-8DE6-E0CA4009C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4537" y="1839884"/>
            <a:ext cx="8157460" cy="5017687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30000"/>
                </a:schemeClr>
              </a:gs>
              <a:gs pos="100000">
                <a:srgbClr val="000000">
                  <a:alpha val="44000"/>
                </a:srgb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063179" y="-33131"/>
            <a:ext cx="6857999" cy="6923403"/>
          </a:xfrm>
          <a:prstGeom prst="rect">
            <a:avLst/>
          </a:prstGeom>
          <a:gradFill>
            <a:gsLst>
              <a:gs pos="56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151FC3-8173-BBAB-0E6B-69650F4206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58" b="-1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598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DF44C0-F04F-B960-5989-877314530756}"/>
              </a:ext>
            </a:extLst>
          </p:cNvPr>
          <p:cNvSpPr txBox="1"/>
          <p:nvPr/>
        </p:nvSpPr>
        <p:spPr>
          <a:xfrm>
            <a:off x="2249052" y="1447800"/>
            <a:ext cx="9677400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/>
              <a:t>paging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is used by memory management to store </a:t>
            </a:r>
          </a:p>
          <a:p>
            <a:r>
              <a:rPr lang="en-US" dirty="0"/>
              <a:t>and retrieve data from HDD/SSD and copy it into RAM. </a:t>
            </a:r>
          </a:p>
          <a:p>
            <a:r>
              <a:rPr lang="en-US" dirty="0"/>
              <a:t>A page is a fixed-length </a:t>
            </a:r>
          </a:p>
          <a:p>
            <a:r>
              <a:rPr lang="en-US" dirty="0"/>
              <a:t>consecutive (or contiguous) block of data </a:t>
            </a:r>
            <a:r>
              <a:rPr lang="en-US" dirty="0" err="1"/>
              <a:t>utilised</a:t>
            </a:r>
            <a:r>
              <a:rPr lang="en-US" dirty="0"/>
              <a:t> in virtual memory systems. </a:t>
            </a:r>
          </a:p>
        </p:txBody>
      </p:sp>
    </p:spTree>
    <p:extLst>
      <p:ext uri="{BB962C8B-B14F-4D97-AF65-F5344CB8AC3E}">
        <p14:creationId xmlns:p14="http://schemas.microsoft.com/office/powerpoint/2010/main" val="1002599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CA9614F14FD1488B00FA06F070A81F" ma:contentTypeVersion="12" ma:contentTypeDescription="Create a new document." ma:contentTypeScope="" ma:versionID="221c8acda58c228a7c7eb9a687330e64">
  <xsd:schema xmlns:xsd="http://www.w3.org/2001/XMLSchema" xmlns:xs="http://www.w3.org/2001/XMLSchema" xmlns:p="http://schemas.microsoft.com/office/2006/metadata/properties" xmlns:ns2="14b75758-527d-4a43-ba7b-af5b957bfa3e" xmlns:ns3="804109e7-d1fc-4c82-bd2e-f8e46ee86a5b" targetNamespace="http://schemas.microsoft.com/office/2006/metadata/properties" ma:root="true" ma:fieldsID="e52ad42f34da9c17202882a3f2bb3a03" ns2:_="" ns3:_="">
    <xsd:import namespace="14b75758-527d-4a43-ba7b-af5b957bfa3e"/>
    <xsd:import namespace="804109e7-d1fc-4c82-bd2e-f8e46ee86a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75758-527d-4a43-ba7b-af5b957bfa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1b0dc97c-4265-4286-a30f-3f951028d5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109e7-d1fc-4c82-bd2e-f8e46ee86a5b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1eb7ff6d-557b-46c7-9d46-d5aa69cd8ec7}" ma:internalName="TaxCatchAll" ma:showField="CatchAllData" ma:web="804109e7-d1fc-4c82-bd2e-f8e46ee86a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b75758-527d-4a43-ba7b-af5b957bfa3e">
      <Terms xmlns="http://schemas.microsoft.com/office/infopath/2007/PartnerControls"/>
    </lcf76f155ced4ddcb4097134ff3c332f>
    <TaxCatchAll xmlns="804109e7-d1fc-4c82-bd2e-f8e46ee86a5b" xsi:nil="true"/>
  </documentManagement>
</p:properties>
</file>

<file path=customXml/itemProps1.xml><?xml version="1.0" encoding="utf-8"?>
<ds:datastoreItem xmlns:ds="http://schemas.openxmlformats.org/officeDocument/2006/customXml" ds:itemID="{477CE633-979D-40A8-B9CB-FF391285C4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7307AD-24D9-48C6-A77B-43561F8742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b75758-527d-4a43-ba7b-af5b957bfa3e"/>
    <ds:schemaRef ds:uri="804109e7-d1fc-4c82-bd2e-f8e46ee86a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5E2ED2-D409-45D0-8220-C96DF6C72076}">
  <ds:schemaRefs>
    <ds:schemaRef ds:uri="http://schemas.microsoft.com/office/2006/metadata/properties"/>
    <ds:schemaRef ds:uri="http://schemas.microsoft.com/office/infopath/2007/PartnerControls"/>
    <ds:schemaRef ds:uri="14b75758-527d-4a43-ba7b-af5b957bfa3e"/>
    <ds:schemaRef ds:uri="804109e7-d1fc-4c82-bd2e-f8e46ee86a5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601</Words>
  <Application>Microsoft Office PowerPoint</Application>
  <PresentationFormat>Widescreen</PresentationFormat>
  <Paragraphs>79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Aptos</vt:lpstr>
      <vt:lpstr>Arial</vt:lpstr>
      <vt:lpstr>Calibri</vt:lpstr>
      <vt:lpstr>Söhne</vt:lpstr>
      <vt:lpstr>Source Sans Pro</vt:lpstr>
      <vt:lpstr>Times New Roman</vt:lpstr>
      <vt:lpstr>Office Theme</vt:lpstr>
      <vt:lpstr>To p i 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p i c</dc:title>
  <cp:lastModifiedBy>Arif Hussain</cp:lastModifiedBy>
  <cp:revision>18</cp:revision>
  <dcterms:created xsi:type="dcterms:W3CDTF">2024-01-10T15:53:50Z</dcterms:created>
  <dcterms:modified xsi:type="dcterms:W3CDTF">2024-04-29T05:48:05Z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0x010100F9CA9614F14FD1488B00FA06F070A81F</vt:lpwstr>
  </property>
  <property fmtid="{D5CDD505-2E9C-101B-9397-08002B2CF9AE}" pid="3" name="Created">
    <vt:filetime>2024-01-10T00:00:00Z</vt:filetime>
  </property>
  <property fmtid="{D5CDD505-2E9C-101B-9397-08002B2CF9AE}" pid="4" name="Creator">
    <vt:lpwstr>Microsoft® PowerPoint® for Microsoft 365</vt:lpwstr>
  </property>
  <property fmtid="{D5CDD505-2E9C-101B-9397-08002B2CF9AE}" pid="5" name="LastSaved">
    <vt:filetime>2024-01-10T00:00:00Z</vt:filetime>
  </property>
  <property fmtid="{D5CDD505-2E9C-101B-9397-08002B2CF9AE}" pid="6" name="NXPowerLiteLastOptimized">
    <vt:lpwstr>579000</vt:lpwstr>
  </property>
  <property fmtid="{D5CDD505-2E9C-101B-9397-08002B2CF9AE}" pid="7" name="NXPowerLiteSettings">
    <vt:lpwstr>F7000400038000</vt:lpwstr>
  </property>
  <property fmtid="{D5CDD505-2E9C-101B-9397-08002B2CF9AE}" pid="8" name="NXPowerLiteVersion">
    <vt:lpwstr>S10.2.0</vt:lpwstr>
  </property>
  <property fmtid="{D5CDD505-2E9C-101B-9397-08002B2CF9AE}" pid="9" name="Producer">
    <vt:lpwstr>3-Heights™ PDF Optimization Shell 6.3.1.5 (http://www.pdf-tools.com)</vt:lpwstr>
  </property>
</Properties>
</file>