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87" r:id="rId2"/>
    <p:sldId id="284" r:id="rId3"/>
    <p:sldId id="305" r:id="rId4"/>
    <p:sldId id="285" r:id="rId5"/>
    <p:sldId id="286" r:id="rId6"/>
    <p:sldId id="300" r:id="rId7"/>
    <p:sldId id="293" r:id="rId8"/>
    <p:sldId id="279" r:id="rId9"/>
    <p:sldId id="310" r:id="rId10"/>
    <p:sldId id="311" r:id="rId11"/>
    <p:sldId id="296" r:id="rId12"/>
    <p:sldId id="318" r:id="rId13"/>
    <p:sldId id="291" r:id="rId14"/>
    <p:sldId id="319" r:id="rId15"/>
    <p:sldId id="32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B350"/>
    <a:srgbClr val="253746"/>
    <a:srgbClr val="004A76"/>
    <a:srgbClr val="3F9DA7"/>
    <a:srgbClr val="6EBFC8"/>
    <a:srgbClr val="AED2BC"/>
    <a:srgbClr val="87BB9B"/>
    <a:srgbClr val="F7E3FD"/>
    <a:srgbClr val="6C3FAF"/>
    <a:srgbClr val="5632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250" autoAdjust="0"/>
    <p:restoredTop sz="99337" autoAdjust="0"/>
  </p:normalViewPr>
  <p:slideViewPr>
    <p:cSldViewPr snapToGrid="0">
      <p:cViewPr varScale="1">
        <p:scale>
          <a:sx n="66" d="100"/>
          <a:sy n="66" d="100"/>
        </p:scale>
        <p:origin x="1448" y="5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>
        <p:scale>
          <a:sx n="80" d="100"/>
          <a:sy n="80" d="100"/>
        </p:scale>
        <p:origin x="2256" y="-71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aba zubair" userId="cd0c6b642a85ca9b" providerId="LiveId" clId="{AE8D58FC-5410-4F89-9298-444854870096}"/>
    <pc:docChg chg="custSel addSld delSld modSld sldOrd">
      <pc:chgData name="saba zubair" userId="cd0c6b642a85ca9b" providerId="LiveId" clId="{AE8D58FC-5410-4F89-9298-444854870096}" dt="2024-10-27T09:30:33.203" v="91" actId="47"/>
      <pc:docMkLst>
        <pc:docMk/>
      </pc:docMkLst>
      <pc:sldChg chg="del">
        <pc:chgData name="saba zubair" userId="cd0c6b642a85ca9b" providerId="LiveId" clId="{AE8D58FC-5410-4F89-9298-444854870096}" dt="2024-10-27T09:30:32.481" v="90" actId="47"/>
        <pc:sldMkLst>
          <pc:docMk/>
          <pc:sldMk cId="3262603198" sldId="280"/>
        </pc:sldMkLst>
      </pc:sldChg>
      <pc:sldChg chg="addSp">
        <pc:chgData name="saba zubair" userId="cd0c6b642a85ca9b" providerId="LiveId" clId="{AE8D58FC-5410-4F89-9298-444854870096}" dt="2024-10-27T09:27:42.139" v="20"/>
        <pc:sldMkLst>
          <pc:docMk/>
          <pc:sldMk cId="2814342108" sldId="291"/>
        </pc:sldMkLst>
        <pc:spChg chg="add">
          <ac:chgData name="saba zubair" userId="cd0c6b642a85ca9b" providerId="LiveId" clId="{AE8D58FC-5410-4F89-9298-444854870096}" dt="2024-10-27T09:27:42.139" v="20"/>
          <ac:spMkLst>
            <pc:docMk/>
            <pc:sldMk cId="2814342108" sldId="291"/>
            <ac:spMk id="12" creationId="{6005FF3B-DA39-4C3B-9421-AC86DC470193}"/>
          </ac:spMkLst>
        </pc:spChg>
      </pc:sldChg>
      <pc:sldChg chg="del">
        <pc:chgData name="saba zubair" userId="cd0c6b642a85ca9b" providerId="LiveId" clId="{AE8D58FC-5410-4F89-9298-444854870096}" dt="2024-10-27T09:30:31.546" v="89" actId="47"/>
        <pc:sldMkLst>
          <pc:docMk/>
          <pc:sldMk cId="3009434779" sldId="292"/>
        </pc:sldMkLst>
      </pc:sldChg>
      <pc:sldChg chg="del">
        <pc:chgData name="saba zubair" userId="cd0c6b642a85ca9b" providerId="LiveId" clId="{AE8D58FC-5410-4F89-9298-444854870096}" dt="2024-10-27T09:30:26.410" v="75" actId="47"/>
        <pc:sldMkLst>
          <pc:docMk/>
          <pc:sldMk cId="2320914585" sldId="294"/>
        </pc:sldMkLst>
      </pc:sldChg>
      <pc:sldChg chg="del">
        <pc:chgData name="saba zubair" userId="cd0c6b642a85ca9b" providerId="LiveId" clId="{AE8D58FC-5410-4F89-9298-444854870096}" dt="2024-10-27T09:30:28.833" v="82" actId="47"/>
        <pc:sldMkLst>
          <pc:docMk/>
          <pc:sldMk cId="3627946768" sldId="295"/>
        </pc:sldMkLst>
      </pc:sldChg>
      <pc:sldChg chg="del">
        <pc:chgData name="saba zubair" userId="cd0c6b642a85ca9b" providerId="LiveId" clId="{AE8D58FC-5410-4F89-9298-444854870096}" dt="2024-10-27T09:30:26.977" v="76" actId="47"/>
        <pc:sldMkLst>
          <pc:docMk/>
          <pc:sldMk cId="1973062159" sldId="297"/>
        </pc:sldMkLst>
      </pc:sldChg>
      <pc:sldChg chg="del">
        <pc:chgData name="saba zubair" userId="cd0c6b642a85ca9b" providerId="LiveId" clId="{AE8D58FC-5410-4F89-9298-444854870096}" dt="2024-10-27T09:30:28.352" v="81" actId="47"/>
        <pc:sldMkLst>
          <pc:docMk/>
          <pc:sldMk cId="1518402669" sldId="299"/>
        </pc:sldMkLst>
      </pc:sldChg>
      <pc:sldChg chg="del">
        <pc:chgData name="saba zubair" userId="cd0c6b642a85ca9b" providerId="LiveId" clId="{AE8D58FC-5410-4F89-9298-444854870096}" dt="2024-10-27T09:30:30.371" v="87" actId="47"/>
        <pc:sldMkLst>
          <pc:docMk/>
          <pc:sldMk cId="2503238314" sldId="302"/>
        </pc:sldMkLst>
      </pc:sldChg>
      <pc:sldChg chg="del">
        <pc:chgData name="saba zubair" userId="cd0c6b642a85ca9b" providerId="LiveId" clId="{AE8D58FC-5410-4F89-9298-444854870096}" dt="2024-10-27T09:30:30.975" v="88" actId="47"/>
        <pc:sldMkLst>
          <pc:docMk/>
          <pc:sldMk cId="490417841" sldId="303"/>
        </pc:sldMkLst>
      </pc:sldChg>
      <pc:sldChg chg="del">
        <pc:chgData name="saba zubair" userId="cd0c6b642a85ca9b" providerId="LiveId" clId="{AE8D58FC-5410-4F89-9298-444854870096}" dt="2024-10-27T09:30:27.294" v="77" actId="47"/>
        <pc:sldMkLst>
          <pc:docMk/>
          <pc:sldMk cId="2623535368" sldId="306"/>
        </pc:sldMkLst>
      </pc:sldChg>
      <pc:sldChg chg="del">
        <pc:chgData name="saba zubair" userId="cd0c6b642a85ca9b" providerId="LiveId" clId="{AE8D58FC-5410-4F89-9298-444854870096}" dt="2024-10-27T09:30:27.568" v="78" actId="47"/>
        <pc:sldMkLst>
          <pc:docMk/>
          <pc:sldMk cId="2623535368" sldId="307"/>
        </pc:sldMkLst>
      </pc:sldChg>
      <pc:sldChg chg="del">
        <pc:chgData name="saba zubair" userId="cd0c6b642a85ca9b" providerId="LiveId" clId="{AE8D58FC-5410-4F89-9298-444854870096}" dt="2024-10-27T09:30:28.082" v="80" actId="47"/>
        <pc:sldMkLst>
          <pc:docMk/>
          <pc:sldMk cId="2623535368" sldId="308"/>
        </pc:sldMkLst>
      </pc:sldChg>
      <pc:sldChg chg="del">
        <pc:chgData name="saba zubair" userId="cd0c6b642a85ca9b" providerId="LiveId" clId="{AE8D58FC-5410-4F89-9298-444854870096}" dt="2024-10-27T09:30:27.822" v="79" actId="47"/>
        <pc:sldMkLst>
          <pc:docMk/>
          <pc:sldMk cId="3293568901" sldId="312"/>
        </pc:sldMkLst>
      </pc:sldChg>
      <pc:sldChg chg="del">
        <pc:chgData name="saba zubair" userId="cd0c6b642a85ca9b" providerId="LiveId" clId="{AE8D58FC-5410-4F89-9298-444854870096}" dt="2024-10-27T09:30:29.130" v="83" actId="47"/>
        <pc:sldMkLst>
          <pc:docMk/>
          <pc:sldMk cId="1525218306" sldId="313"/>
        </pc:sldMkLst>
      </pc:sldChg>
      <pc:sldChg chg="del">
        <pc:chgData name="saba zubair" userId="cd0c6b642a85ca9b" providerId="LiveId" clId="{AE8D58FC-5410-4F89-9298-444854870096}" dt="2024-10-27T09:30:29.408" v="84" actId="47"/>
        <pc:sldMkLst>
          <pc:docMk/>
          <pc:sldMk cId="178469250" sldId="314"/>
        </pc:sldMkLst>
      </pc:sldChg>
      <pc:sldChg chg="del">
        <pc:chgData name="saba zubair" userId="cd0c6b642a85ca9b" providerId="LiveId" clId="{AE8D58FC-5410-4F89-9298-444854870096}" dt="2024-10-27T09:30:29.679" v="85" actId="47"/>
        <pc:sldMkLst>
          <pc:docMk/>
          <pc:sldMk cId="2558919966" sldId="315"/>
        </pc:sldMkLst>
      </pc:sldChg>
      <pc:sldChg chg="del">
        <pc:chgData name="saba zubair" userId="cd0c6b642a85ca9b" providerId="LiveId" clId="{AE8D58FC-5410-4F89-9298-444854870096}" dt="2024-10-27T09:30:30.019" v="86" actId="47"/>
        <pc:sldMkLst>
          <pc:docMk/>
          <pc:sldMk cId="2631230664" sldId="316"/>
        </pc:sldMkLst>
      </pc:sldChg>
      <pc:sldChg chg="del">
        <pc:chgData name="saba zubair" userId="cd0c6b642a85ca9b" providerId="LiveId" clId="{AE8D58FC-5410-4F89-9298-444854870096}" dt="2024-10-27T09:30:33.203" v="91" actId="47"/>
        <pc:sldMkLst>
          <pc:docMk/>
          <pc:sldMk cId="1860620283" sldId="317"/>
        </pc:sldMkLst>
      </pc:sldChg>
      <pc:sldChg chg="addSp delSp modSp new add ord">
        <pc:chgData name="saba zubair" userId="cd0c6b642a85ca9b" providerId="LiveId" clId="{AE8D58FC-5410-4F89-9298-444854870096}" dt="2024-10-27T09:27:28.964" v="19"/>
        <pc:sldMkLst>
          <pc:docMk/>
          <pc:sldMk cId="223975738" sldId="318"/>
        </pc:sldMkLst>
        <pc:spChg chg="add mod">
          <ac:chgData name="saba zubair" userId="cd0c6b642a85ca9b" providerId="LiveId" clId="{AE8D58FC-5410-4F89-9298-444854870096}" dt="2024-10-27T09:27:08.174" v="16" actId="1076"/>
          <ac:spMkLst>
            <pc:docMk/>
            <pc:sldMk cId="223975738" sldId="318"/>
            <ac:spMk id="4" creationId="{4960B98D-889A-4004-835E-763E814F27D8}"/>
          </ac:spMkLst>
        </pc:spChg>
        <pc:spChg chg="add del">
          <ac:chgData name="saba zubair" userId="cd0c6b642a85ca9b" providerId="LiveId" clId="{AE8D58FC-5410-4F89-9298-444854870096}" dt="2024-10-27T09:25:22.544" v="4" actId="478"/>
          <ac:spMkLst>
            <pc:docMk/>
            <pc:sldMk cId="223975738" sldId="318"/>
            <ac:spMk id="5" creationId="{71AC8DE9-DF33-4879-989D-ECC61A8121C7}"/>
          </ac:spMkLst>
        </pc:spChg>
        <pc:spChg chg="add mod">
          <ac:chgData name="saba zubair" userId="cd0c6b642a85ca9b" providerId="LiveId" clId="{AE8D58FC-5410-4F89-9298-444854870096}" dt="2024-10-27T09:27:03.760" v="14" actId="14100"/>
          <ac:spMkLst>
            <pc:docMk/>
            <pc:sldMk cId="223975738" sldId="318"/>
            <ac:spMk id="6" creationId="{838785CD-1355-4836-9C06-D94078A31F77}"/>
          </ac:spMkLst>
        </pc:spChg>
        <pc:picChg chg="add mod">
          <ac:chgData name="saba zubair" userId="cd0c6b642a85ca9b" providerId="LiveId" clId="{AE8D58FC-5410-4F89-9298-444854870096}" dt="2024-10-27T09:27:12.543" v="18" actId="14100"/>
          <ac:picMkLst>
            <pc:docMk/>
            <pc:sldMk cId="223975738" sldId="318"/>
            <ac:picMk id="7" creationId="{24A037E0-F583-4ED9-9716-0049EE1328C1}"/>
          </ac:picMkLst>
        </pc:picChg>
      </pc:sldChg>
      <pc:sldChg chg="addSp modSp new add">
        <pc:chgData name="saba zubair" userId="cd0c6b642a85ca9b" providerId="LiveId" clId="{AE8D58FC-5410-4F89-9298-444854870096}" dt="2024-10-27T09:28:57.697" v="31" actId="14100"/>
        <pc:sldMkLst>
          <pc:docMk/>
          <pc:sldMk cId="1227027514" sldId="319"/>
        </pc:sldMkLst>
        <pc:spChg chg="add">
          <ac:chgData name="saba zubair" userId="cd0c6b642a85ca9b" providerId="LiveId" clId="{AE8D58FC-5410-4F89-9298-444854870096}" dt="2024-10-27T09:27:58.121" v="23"/>
          <ac:spMkLst>
            <pc:docMk/>
            <pc:sldMk cId="1227027514" sldId="319"/>
            <ac:spMk id="4" creationId="{74CD7863-AED8-494E-B287-CE7C5ABC3747}"/>
          </ac:spMkLst>
        </pc:spChg>
        <pc:spChg chg="add mod">
          <ac:chgData name="saba zubair" userId="cd0c6b642a85ca9b" providerId="LiveId" clId="{AE8D58FC-5410-4F89-9298-444854870096}" dt="2024-10-27T09:28:39.347" v="28" actId="20577"/>
          <ac:spMkLst>
            <pc:docMk/>
            <pc:sldMk cId="1227027514" sldId="319"/>
            <ac:spMk id="5" creationId="{659650E8-C31B-4FEE-9FE6-48281A88CBA9}"/>
          </ac:spMkLst>
        </pc:spChg>
        <pc:picChg chg="add mod">
          <ac:chgData name="saba zubair" userId="cd0c6b642a85ca9b" providerId="LiveId" clId="{AE8D58FC-5410-4F89-9298-444854870096}" dt="2024-10-27T09:28:57.697" v="31" actId="14100"/>
          <ac:picMkLst>
            <pc:docMk/>
            <pc:sldMk cId="1227027514" sldId="319"/>
            <ac:picMk id="6" creationId="{C7F84D3F-36F5-4CAF-AFF4-6C1AFE6FEA67}"/>
          </ac:picMkLst>
        </pc:picChg>
      </pc:sldChg>
      <pc:sldChg chg="addSp delSp modSp new add">
        <pc:chgData name="saba zubair" userId="cd0c6b642a85ca9b" providerId="LiveId" clId="{AE8D58FC-5410-4F89-9298-444854870096}" dt="2024-10-27T09:30:13.011" v="74" actId="1076"/>
        <pc:sldMkLst>
          <pc:docMk/>
          <pc:sldMk cId="2324311705" sldId="320"/>
        </pc:sldMkLst>
        <pc:spChg chg="add mod">
          <ac:chgData name="saba zubair" userId="cd0c6b642a85ca9b" providerId="LiveId" clId="{AE8D58FC-5410-4F89-9298-444854870096}" dt="2024-10-27T09:29:19.385" v="36" actId="14100"/>
          <ac:spMkLst>
            <pc:docMk/>
            <pc:sldMk cId="2324311705" sldId="320"/>
            <ac:spMk id="4" creationId="{3D96F283-9D33-4E9D-AFDD-EB02A030AFB2}"/>
          </ac:spMkLst>
        </pc:spChg>
        <pc:spChg chg="add del mod">
          <ac:chgData name="saba zubair" userId="cd0c6b642a85ca9b" providerId="LiveId" clId="{AE8D58FC-5410-4F89-9298-444854870096}" dt="2024-10-27T09:29:31.712" v="39" actId="478"/>
          <ac:spMkLst>
            <pc:docMk/>
            <pc:sldMk cId="2324311705" sldId="320"/>
            <ac:spMk id="5" creationId="{4B343D84-F9CB-4BC7-AA54-96F3511B01F3}"/>
          </ac:spMkLst>
        </pc:spChg>
        <pc:spChg chg="add mod">
          <ac:chgData name="saba zubair" userId="cd0c6b642a85ca9b" providerId="LiveId" clId="{AE8D58FC-5410-4F89-9298-444854870096}" dt="2024-10-27T09:29:53.999" v="71"/>
          <ac:spMkLst>
            <pc:docMk/>
            <pc:sldMk cId="2324311705" sldId="320"/>
            <ac:spMk id="6" creationId="{59AB616C-7E4E-4948-B4F0-264ECC9FF2C5}"/>
          </ac:spMkLst>
        </pc:spChg>
        <pc:picChg chg="add mod">
          <ac:chgData name="saba zubair" userId="cd0c6b642a85ca9b" providerId="LiveId" clId="{AE8D58FC-5410-4F89-9298-444854870096}" dt="2024-10-27T09:30:13.011" v="74" actId="1076"/>
          <ac:picMkLst>
            <pc:docMk/>
            <pc:sldMk cId="2324311705" sldId="320"/>
            <ac:picMk id="7" creationId="{186A007E-FD4A-4727-9D00-457DE4408D1F}"/>
          </ac:picMkLst>
        </pc:pic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ECC001-2C7A-4C2A-8B06-705CA02DC7C6}" type="datetimeFigureOut">
              <a:rPr lang="en-GB" smtClean="0"/>
              <a:t>27/10/2024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873E03-7F6C-40B1-9C82-92C8804404E5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270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Before teaching, be aware that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1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you will need 2 bead strings; children will need mini-whiteboards and pens.  </a:t>
            </a: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2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children will need paper strips cut from </a:t>
            </a:r>
            <a:r>
              <a:rPr lang="en-GB" sz="120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‘Finding halves’ sheet (see resources). </a:t>
            </a: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231775" marR="0" lvl="0" indent="-231775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Day 3</a:t>
            </a: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srgbClr val="253746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children will need mini-whiteboards, paper, 10p and 1p coins.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Children </a:t>
            </a: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can now go on to do differentiated GROUP ACTIVITIES. You can find Hamilton’s group activities in this unit’s TEACHING AND GROUP ACTIVITIES download.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WT/ARE:  Use bead strings to find doubles of numbers up to 20.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GD:  ‘Doubles to 20’ card game.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827276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 Practice Sheet on this slide is suitable for most children.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Differentiated PRACTICE WORKSHEETS are available on Hamilton’s website in this unit’s PROCEDURAL FLUENCY box.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WT:  Multiplication and Division Sheet 1.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ARE: Multiplication and Division Sheet 2.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GD:  Multiplication and Division Sheet 3.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989406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Choose starters that suit your class by dragging and dropping the relevant slide or slides below to the start of the teaching for each day.</a:t>
            </a:r>
          </a:p>
          <a:p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Pre-requisite skills – to use this starter, drag this slide to the start of Day 1</a:t>
            </a:r>
          </a:p>
          <a:p>
            <a:r>
              <a:rPr lang="en-GB" dirty="0">
                <a:solidFill>
                  <a:srgbClr val="253746"/>
                </a:solidFill>
              </a:rPr>
              <a:t>Children hold their thumbs together and say double 1 is 2. You say half of 2 is … and children reply 1! They hold their thumbs and forefingers together and say double 2 is 4. You say half of 4 is … and children reply 2! Repeat for double 3, 4 and 5. Call random doubles to double 5, children call out the total. Repeat for halves of even numbers less than 10.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Pre-requisite skills – to use this starter, drag this slide to the start of Day 2</a:t>
            </a:r>
          </a:p>
          <a:p>
            <a:r>
              <a:rPr lang="en-GB" dirty="0">
                <a:solidFill>
                  <a:srgbClr val="253746"/>
                </a:solidFill>
              </a:rPr>
              <a:t>Slide the beads behind the whiteboard on a 20-bead frame. Slide 1 across on each bar to show double 1. You say double 1 is … and children reply 2! Show 2 on each bar. You say double 2 is ... and children reply 4! Repeat up to double 10. Repeat, this time saying half of 2 is… and children replying 1! Half of 4 is… children say 2!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Simmering skills – to use this starter, drag this and following slide to the start of Day 3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253746"/>
                </a:solidFill>
              </a:rPr>
              <a:t>Show bar model pictures of pairs to 6, 7, 8 and 9 with a missing number in each bar (see resources). Children put their hands behind their backs. Point to a question mark on the first bar. Children show number of fingers to make 6. Repeat for each bar model showing pairs to 6, 7, 8 or 9.  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>
                <a:solidFill>
                  <a:srgbClr val="253746"/>
                </a:solidFill>
              </a:rPr>
              <a:t>Play ‘Ping Pong’ for pairs to 6, 7, 8 and 9. Tell children you are looking for the pair to 7 and call out a number, e.g. 2. Children respond together: 5! Repeat with a different pair: 7… 0 etc. Build up the speed as recall allows.</a:t>
            </a:r>
          </a:p>
          <a:p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>
              <a:solidFill>
                <a:srgbClr val="253746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320521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25374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604842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3873E03-7F6C-40B1-9C82-92C8804404E5}" type="slidenum">
              <a:rPr lang="en-GB" smtClean="0"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16965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www.hamilton-trust.org.uk/maths/year-2-maths/" TargetMode="Externa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18754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11625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75158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0FB96D1F-83BC-4887-89A5-175B6E6C68B9}"/>
              </a:ext>
            </a:extLst>
          </p:cNvPr>
          <p:cNvSpPr/>
          <p:nvPr userDrawn="1"/>
        </p:nvSpPr>
        <p:spPr>
          <a:xfrm>
            <a:off x="-53107" y="6221405"/>
            <a:ext cx="9197108" cy="657069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050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413BC91-F6D0-4DC8-B0B8-6E7E7FAB66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17" name="Slide Number Placeholder 16">
            <a:extLst>
              <a:ext uri="{FF2B5EF4-FFF2-40B4-BE49-F238E27FC236}">
                <a16:creationId xmlns:a16="http://schemas.microsoft.com/office/drawing/2014/main" id="{5D9A2E24-96C9-44BE-881E-97F4ADE190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185487" y="6367375"/>
            <a:ext cx="719921" cy="365125"/>
          </a:xfrm>
        </p:spPr>
        <p:txBody>
          <a:bodyPr/>
          <a:lstStyle>
            <a:lvl1pPr algn="ctr"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fld id="{BA0EE811-478C-4958-8104-2A70B5A19611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89D1CB2-11BF-434A-9AE8-BEAF97E774D6}"/>
              </a:ext>
            </a:extLst>
          </p:cNvPr>
          <p:cNvSpPr/>
          <p:nvPr userDrawn="1"/>
        </p:nvSpPr>
        <p:spPr>
          <a:xfrm>
            <a:off x="810409" y="6380189"/>
            <a:ext cx="2271837" cy="2923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GB" sz="1300" b="0" dirty="0">
                <a:solidFill>
                  <a:srgbClr val="EA7600"/>
                </a:solidFill>
              </a:rPr>
              <a:t>©</a:t>
            </a:r>
            <a:r>
              <a:rPr lang="en-GB" sz="1200" b="0" dirty="0">
                <a:solidFill>
                  <a:srgbClr val="EA7600"/>
                </a:solidFill>
              </a:rPr>
              <a:t>  </a:t>
            </a:r>
            <a:r>
              <a:rPr lang="en-GB" sz="1300" b="0" u="none" dirty="0">
                <a:solidFill>
                  <a:srgbClr val="EA7600"/>
                </a:solidFill>
                <a:hlinkClick r:id="rId2"/>
              </a:rPr>
              <a:t>hamilton-trust.org.uk</a:t>
            </a:r>
            <a:endParaRPr lang="en-GB" sz="1300" b="0" u="none" dirty="0">
              <a:solidFill>
                <a:srgbClr val="EA7600"/>
              </a:solidFill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251EBB7B-6C39-48C7-850C-99BEC78CA162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58" y="6091747"/>
            <a:ext cx="775846" cy="721945"/>
          </a:xfrm>
          <a:prstGeom prst="rect">
            <a:avLst/>
          </a:prstGeom>
        </p:spPr>
      </p:pic>
      <p:sp>
        <p:nvSpPr>
          <p:cNvPr id="16" name="Footer Placeholder 15">
            <a:extLst>
              <a:ext uri="{FF2B5EF4-FFF2-40B4-BE49-F238E27FC236}">
                <a16:creationId xmlns:a16="http://schemas.microsoft.com/office/drawing/2014/main" id="{7E7D638D-B41C-46A9-87E5-34C770A46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943602" y="6367376"/>
            <a:ext cx="3086100" cy="365125"/>
          </a:xfrm>
        </p:spPr>
        <p:txBody>
          <a:bodyPr/>
          <a:lstStyle>
            <a:lvl1pPr>
              <a:defRPr sz="1300" b="0">
                <a:solidFill>
                  <a:srgbClr val="EA7600"/>
                </a:solidFill>
                <a:latin typeface="+mn-lt"/>
              </a:defRPr>
            </a:lvl1pPr>
          </a:lstStyle>
          <a:p>
            <a:pPr algn="r"/>
            <a:r>
              <a:rPr lang="en-GB" dirty="0"/>
              <a:t>Year 2</a:t>
            </a:r>
          </a:p>
        </p:txBody>
      </p:sp>
    </p:spTree>
    <p:extLst>
      <p:ext uri="{BB962C8B-B14F-4D97-AF65-F5344CB8AC3E}">
        <p14:creationId xmlns:p14="http://schemas.microsoft.com/office/powerpoint/2010/main" val="1291871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3184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917761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7705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24691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617256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80320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641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 dirty="0"/>
              <a:t>Year 2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1712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29000">
              <a:schemeClr val="bg1">
                <a:lumMod val="95000"/>
              </a:schemeClr>
            </a:gs>
            <a:gs pos="0">
              <a:schemeClr val="accent1">
                <a:lumMod val="40000"/>
                <a:lumOff val="60000"/>
              </a:schemeClr>
            </a:gs>
            <a:gs pos="100000">
              <a:schemeClr val="bg1">
                <a:lumMod val="75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GB" dirty="0"/>
              <a:t>Year 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0EE811-478C-4958-8104-2A70B5A19611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8276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4" y="1743331"/>
            <a:ext cx="8130503" cy="26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Find doubles to double 20.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Find halves of even numbers using strips to help.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Find doubles to double 20 and corresponding halves.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Multiplication and Division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Understand doubling and halving (numbers to 20)</a:t>
            </a:r>
          </a:p>
        </p:txBody>
      </p:sp>
    </p:spTree>
    <p:extLst>
      <p:ext uri="{BB962C8B-B14F-4D97-AF65-F5344CB8AC3E}">
        <p14:creationId xmlns:p14="http://schemas.microsoft.com/office/powerpoint/2010/main" val="296699312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10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doubles to double 20.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390"/>
          <a:stretch/>
        </p:blipFill>
        <p:spPr>
          <a:xfrm>
            <a:off x="161544" y="1043424"/>
            <a:ext cx="8982456" cy="23241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94132" y="1043424"/>
            <a:ext cx="1490400" cy="361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829980" y="65821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17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390"/>
          <a:stretch/>
        </p:blipFill>
        <p:spPr>
          <a:xfrm>
            <a:off x="161544" y="1950601"/>
            <a:ext cx="8982456" cy="232410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294132" y="1950601"/>
            <a:ext cx="1490400" cy="361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829980" y="156539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17</a:t>
            </a:r>
          </a:p>
        </p:txBody>
      </p:sp>
      <p:sp>
        <p:nvSpPr>
          <p:cNvPr id="15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362711" y="2734254"/>
            <a:ext cx="3290081" cy="58997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Let’s find double 17…</a:t>
            </a:r>
          </a:p>
        </p:txBody>
      </p:sp>
      <p:sp>
        <p:nvSpPr>
          <p:cNvPr id="16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1145469" y="3520151"/>
            <a:ext cx="3290081" cy="49472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Double 10 is …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429738" y="3594722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20.</a:t>
            </a:r>
          </a:p>
        </p:txBody>
      </p:sp>
      <p:sp>
        <p:nvSpPr>
          <p:cNvPr id="18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4884812" y="3787226"/>
            <a:ext cx="3290081" cy="49472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Double 7 is 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7119149" y="3860897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14.</a:t>
            </a:r>
          </a:p>
        </p:txBody>
      </p:sp>
      <p:sp>
        <p:nvSpPr>
          <p:cNvPr id="20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5699884" y="5490152"/>
            <a:ext cx="3290081" cy="49472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Double 17 is </a:t>
            </a:r>
            <a:r>
              <a:rPr lang="en-GB" b="1" dirty="0">
                <a:solidFill>
                  <a:srgbClr val="FF0000"/>
                </a:solidFill>
              </a:rPr>
              <a:t>34!</a:t>
            </a:r>
          </a:p>
        </p:txBody>
      </p:sp>
      <p:sp>
        <p:nvSpPr>
          <p:cNvPr id="21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829981" y="4448754"/>
            <a:ext cx="2332320" cy="89477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We can partition to add 20 + 14...</a:t>
            </a:r>
          </a:p>
        </p:txBody>
      </p:sp>
      <p:sp>
        <p:nvSpPr>
          <p:cNvPr id="22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3667944" y="4448754"/>
            <a:ext cx="3323406" cy="89477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20 + 14 = 20 + 10 + 4 </a:t>
            </a:r>
          </a:p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= 34.</a:t>
            </a:r>
          </a:p>
        </p:txBody>
      </p:sp>
    </p:spTree>
    <p:extLst>
      <p:ext uri="{BB962C8B-B14F-4D97-AF65-F5344CB8AC3E}">
        <p14:creationId xmlns:p14="http://schemas.microsoft.com/office/powerpoint/2010/main" val="573669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13" grpId="0" animBg="1"/>
      <p:bldP spid="14" grpId="0"/>
      <p:bldP spid="15" grpId="0" animBg="1"/>
      <p:bldP spid="16" grpId="0" animBg="1"/>
      <p:bldP spid="17" grpId="0"/>
      <p:bldP spid="18" grpId="0" animBg="1"/>
      <p:bldP spid="19" grpId="0"/>
      <p:bldP spid="20" grpId="0" animBg="1"/>
      <p:bldP spid="21" grpId="0" animBg="1"/>
      <p:bldP spid="2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11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doubles to double 20.</a:t>
            </a:r>
          </a:p>
        </p:txBody>
      </p:sp>
      <p:sp>
        <p:nvSpPr>
          <p:cNvPr id="5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586701" y="913752"/>
            <a:ext cx="3169035" cy="1610374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Work in pairs to find double 12…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5A0F435-1C23-4D2E-B477-5A2B4CE048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815" y="943012"/>
            <a:ext cx="1119559" cy="11195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4739601" y="895585"/>
            <a:ext cx="3169035" cy="1440688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Who can explain that?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F6EFD4F-8720-427C-9D08-BCEB1A3EBD47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54835" y="409379"/>
            <a:ext cx="1438610" cy="100874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9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1139151" y="3295002"/>
            <a:ext cx="3169035" cy="1610374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Work in pairs to find double 16…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C5A0F435-1C23-4D2E-B477-5A2B4CE0489A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7265" y="3324262"/>
            <a:ext cx="1119559" cy="1119559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13" name="Speech Bubble: Rectangle with Corners Rounded 10">
            <a:extLst>
              <a:ext uri="{FF2B5EF4-FFF2-40B4-BE49-F238E27FC236}">
                <a16:creationId xmlns:a16="http://schemas.microsoft.com/office/drawing/2014/main" id="{A5209EEE-E1BD-4F2F-8E5D-A043EDA11F92}"/>
              </a:ext>
            </a:extLst>
          </p:cNvPr>
          <p:cNvSpPr/>
          <p:nvPr/>
        </p:nvSpPr>
        <p:spPr>
          <a:xfrm>
            <a:off x="5292051" y="3276835"/>
            <a:ext cx="3169035" cy="1440688"/>
          </a:xfrm>
          <a:prstGeom prst="wedgeEllipseCallout">
            <a:avLst>
              <a:gd name="adj1" fmla="val -18402"/>
              <a:gd name="adj2" fmla="val -7439"/>
            </a:avLst>
          </a:prstGeom>
          <a:blipFill dpi="0"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colorTemperature colorTemp="5900"/>
                      </a14:imgEffect>
                      <a14:imgEffect>
                        <a14:brightnessContrast contrast="-2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  <a:latin typeface="Myriad Pro Light" panose="020B0603030403020204" pitchFamily="34" charset="0"/>
              </a:rPr>
              <a:t>Who can explain that?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AF6EFD4F-8720-427C-9D08-BCEB1A3EBD47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07285" y="2790629"/>
            <a:ext cx="1438610" cy="100874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250102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  <p:bldP spid="9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554EB57-C10E-4ACE-8FE2-AC2CBDA489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4DC51655-4669-49FC-B6EC-A5D6DB92C3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12</a:t>
            </a:fld>
            <a:endParaRPr lang="en-GB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4960B98D-889A-4004-835E-763E814F27D8}"/>
              </a:ext>
            </a:extLst>
          </p:cNvPr>
          <p:cNvSpPr txBox="1"/>
          <p:nvPr/>
        </p:nvSpPr>
        <p:spPr>
          <a:xfrm>
            <a:off x="730346" y="1115844"/>
            <a:ext cx="3211551" cy="646331"/>
          </a:xfrm>
          <a:prstGeom prst="rect">
            <a:avLst/>
          </a:prstGeom>
          <a:solidFill>
            <a:schemeClr val="accent6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1 – Pair/Group Work</a:t>
            </a:r>
          </a:p>
          <a:p>
            <a:endParaRPr lang="en-GB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38785CD-1355-4836-9C06-D94078A31F77}"/>
              </a:ext>
            </a:extLst>
          </p:cNvPr>
          <p:cNvSpPr txBox="1"/>
          <p:nvPr/>
        </p:nvSpPr>
        <p:spPr>
          <a:xfrm>
            <a:off x="3941897" y="509452"/>
            <a:ext cx="4947385" cy="203132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lvl="0"/>
            <a:r>
              <a:rPr lang="en-GB" dirty="0"/>
              <a:t>Work in pairs with 2 bead strings to find and record doubles of numbers from 11 to 20.  Use the ‘Double numbers up to 20’ activity sheet (</a:t>
            </a:r>
            <a:r>
              <a:rPr lang="en-GB" i="1" dirty="0"/>
              <a:t>see resources</a:t>
            </a:r>
            <a:r>
              <a:rPr lang="en-GB" dirty="0"/>
              <a:t>) for an example of recording and to scaffold further recording.</a:t>
            </a:r>
          </a:p>
          <a:p>
            <a:pPr lvl="0"/>
            <a:r>
              <a:rPr lang="en-GB" dirty="0"/>
              <a:t>Can you work through all the numbers?  </a:t>
            </a:r>
          </a:p>
          <a:p>
            <a:pPr lvl="0"/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4A037E0-F583-4ED9-9716-0049EE1328C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95663" y="2802690"/>
            <a:ext cx="6631806" cy="34667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757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13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ABE3459-240A-4DDC-839F-AEACD5869A21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161979" y="125499"/>
            <a:ext cx="4820041" cy="597354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8727F906-B61B-493E-8DE4-24B0C0B27DF5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4672" y="4567540"/>
            <a:ext cx="7812670" cy="1389889"/>
          </a:xfrm>
          <a:prstGeom prst="rect">
            <a:avLst/>
          </a:prstGeom>
          <a:ln>
            <a:solidFill>
              <a:srgbClr val="F6B350"/>
            </a:solidFill>
          </a:ln>
        </p:spPr>
      </p:pic>
      <p:grpSp>
        <p:nvGrpSpPr>
          <p:cNvPr id="11" name="Group 10"/>
          <p:cNvGrpSpPr/>
          <p:nvPr/>
        </p:nvGrpSpPr>
        <p:grpSpPr>
          <a:xfrm>
            <a:off x="6539345" y="4658954"/>
            <a:ext cx="1713640" cy="1160976"/>
            <a:chOff x="1834709" y="4015907"/>
            <a:chExt cx="1606379" cy="952832"/>
          </a:xfrm>
        </p:grpSpPr>
        <p:sp>
          <p:nvSpPr>
            <p:cNvPr id="14" name="Rounded Rectangle 13"/>
            <p:cNvSpPr/>
            <p:nvPr/>
          </p:nvSpPr>
          <p:spPr>
            <a:xfrm>
              <a:off x="1834709" y="4015907"/>
              <a:ext cx="1606379" cy="495328"/>
            </a:xfrm>
            <a:prstGeom prst="roundRect">
              <a:avLst>
                <a:gd name="adj" fmla="val 42473"/>
              </a:avLst>
            </a:prstGeom>
            <a:solidFill>
              <a:schemeClr val="bg1"/>
            </a:solidFill>
            <a:ln w="28575">
              <a:solidFill>
                <a:srgbClr val="FFC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chemeClr val="tx1"/>
                  </a:solidFill>
                </a:rPr>
                <a:t>Challenge</a:t>
              </a:r>
              <a:endParaRPr lang="en-GB" sz="2400" b="1" dirty="0">
                <a:solidFill>
                  <a:schemeClr val="tx1"/>
                </a:solidFill>
              </a:endParaRPr>
            </a:p>
          </p:txBody>
        </p:sp>
        <p:pic>
          <p:nvPicPr>
            <p:cNvPr id="15" name="Picture 2" descr="Related image"/>
            <p:cNvPicPr>
              <a:picLocks noChangeAspect="1" noChangeArrowheads="1"/>
            </p:cNvPicPr>
            <p:nvPr/>
          </p:nvPicPr>
          <p:blipFill>
            <a:blip r:embed="rId5" cstate="screen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rot="1944755">
              <a:off x="2150897" y="4363258"/>
              <a:ext cx="388517" cy="6054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2" name="TextBox 11">
            <a:extLst>
              <a:ext uri="{FF2B5EF4-FFF2-40B4-BE49-F238E27FC236}">
                <a16:creationId xmlns:a16="http://schemas.microsoft.com/office/drawing/2014/main" id="{6005FF3B-DA39-4C3B-9421-AC86DC470193}"/>
              </a:ext>
            </a:extLst>
          </p:cNvPr>
          <p:cNvSpPr txBox="1"/>
          <p:nvPr/>
        </p:nvSpPr>
        <p:spPr>
          <a:xfrm>
            <a:off x="892658" y="172848"/>
            <a:ext cx="2170323" cy="661012"/>
          </a:xfrm>
          <a:prstGeom prst="rect">
            <a:avLst/>
          </a:prstGeom>
          <a:solidFill>
            <a:srgbClr val="92D050"/>
          </a:solidFill>
        </p:spPr>
        <p:txBody>
          <a:bodyPr wrap="square" rtlCol="0">
            <a:spAutoFit/>
          </a:bodyPr>
          <a:lstStyle/>
          <a:p>
            <a:r>
              <a:rPr lang="en-US" b="1" dirty="0"/>
              <a:t>Task 2 – Independent Work</a:t>
            </a:r>
          </a:p>
        </p:txBody>
      </p:sp>
    </p:spTree>
    <p:extLst>
      <p:ext uri="{BB962C8B-B14F-4D97-AF65-F5344CB8AC3E}">
        <p14:creationId xmlns:p14="http://schemas.microsoft.com/office/powerpoint/2010/main" val="28143421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5EF4C33-89F7-46BB-B390-8483440AC0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2570F8DE-31BF-4CFE-8EC5-AFFEE9A7D3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14</a:t>
            </a:fld>
            <a:endParaRPr lang="en-GB" dirty="0"/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74CD7863-AED8-494E-B287-CE7C5ABC3747}"/>
              </a:ext>
            </a:extLst>
          </p:cNvPr>
          <p:cNvSpPr txBox="1">
            <a:spLocks/>
          </p:cNvSpPr>
          <p:nvPr/>
        </p:nvSpPr>
        <p:spPr>
          <a:xfrm>
            <a:off x="3698321" y="125499"/>
            <a:ext cx="1951463" cy="365125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b="1"/>
              <a:t>Plenary </a:t>
            </a:r>
            <a:endParaRPr lang="en-US" b="1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59650E8-C31B-4FEE-9FE6-48281A88CBA9}"/>
              </a:ext>
            </a:extLst>
          </p:cNvPr>
          <p:cNvSpPr/>
          <p:nvPr/>
        </p:nvSpPr>
        <p:spPr>
          <a:xfrm>
            <a:off x="869795" y="780585"/>
            <a:ext cx="7337503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/>
              <a:t>Solve Q3 on page 161 and peer check the answers.</a:t>
            </a:r>
            <a:r>
              <a:rPr lang="en-GB" dirty="0">
                <a:latin typeface="Cambria" panose="020405030504060302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C7F84D3F-36F5-4CAF-AFF4-6C1AFE6FEA6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5230" y="1735256"/>
            <a:ext cx="7680119" cy="3298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2702751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BEBC785A-F4BC-4DB3-AD90-545E7865C6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GB"/>
              <a:t>Year 2</a:t>
            </a:r>
            <a:endParaRPr lang="en-GB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DD479A33-C6A3-4E41-A913-777958FF6A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/>
              <a:t>15</a:t>
            </a:fld>
            <a:endParaRPr lang="en-GB" dirty="0"/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3D96F283-9D33-4E9D-AFDD-EB02A030AFB2}"/>
              </a:ext>
            </a:extLst>
          </p:cNvPr>
          <p:cNvSpPr txBox="1">
            <a:spLocks/>
          </p:cNvSpPr>
          <p:nvPr/>
        </p:nvSpPr>
        <p:spPr>
          <a:xfrm>
            <a:off x="3465095" y="125499"/>
            <a:ext cx="2184689" cy="740775"/>
          </a:xfrm>
          <a:prstGeom prst="rect">
            <a:avLst/>
          </a:prstGeom>
          <a:solidFill>
            <a:srgbClr val="92D050"/>
          </a:solidFill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b="1" dirty="0"/>
              <a:t>Homework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AB616C-7E4E-4948-B4F0-264ECC9FF2C5}"/>
              </a:ext>
            </a:extLst>
          </p:cNvPr>
          <p:cNvSpPr/>
          <p:nvPr/>
        </p:nvSpPr>
        <p:spPr>
          <a:xfrm>
            <a:off x="759627" y="1144141"/>
            <a:ext cx="3315692" cy="369332"/>
          </a:xfrm>
          <a:prstGeom prst="rect">
            <a:avLst/>
          </a:prstGeom>
          <a:solidFill>
            <a:srgbClr val="FFFF00"/>
          </a:solidFill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en-GB" dirty="0"/>
              <a:t>Solve Q6 on page 169 workbook.</a:t>
            </a:r>
            <a:endParaRPr lang="en-GB" dirty="0">
              <a:latin typeface="Cambria" panose="02040503050406030204" pitchFamily="18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186A007E-FD4A-4727-9D00-457DE4408D1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488" y="2101506"/>
            <a:ext cx="8158862" cy="2654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311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2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49557" y="1454349"/>
            <a:ext cx="8130503" cy="26289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Starters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Double 1–5 and halves (pre-requisite skills)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2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Double 1–10 and halves (pre-requisite skills)</a:t>
            </a: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3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Pairs to 6, 7, 8 and 9 (simmering skills)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DFF49D9-44E6-4545-B2D5-20576B2EF57F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Multiplication and Division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Understand doubling and halving (numbers to 20)</a:t>
            </a:r>
          </a:p>
        </p:txBody>
      </p:sp>
    </p:spTree>
    <p:extLst>
      <p:ext uri="{BB962C8B-B14F-4D97-AF65-F5344CB8AC3E}">
        <p14:creationId xmlns:p14="http://schemas.microsoft.com/office/powerpoint/2010/main" val="27548931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3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527780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Double 1–5 and halves</a:t>
            </a: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074" name="Picture 2" descr="N:\Documents\Website\Wagtail Website\User Manuel for HT\Alarm-clock---wake-up-your-maths-brain-FINAL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420" y="1084332"/>
            <a:ext cx="1984330" cy="187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B2EE7EB-5DE0-4A69-AB45-686744696DDA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Multiplication and Division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Understand doubling and halving (numbers to 20)</a:t>
            </a:r>
          </a:p>
        </p:txBody>
      </p:sp>
    </p:spTree>
    <p:extLst>
      <p:ext uri="{BB962C8B-B14F-4D97-AF65-F5344CB8AC3E}">
        <p14:creationId xmlns:p14="http://schemas.microsoft.com/office/powerpoint/2010/main" val="8558914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4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527780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Double 1–10 and halves</a:t>
            </a: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pic>
        <p:nvPicPr>
          <p:cNvPr id="3074" name="Picture 2" descr="N:\Documents\Website\Wagtail Website\User Manuel for HT\Alarm-clock---wake-up-your-maths-brain-FINAL.png"/>
          <p:cNvPicPr>
            <a:picLocks noChangeAspect="1" noChangeArrowheads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5420" y="1084332"/>
            <a:ext cx="1984330" cy="18788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8B2EE7EB-5DE0-4A69-AB45-686744696DDA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Multiplication and Division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Understand doubling and halving (numbers to 20)</a:t>
            </a:r>
          </a:p>
        </p:txBody>
      </p:sp>
    </p:spTree>
    <p:extLst>
      <p:ext uri="{BB962C8B-B14F-4D97-AF65-F5344CB8AC3E}">
        <p14:creationId xmlns:p14="http://schemas.microsoft.com/office/powerpoint/2010/main" val="1450291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5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pic>
        <p:nvPicPr>
          <p:cNvPr id="3075" name="Picture 3" descr="N:\Documents\Website\Wagtail Website\User Manuel for HT\Elephant---Remember-this-FINA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28899" y="1424203"/>
            <a:ext cx="2633091" cy="16716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3" y="3527780"/>
            <a:ext cx="8130503" cy="8335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GB" sz="2400" b="1" dirty="0">
                <a:solidFill>
                  <a:srgbClr val="253746"/>
                </a:solidFill>
              </a:rPr>
              <a:t>Starter</a:t>
            </a:r>
          </a:p>
          <a:p>
            <a:pPr algn="ctr"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Pairs to 6, 7, 8 and 9 </a:t>
            </a:r>
            <a:endParaRPr lang="en-GB" sz="2000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605E3BE-16B0-4470-BC1C-41D9EEECFAC4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Multiplication and Division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Understand doubling and halving (numbers to 20)</a:t>
            </a:r>
          </a:p>
        </p:txBody>
      </p:sp>
    </p:spTree>
    <p:extLst>
      <p:ext uri="{BB962C8B-B14F-4D97-AF65-F5344CB8AC3E}">
        <p14:creationId xmlns:p14="http://schemas.microsoft.com/office/powerpoint/2010/main" val="4992015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6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E7A74A53-8D51-4E92-A187-2FAC6609B9BA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601284" y="125499"/>
            <a:ext cx="3941431" cy="59278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9526897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7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480194" y="1743331"/>
            <a:ext cx="8130503" cy="11413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450"/>
              </a:spcAft>
              <a:buClr>
                <a:schemeClr val="accent2"/>
              </a:buClr>
            </a:pPr>
            <a:r>
              <a:rPr lang="en-US" sz="2400" b="1" dirty="0">
                <a:solidFill>
                  <a:srgbClr val="253746"/>
                </a:solidFill>
              </a:rPr>
              <a:t>Objectives</a:t>
            </a:r>
            <a:endParaRPr lang="en-GB" sz="2400" b="1" dirty="0">
              <a:solidFill>
                <a:srgbClr val="253746"/>
              </a:solidFill>
            </a:endParaRPr>
          </a:p>
          <a:p>
            <a:pPr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</a:t>
            </a:r>
          </a:p>
          <a:p>
            <a:pPr>
              <a:spcAft>
                <a:spcPts val="1000"/>
              </a:spcAft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chemeClr val="accent5">
                    <a:lumMod val="75000"/>
                  </a:schemeClr>
                </a:solidFill>
              </a:rPr>
              <a:t>Find doubles to double 20.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A64F3FED-3247-4F55-BF8A-D1D9E087C650}"/>
              </a:ext>
            </a:extLst>
          </p:cNvPr>
          <p:cNvSpPr txBox="1"/>
          <p:nvPr/>
        </p:nvSpPr>
        <p:spPr>
          <a:xfrm>
            <a:off x="116681" y="16610"/>
            <a:ext cx="8910088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>
                <a:solidFill>
                  <a:srgbClr val="253746"/>
                </a:solidFill>
              </a:rPr>
              <a:t>Multiplication and Division</a:t>
            </a:r>
          </a:p>
          <a:p>
            <a:pPr algn="ctr"/>
            <a:r>
              <a:rPr lang="en-GB" sz="2400" b="1" dirty="0">
                <a:solidFill>
                  <a:srgbClr val="253746"/>
                </a:solidFill>
              </a:rPr>
              <a:t>Understand doubling and halving (numbers to 20)</a:t>
            </a:r>
          </a:p>
        </p:txBody>
      </p:sp>
    </p:spTree>
    <p:extLst>
      <p:ext uri="{BB962C8B-B14F-4D97-AF65-F5344CB8AC3E}">
        <p14:creationId xmlns:p14="http://schemas.microsoft.com/office/powerpoint/2010/main" val="22227568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8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doubles to double 20.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390"/>
          <a:stretch/>
        </p:blipFill>
        <p:spPr>
          <a:xfrm>
            <a:off x="161544" y="1043424"/>
            <a:ext cx="8982456" cy="23241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94132" y="1043424"/>
            <a:ext cx="1150620" cy="361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660090" y="65821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13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390"/>
          <a:stretch/>
        </p:blipFill>
        <p:spPr>
          <a:xfrm>
            <a:off x="161544" y="1950601"/>
            <a:ext cx="8982456" cy="232410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294132" y="1950601"/>
            <a:ext cx="1150620" cy="361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660090" y="156539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13</a:t>
            </a:r>
          </a:p>
        </p:txBody>
      </p:sp>
      <p:sp>
        <p:nvSpPr>
          <p:cNvPr id="15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362711" y="2734254"/>
            <a:ext cx="3290081" cy="58997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Let’s find double 13…</a:t>
            </a:r>
          </a:p>
        </p:txBody>
      </p:sp>
      <p:sp>
        <p:nvSpPr>
          <p:cNvPr id="16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1078794" y="3601028"/>
            <a:ext cx="3290081" cy="49472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Double 10 is …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63063" y="3675599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20.</a:t>
            </a:r>
          </a:p>
        </p:txBody>
      </p:sp>
      <p:sp>
        <p:nvSpPr>
          <p:cNvPr id="18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3951363" y="4197300"/>
            <a:ext cx="3290081" cy="49472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Double 3 is 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85700" y="4270971"/>
            <a:ext cx="3593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6.</a:t>
            </a:r>
          </a:p>
        </p:txBody>
      </p:sp>
      <p:sp>
        <p:nvSpPr>
          <p:cNvPr id="20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2895619" y="5096452"/>
            <a:ext cx="3290081" cy="49472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Double 13 is </a:t>
            </a:r>
            <a:r>
              <a:rPr lang="en-GB" b="1" dirty="0">
                <a:solidFill>
                  <a:srgbClr val="FF0000"/>
                </a:solidFill>
              </a:rPr>
              <a:t>26.</a:t>
            </a:r>
          </a:p>
        </p:txBody>
      </p:sp>
    </p:spTree>
    <p:extLst>
      <p:ext uri="{BB962C8B-B14F-4D97-AF65-F5344CB8AC3E}">
        <p14:creationId xmlns:p14="http://schemas.microsoft.com/office/powerpoint/2010/main" val="20478424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13" grpId="0" animBg="1"/>
      <p:bldP spid="14" grpId="0"/>
      <p:bldP spid="15" grpId="0" animBg="1"/>
      <p:bldP spid="16" grpId="0" animBg="1"/>
      <p:bldP spid="17" grpId="0"/>
      <p:bldP spid="18" grpId="0" animBg="1"/>
      <p:bldP spid="19" grpId="0"/>
      <p:bldP spid="20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ECEC2F06-FA07-421C-9E8C-C3D9827F8F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0EE811-478C-4958-8104-2A70B5A19611}" type="slidenum">
              <a:rPr lang="en-GB" smtClean="0">
                <a:solidFill>
                  <a:srgbClr val="EA7600"/>
                </a:solidFill>
              </a:rPr>
              <a:pPr/>
              <a:t>9</a:t>
            </a:fld>
            <a:endParaRPr lang="en-GB" dirty="0">
              <a:solidFill>
                <a:srgbClr val="EA7600"/>
              </a:solidFill>
            </a:endParaRP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6E6E7435-766E-44DA-9E64-580F9F209C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305926" y="6367376"/>
            <a:ext cx="3723776" cy="365125"/>
          </a:xfrm>
        </p:spPr>
        <p:txBody>
          <a:bodyPr/>
          <a:lstStyle/>
          <a:p>
            <a:pPr algn="r"/>
            <a:r>
              <a:rPr lang="en-GB" dirty="0"/>
              <a:t>Year 2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69677ED-5C54-4353-B94F-C526DD00205C}"/>
              </a:ext>
            </a:extLst>
          </p:cNvPr>
          <p:cNvSpPr txBox="1"/>
          <p:nvPr/>
        </p:nvSpPr>
        <p:spPr>
          <a:xfrm>
            <a:off x="116681" y="138645"/>
            <a:ext cx="893353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>
              <a:buClr>
                <a:srgbClr val="EA7600"/>
              </a:buClr>
              <a:buSzPct val="120000"/>
            </a:pPr>
            <a:r>
              <a:rPr lang="en-GB" sz="2000" b="1" dirty="0">
                <a:solidFill>
                  <a:srgbClr val="253746"/>
                </a:solidFill>
              </a:rPr>
              <a:t>Day 1: </a:t>
            </a:r>
            <a:r>
              <a:rPr lang="en-GB" sz="2000" b="1" dirty="0">
                <a:solidFill>
                  <a:srgbClr val="5B9BD5">
                    <a:lumMod val="75000"/>
                  </a:srgbClr>
                </a:solidFill>
              </a:rPr>
              <a:t>Find doubles to double 20.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390"/>
          <a:stretch/>
        </p:blipFill>
        <p:spPr>
          <a:xfrm>
            <a:off x="161544" y="1043424"/>
            <a:ext cx="8982456" cy="232410"/>
          </a:xfrm>
          <a:prstGeom prst="rect">
            <a:avLst/>
          </a:prstGeom>
        </p:spPr>
      </p:pic>
      <p:sp>
        <p:nvSpPr>
          <p:cNvPr id="4" name="Oval 3"/>
          <p:cNvSpPr/>
          <p:nvPr/>
        </p:nvSpPr>
        <p:spPr>
          <a:xfrm>
            <a:off x="294132" y="1043424"/>
            <a:ext cx="1332000" cy="361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3" name="TextBox 2"/>
          <p:cNvSpPr txBox="1"/>
          <p:nvPr/>
        </p:nvSpPr>
        <p:spPr>
          <a:xfrm>
            <a:off x="750780" y="658217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15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60390"/>
          <a:stretch/>
        </p:blipFill>
        <p:spPr>
          <a:xfrm>
            <a:off x="161544" y="1950601"/>
            <a:ext cx="8982456" cy="232410"/>
          </a:xfrm>
          <a:prstGeom prst="rect">
            <a:avLst/>
          </a:prstGeom>
        </p:spPr>
      </p:pic>
      <p:sp>
        <p:nvSpPr>
          <p:cNvPr id="13" name="Oval 12"/>
          <p:cNvSpPr/>
          <p:nvPr/>
        </p:nvSpPr>
        <p:spPr>
          <a:xfrm>
            <a:off x="294132" y="1950601"/>
            <a:ext cx="1332000" cy="36195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4" name="TextBox 13"/>
          <p:cNvSpPr txBox="1"/>
          <p:nvPr/>
        </p:nvSpPr>
        <p:spPr>
          <a:xfrm>
            <a:off x="759570" y="1565394"/>
            <a:ext cx="4187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15</a:t>
            </a:r>
          </a:p>
        </p:txBody>
      </p:sp>
      <p:sp>
        <p:nvSpPr>
          <p:cNvPr id="15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461771" y="2662731"/>
            <a:ext cx="3290081" cy="58997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Let’s find double 15…</a:t>
            </a:r>
          </a:p>
        </p:txBody>
      </p:sp>
      <p:sp>
        <p:nvSpPr>
          <p:cNvPr id="16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1078794" y="3601028"/>
            <a:ext cx="3290081" cy="49472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Double 10 is …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363063" y="3675599"/>
            <a:ext cx="4764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20.</a:t>
            </a:r>
          </a:p>
        </p:txBody>
      </p:sp>
      <p:sp>
        <p:nvSpPr>
          <p:cNvPr id="18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3951363" y="4197300"/>
            <a:ext cx="3290081" cy="49472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Double 5 is …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185700" y="4270971"/>
            <a:ext cx="4796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>
                <a:solidFill>
                  <a:srgbClr val="FF0000"/>
                </a:solidFill>
              </a:rPr>
              <a:t>10.</a:t>
            </a:r>
          </a:p>
        </p:txBody>
      </p:sp>
      <p:sp>
        <p:nvSpPr>
          <p:cNvPr id="20" name="Speech Bubble: Rectangle with Corners Rounded 10">
            <a:extLst>
              <a:ext uri="{FF2B5EF4-FFF2-40B4-BE49-F238E27FC236}">
                <a16:creationId xmlns:a16="http://schemas.microsoft.com/office/drawing/2014/main" id="{C268CD3D-D163-46C6-9AC4-5F4BD7505D13}"/>
              </a:ext>
            </a:extLst>
          </p:cNvPr>
          <p:cNvSpPr/>
          <p:nvPr/>
        </p:nvSpPr>
        <p:spPr>
          <a:xfrm>
            <a:off x="2895619" y="5096452"/>
            <a:ext cx="3290081" cy="494721"/>
          </a:xfrm>
          <a:prstGeom prst="flowChartTerminator">
            <a:avLst/>
          </a:prstGeom>
          <a:blipFill dpi="0" rotWithShape="1"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 w="38100">
            <a:solidFill>
              <a:srgbClr val="004A76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  <a:softEdge rad="12700"/>
          </a:effectLst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14000"/>
              </a:lnSpc>
            </a:pPr>
            <a:r>
              <a:rPr lang="en-GB" b="1" dirty="0">
                <a:solidFill>
                  <a:srgbClr val="253746"/>
                </a:solidFill>
              </a:rPr>
              <a:t>Double 15 is </a:t>
            </a:r>
            <a:r>
              <a:rPr lang="en-GB" b="1" dirty="0">
                <a:solidFill>
                  <a:srgbClr val="FF0000"/>
                </a:solidFill>
              </a:rPr>
              <a:t>30.</a:t>
            </a:r>
          </a:p>
        </p:txBody>
      </p:sp>
    </p:spTree>
    <p:extLst>
      <p:ext uri="{BB962C8B-B14F-4D97-AF65-F5344CB8AC3E}">
        <p14:creationId xmlns:p14="http://schemas.microsoft.com/office/powerpoint/2010/main" val="573669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3" grpId="0"/>
      <p:bldP spid="13" grpId="0" animBg="1"/>
      <p:bldP spid="14" grpId="0"/>
      <p:bldP spid="15" grpId="0" animBg="1"/>
      <p:bldP spid="16" grpId="0" animBg="1"/>
      <p:bldP spid="17" grpId="0"/>
      <p:bldP spid="18" grpId="0" animBg="1"/>
      <p:bldP spid="19" grpId="0"/>
      <p:bldP spid="2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Custom 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EA7600"/>
      </a:hlink>
      <a:folHlink>
        <a:srgbClr val="EA7600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3522</TotalTime>
  <Words>1000</Words>
  <Application>Microsoft Office PowerPoint</Application>
  <PresentationFormat>On-screen Show (4:3)</PresentationFormat>
  <Paragraphs>141</Paragraphs>
  <Slides>15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1" baseType="lpstr">
      <vt:lpstr>Arial</vt:lpstr>
      <vt:lpstr>Calibri</vt:lpstr>
      <vt:lpstr>Calibri Light</vt:lpstr>
      <vt:lpstr>Cambria</vt:lpstr>
      <vt:lpstr>Myriad Pro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Office PC</dc:creator>
  <cp:lastModifiedBy>saba zubair</cp:lastModifiedBy>
  <cp:revision>230</cp:revision>
  <dcterms:created xsi:type="dcterms:W3CDTF">2018-09-13T11:08:58Z</dcterms:created>
  <dcterms:modified xsi:type="dcterms:W3CDTF">2024-10-27T09:30:38Z</dcterms:modified>
</cp:coreProperties>
</file>