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4"/>
  </p:handoutMasterIdLst>
  <p:sldIdLst>
    <p:sldId id="274" r:id="rId5"/>
    <p:sldId id="268" r:id="rId6"/>
    <p:sldId id="279" r:id="rId7"/>
    <p:sldId id="280" r:id="rId8"/>
    <p:sldId id="281" r:id="rId9"/>
    <p:sldId id="278" r:id="rId10"/>
    <p:sldId id="275" r:id="rId11"/>
    <p:sldId id="273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9D"/>
    <a:srgbClr val="3A645A"/>
    <a:srgbClr val="4C8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55" autoAdjust="0"/>
    <p:restoredTop sz="96281"/>
  </p:normalViewPr>
  <p:slideViewPr>
    <p:cSldViewPr snapToGrid="0">
      <p:cViewPr varScale="1">
        <p:scale>
          <a:sx n="103" d="100"/>
          <a:sy n="103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581097-BC83-4E35-A70F-95CC199A3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D3F3E-90C9-418B-9F0C-3BD97B615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59D64-B718-4D53-879E-5AABFAC8F10D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49D4D-8743-43FD-BFB7-522FE4164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C4FF3-7720-4C78-8AB5-F9E0D5DE92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7974-9C0E-4FCC-A782-3CD753528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5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topics/key-stage-1-topics/great-fire-london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AC02-E902-3148-AB7C-8C37F73C8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D1D8E-33BB-6A4D-BA51-4B62129C1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9EB3-B45C-C84C-BF0B-25AA75C9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00F1-2141-7A4B-B5F9-D05DF65C5DB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7D22-AC65-9249-9F32-D9E42DAC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5C7B5-E65D-C74C-B207-B5DE6AF7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78934-770A-7D41-AEC9-84212AD3E5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" y="6160656"/>
            <a:ext cx="672015" cy="625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D9D702-4657-544D-9EC1-82AF0B8C38DD}"/>
              </a:ext>
            </a:extLst>
          </p:cNvPr>
          <p:cNvSpPr txBox="1"/>
          <p:nvPr userDrawn="1"/>
        </p:nvSpPr>
        <p:spPr>
          <a:xfrm>
            <a:off x="783896" y="6446593"/>
            <a:ext cx="2706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rgbClr val="FFC000"/>
                </a:solidFill>
              </a:rPr>
              <a:t>© </a:t>
            </a:r>
            <a:r>
              <a:rPr lang="en-GB" sz="12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hamilton-trust.org.uk</a:t>
            </a:r>
            <a:endParaRPr lang="en-GB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7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F701-BCB7-D248-A181-02D93EB6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4DD53-4AA9-C94F-81F0-B7AB07E7E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25367-413E-404F-BBE0-B9368944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EC602-42E1-8C48-94B2-EEA690C5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10CD-525E-B24D-8425-BB9B5DAC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4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A818C-C366-E642-8AD8-39A075E75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BED49-1BC2-6E4A-A0F0-DDCEC1CAA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6628-C4DF-2D40-9BBB-B37F450D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47F8C-2821-7A4C-A329-1173E43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73D3-1097-504F-819F-26580C05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6AAA-5874-FE4F-A831-5E173EA9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BAE4-8F1C-5543-A2B0-6E9CB838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94A3-1394-4049-B449-E4DA55CF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CBEC-767A-6A48-96E3-4A72D9D8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9CA4C-BF84-A843-A3B0-41AC9893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9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B55F-029B-0049-B04E-48C5F2A8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889BA-B18C-A442-A3F1-CAE6A3953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48AE2-2321-B046-A042-3FCBB1EE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90EE2-DE60-114C-8EE5-5F002104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0BCAA-E051-4F48-88E9-D23141BC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7843-CD0D-DD46-A10C-5D871663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C131-8592-7042-BCEC-2E4005CC5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34DCD-EDD4-124A-BAA1-0E2ED63A2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46CE1-78D1-9E45-992C-4FC598DB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205C-6BFA-C248-9B81-0C592B09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6F3D-12BC-944B-8A17-0154E33E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7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E8D-2230-8A4B-BC57-754DC38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7E2BE-7B76-D34B-8356-1BB7A6DE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3F9F2-DC73-6949-B822-6CF4C1311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BA177-ED30-8E44-9746-F9C576E75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B4560-8000-3746-A628-315EAC6A9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22935-5400-4844-B05F-C1C31A63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B9B2C9-76E8-9A4D-BEAC-AF8689C0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879F5-3229-1B4D-9100-2148A99A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3A4E-58E4-D744-ADF3-CB4AB66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71FD9-CEC9-9349-8338-E0CCB1E0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6593-C9E5-DF4C-B264-7B9148A9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55750-A658-C64C-A48D-0784B1CF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6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413B9-DA08-E948-A218-81280F5E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209DD-9FB9-2C4F-988E-158846FF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6DC9E-ACEA-1949-9C55-15255D0A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0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470C-DE8D-F74E-99B9-FC09CA5E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E0E5-4DC1-F343-BCAE-B8280894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51603-AA03-5A4A-AFBB-66231EDD0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A6EEB-49D9-4745-B3C7-80DA717A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11A3D-3D69-2144-9689-8B570C0C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A6649-6365-AC42-AD95-66BC328F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8A70-96B1-4740-A26B-E99F2A6B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DE346-C051-3E41-89A7-52A6FEE3E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BB21A-E4ED-6740-8C29-893448E83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984B-A810-5D4E-AE74-BE86D2C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916A-3A6E-BC49-8596-A9E31CB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6396-B71F-E54F-B9F5-86140C98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6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FE659-8052-4946-BA2A-D27C9E3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A4D1-4925-994B-8FD8-D7EC8919F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F5E2C-15F3-DA48-BE6E-9C1D169E5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DAF7-7EE2-4C6C-BAFA-DBA5DB3B59A3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1FC8-D313-F341-B107-8E1D2A4DD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D6DD-46B4-7C49-AFD1-C83B0756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AA38-CF2E-4586-967E-FA740CDBF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B7680B-41C5-4035-A14F-D9EEBFA597B4}"/>
              </a:ext>
            </a:extLst>
          </p:cNvPr>
          <p:cNvGrpSpPr/>
          <p:nvPr/>
        </p:nvGrpSpPr>
        <p:grpSpPr>
          <a:xfrm>
            <a:off x="613902" y="503803"/>
            <a:ext cx="7916195" cy="5850393"/>
            <a:chOff x="613902" y="503803"/>
            <a:chExt cx="7916195" cy="5850393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A0C0E4-7325-43CC-B5F2-DDF08559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3902" y="503803"/>
              <a:ext cx="7589013" cy="585039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693AD7-8B14-4823-9650-5724A9319752}"/>
                </a:ext>
              </a:extLst>
            </p:cNvPr>
            <p:cNvSpPr txBox="1"/>
            <p:nvPr/>
          </p:nvSpPr>
          <p:spPr>
            <a:xfrm>
              <a:off x="1195754" y="1775035"/>
              <a:ext cx="7334343" cy="32932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ea typeface="MS ??"/>
                  <a:cs typeface="Times New Roman" panose="02020603050405020304" pitchFamily="18" charset="0"/>
                </a:rPr>
                <a:t>Weather Expert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MS ??"/>
                  <a:cs typeface="Times New Roman" panose="02020603050405020304" pitchFamily="18" charset="0"/>
                </a:rPr>
                <a:t>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153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Block B</a:t>
              </a: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  <a:r>
                <a:rPr kumimoji="0" lang="en-GB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Meteorologists: Seasonal Weather   </a:t>
              </a:r>
              <a:r>
                <a:rPr kumimoji="0" lang="en-US" sz="2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Session 1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153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Enquiry question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153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GB" dirty="0">
                  <a:solidFill>
                    <a:srgbClr val="01539D"/>
                  </a:solidFill>
                  <a:latin typeface="Calibri" panose="020F0502020204030204"/>
                </a:rPr>
                <a:t>How is the weather different in each season?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153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53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1539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Objectives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53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1539D"/>
                  </a:solidFill>
                </a:rPr>
                <a:t>To make observations about the weather and discuss how this differs throughout different seasons.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1539D"/>
                  </a:solidFill>
                </a:rPr>
                <a:t>To begin to understand how to record and measure the weather. 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153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48B1FF2-135A-F148-8337-F8F55206B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307" y="196695"/>
            <a:ext cx="221074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457200" y="4385066"/>
            <a:ext cx="8192729" cy="1317643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Season?</a:t>
            </a:r>
          </a:p>
        </p:txBody>
      </p:sp>
      <p:pic>
        <p:nvPicPr>
          <p:cNvPr id="5" name="Picture 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F7629BC0-04E5-3D1E-C9FA-73B662F2A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2256380" cy="4257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B13F34-CD47-CB32-3B01-E86AC0E37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295945" y="10"/>
            <a:ext cx="2256401" cy="4261094"/>
          </a:xfrm>
          <a:prstGeom prst="rect">
            <a:avLst/>
          </a:prstGeom>
        </p:spPr>
      </p:pic>
      <p:pic>
        <p:nvPicPr>
          <p:cNvPr id="15" name="Picture 14" descr="A couple of sheep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39BCA9E4-3EDD-BDFC-B9ED-A33331D00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91891" y="10"/>
            <a:ext cx="2256282" cy="426109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196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white flowers in grass&#10;&#10;Description automatically generated with medium confidence">
            <a:extLst>
              <a:ext uri="{FF2B5EF4-FFF2-40B4-BE49-F238E27FC236}">
                <a16:creationId xmlns:a16="http://schemas.microsoft.com/office/drawing/2014/main" id="{980A7241-EE9E-6DA5-269C-69479EF8D0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87718" y="10"/>
            <a:ext cx="2256282" cy="426109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94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298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2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3901965" y="4665605"/>
            <a:ext cx="4979105" cy="129243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Season?</a:t>
            </a:r>
          </a:p>
        </p:txBody>
      </p:sp>
      <p:pic>
        <p:nvPicPr>
          <p:cNvPr id="7" name="Picture 6" descr="A yellow flower on a plant&#10;&#10;Description automatically generated with medium confidence">
            <a:extLst>
              <a:ext uri="{FF2B5EF4-FFF2-40B4-BE49-F238E27FC236}">
                <a16:creationId xmlns:a16="http://schemas.microsoft.com/office/drawing/2014/main" id="{9258A958-5C3B-191F-939A-BE737742F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0" y="1"/>
            <a:ext cx="3636208" cy="4359438"/>
          </a:xfrm>
          <a:prstGeom prst="rect">
            <a:avLst/>
          </a:prstGeom>
        </p:spPr>
      </p:pic>
      <p:pic>
        <p:nvPicPr>
          <p:cNvPr id="11" name="Picture 10" descr="A picture containing sky, outdoor, ground, shore&#10;&#10;Description automatically generated">
            <a:extLst>
              <a:ext uri="{FF2B5EF4-FFF2-40B4-BE49-F238E27FC236}">
                <a16:creationId xmlns:a16="http://schemas.microsoft.com/office/drawing/2014/main" id="{40EB1DA6-9346-3F19-8299-F306D29A8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729037" y="-1"/>
            <a:ext cx="5412677" cy="4359440"/>
          </a:xfrm>
          <a:prstGeom prst="rect">
            <a:avLst/>
          </a:prstGeom>
        </p:spPr>
      </p:pic>
      <p:pic>
        <p:nvPicPr>
          <p:cNvPr id="3" name="Picture 2" descr="A tree in a field of wheat&#10;&#10;Description automatically generated with medium confidence">
            <a:extLst>
              <a:ext uri="{FF2B5EF4-FFF2-40B4-BE49-F238E27FC236}">
                <a16:creationId xmlns:a16="http://schemas.microsoft.com/office/drawing/2014/main" id="{63C37F0E-CC3D-AB40-D41D-1C8AA82763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0" y="4472610"/>
            <a:ext cx="3636208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3766365" y="3812954"/>
            <a:ext cx="4848966" cy="1516014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Season?</a:t>
            </a:r>
          </a:p>
        </p:txBody>
      </p:sp>
      <p:pic>
        <p:nvPicPr>
          <p:cNvPr id="10" name="Picture 9" descr="A basket of vegetables&#10;&#10;Description automatically generated with medium confidence">
            <a:extLst>
              <a:ext uri="{FF2B5EF4-FFF2-40B4-BE49-F238E27FC236}">
                <a16:creationId xmlns:a16="http://schemas.microsoft.com/office/drawing/2014/main" id="{BF64FA2B-254F-02EE-24F6-043E04BA2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38226" y="321733"/>
            <a:ext cx="3113761" cy="3026834"/>
          </a:xfrm>
          <a:prstGeom prst="rect">
            <a:avLst/>
          </a:prstGeom>
        </p:spPr>
      </p:pic>
      <p:pic>
        <p:nvPicPr>
          <p:cNvPr id="13" name="Picture 12" descr="A snail on a rock&#10;&#10;Description automatically generated with low confidence">
            <a:extLst>
              <a:ext uri="{FF2B5EF4-FFF2-40B4-BE49-F238E27FC236}">
                <a16:creationId xmlns:a16="http://schemas.microsoft.com/office/drawing/2014/main" id="{32BAFB38-0ED1-6B7C-390D-E1F5C2B4C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216" y="321733"/>
            <a:ext cx="2654982" cy="2985818"/>
          </a:xfrm>
          <a:prstGeom prst="rect">
            <a:avLst/>
          </a:prstGeom>
        </p:spPr>
      </p:pic>
      <p:pic>
        <p:nvPicPr>
          <p:cNvPr id="8" name="Picture 7" descr="A picture containing fruit, apple, food, fresh&#10;&#10;Description automatically generated">
            <a:extLst>
              <a:ext uri="{FF2B5EF4-FFF2-40B4-BE49-F238E27FC236}">
                <a16:creationId xmlns:a16="http://schemas.microsoft.com/office/drawing/2014/main" id="{BC5C50CA-D1CA-E9DC-0A4A-EECAD8C0F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427" y="321734"/>
            <a:ext cx="2651693" cy="298581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F21FEB0D-37E6-7CC4-4AB5-3F13F3B00D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3766365" y="3812954"/>
            <a:ext cx="4848966" cy="1516014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Season?</a:t>
            </a:r>
          </a:p>
        </p:txBody>
      </p:sp>
      <p:pic>
        <p:nvPicPr>
          <p:cNvPr id="11" name="Picture 10" descr="A car driving on a snowy road&#10;&#10;Description automatically generated with medium confidence">
            <a:extLst>
              <a:ext uri="{FF2B5EF4-FFF2-40B4-BE49-F238E27FC236}">
                <a16:creationId xmlns:a16="http://schemas.microsoft.com/office/drawing/2014/main" id="{62386CD4-DA08-2E68-7495-FA1AD8378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26" y="321733"/>
            <a:ext cx="3120339" cy="2222497"/>
          </a:xfrm>
          <a:prstGeom prst="rect">
            <a:avLst/>
          </a:prstGeom>
        </p:spPr>
      </p:pic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27CF8ADF-2F40-0894-3190-6A64E7A13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8226" y="2705099"/>
            <a:ext cx="3120339" cy="3831167"/>
          </a:xfrm>
          <a:prstGeom prst="rect">
            <a:avLst/>
          </a:prstGeom>
        </p:spPr>
      </p:pic>
      <p:pic>
        <p:nvPicPr>
          <p:cNvPr id="7" name="Picture 6" descr="Two trees in a snowy field&#10;&#10;Description automatically generated with medium confidence">
            <a:extLst>
              <a:ext uri="{FF2B5EF4-FFF2-40B4-BE49-F238E27FC236}">
                <a16:creationId xmlns:a16="http://schemas.microsoft.com/office/drawing/2014/main" id="{CFCFC8B1-97AD-609D-0394-EA02E75414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006" y="299364"/>
            <a:ext cx="2081485" cy="3008188"/>
          </a:xfrm>
          <a:prstGeom prst="rect">
            <a:avLst/>
          </a:prstGeom>
        </p:spPr>
      </p:pic>
      <p:pic>
        <p:nvPicPr>
          <p:cNvPr id="14" name="Picture 13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0C5558F5-6A02-F3DA-65B9-86606FEA65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103" y="299363"/>
            <a:ext cx="3231516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F91EE7E-C966-5E44-80B7-0A439AA90113}"/>
              </a:ext>
            </a:extLst>
          </p:cNvPr>
          <p:cNvSpPr/>
          <p:nvPr/>
        </p:nvSpPr>
        <p:spPr>
          <a:xfrm>
            <a:off x="2328621" y="955971"/>
            <a:ext cx="4637480" cy="5592389"/>
          </a:xfrm>
          <a:prstGeom prst="roundRect">
            <a:avLst>
              <a:gd name="adj" fmla="val 10774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2328398" y="309640"/>
            <a:ext cx="4487203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Seasonal Weather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5896D4-B9A7-9C47-A3E5-28FC819DE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84676"/>
              </p:ext>
            </p:extLst>
          </p:nvPr>
        </p:nvGraphicFramePr>
        <p:xfrm>
          <a:off x="2592474" y="1443531"/>
          <a:ext cx="4109774" cy="445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87">
                  <a:extLst>
                    <a:ext uri="{9D8B030D-6E8A-4147-A177-3AD203B41FA5}">
                      <a16:colId xmlns:a16="http://schemas.microsoft.com/office/drawing/2014/main" val="1181331378"/>
                    </a:ext>
                  </a:extLst>
                </a:gridCol>
                <a:gridCol w="2054887">
                  <a:extLst>
                    <a:ext uri="{9D8B030D-6E8A-4147-A177-3AD203B41FA5}">
                      <a16:colId xmlns:a16="http://schemas.microsoft.com/office/drawing/2014/main" val="3695011670"/>
                    </a:ext>
                  </a:extLst>
                </a:gridCol>
              </a:tblGrid>
              <a:tr h="2229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3894"/>
                  </a:ext>
                </a:extLst>
              </a:tr>
              <a:tr h="2229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Autumn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337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836CC36-A0ED-1D4E-804E-00ACD0FE9F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05" y="3429000"/>
            <a:ext cx="2036116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4BFCB5-98D3-9C44-BC7C-6F0F4334D658}"/>
              </a:ext>
            </a:extLst>
          </p:cNvPr>
          <p:cNvSpPr txBox="1"/>
          <p:nvPr/>
        </p:nvSpPr>
        <p:spPr>
          <a:xfrm>
            <a:off x="55998" y="1273006"/>
            <a:ext cx="2659224" cy="1861006"/>
          </a:xfrm>
          <a:prstGeom prst="wedgeEllipseCallout">
            <a:avLst>
              <a:gd name="adj1" fmla="val -3105"/>
              <a:gd name="adj2" fmla="val 74349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i="1">
                <a:effectLst/>
                <a:latin typeface="Calibri" panose="020F0502020204030204" pitchFamily="34" charset="0"/>
                <a:ea typeface="MS ??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2000" i="0" dirty="0"/>
              <a:t>What sort of weather have we been having?</a:t>
            </a:r>
          </a:p>
        </p:txBody>
      </p:sp>
      <p:pic>
        <p:nvPicPr>
          <p:cNvPr id="12" name="Picture 11" descr="A bright sun in a blue sky&#10;&#10;Description automatically generated with medium confidence">
            <a:extLst>
              <a:ext uri="{FF2B5EF4-FFF2-40B4-BE49-F238E27FC236}">
                <a16:creationId xmlns:a16="http://schemas.microsoft.com/office/drawing/2014/main" id="{1DBCAFDC-40AE-3BEE-8CA9-C171BD8CB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198" y="1784962"/>
            <a:ext cx="1624951" cy="1800000"/>
          </a:xfrm>
          <a:prstGeom prst="rect">
            <a:avLst/>
          </a:prstGeom>
        </p:spPr>
      </p:pic>
      <p:pic>
        <p:nvPicPr>
          <p:cNvPr id="5" name="Picture 4" descr="Close up of grass&#10;&#10;Description automatically generated with low confidence">
            <a:extLst>
              <a:ext uri="{FF2B5EF4-FFF2-40B4-BE49-F238E27FC236}">
                <a16:creationId xmlns:a16="http://schemas.microsoft.com/office/drawing/2014/main" id="{6F3E8475-41AD-B2C7-2D15-25F0BC9E09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5222" y="1781424"/>
            <a:ext cx="1830087" cy="1800000"/>
          </a:xfrm>
          <a:prstGeom prst="rect">
            <a:avLst/>
          </a:prstGeom>
        </p:spPr>
      </p:pic>
      <p:pic>
        <p:nvPicPr>
          <p:cNvPr id="14" name="Picture 13" descr="A picture containing tree, plant, poplar, forest&#10;&#10;Description automatically generated">
            <a:extLst>
              <a:ext uri="{FF2B5EF4-FFF2-40B4-BE49-F238E27FC236}">
                <a16:creationId xmlns:a16="http://schemas.microsoft.com/office/drawing/2014/main" id="{56237449-C4B4-66C8-207E-8A49E34EC5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074" y="4005237"/>
            <a:ext cx="1807235" cy="1800000"/>
          </a:xfrm>
          <a:prstGeom prst="rect">
            <a:avLst/>
          </a:prstGeom>
        </p:spPr>
      </p:pic>
      <p:pic>
        <p:nvPicPr>
          <p:cNvPr id="18" name="Picture 17" descr="A snowman in a snowy field&#10;&#10;Description automatically generated with medium confidence">
            <a:extLst>
              <a:ext uri="{FF2B5EF4-FFF2-40B4-BE49-F238E27FC236}">
                <a16:creationId xmlns:a16="http://schemas.microsoft.com/office/drawing/2014/main" id="{BCA6D44C-E94C-3BAD-FB1E-4C49323422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844" y="4005237"/>
            <a:ext cx="1807235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D82E60-43FB-0B42-AF2C-8CCDCF49A856}"/>
              </a:ext>
            </a:extLst>
          </p:cNvPr>
          <p:cNvSpPr txBox="1"/>
          <p:nvPr/>
        </p:nvSpPr>
        <p:spPr>
          <a:xfrm>
            <a:off x="6860958" y="2262917"/>
            <a:ext cx="2011755" cy="1428214"/>
          </a:xfrm>
          <a:prstGeom prst="wedgeEllipseCallout">
            <a:avLst>
              <a:gd name="adj1" fmla="val -31561"/>
              <a:gd name="adj2" fmla="val 84019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i="1">
                <a:effectLst/>
                <a:latin typeface="Calibri" panose="020F0502020204030204" pitchFamily="34" charset="0"/>
                <a:ea typeface="MS ??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2000" i="0" dirty="0"/>
              <a:t>What season are we in now?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7347F7-6A87-AF94-F278-4A642D0B1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0" y="3797300"/>
            <a:ext cx="3175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2328398" y="309640"/>
            <a:ext cx="4487203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Seasons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B3B967B1-D923-694F-A3B0-EE515D216558}"/>
              </a:ext>
            </a:extLst>
          </p:cNvPr>
          <p:cNvSpPr/>
          <p:nvPr/>
        </p:nvSpPr>
        <p:spPr>
          <a:xfrm>
            <a:off x="4246631" y="955971"/>
            <a:ext cx="4637480" cy="5592389"/>
          </a:xfrm>
          <a:prstGeom prst="roundRect">
            <a:avLst>
              <a:gd name="adj" fmla="val 10774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404EE175-5AB1-2343-A076-99CFD11C2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83648"/>
              </p:ext>
            </p:extLst>
          </p:nvPr>
        </p:nvGraphicFramePr>
        <p:xfrm>
          <a:off x="4571999" y="1443531"/>
          <a:ext cx="4109774" cy="445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87">
                  <a:extLst>
                    <a:ext uri="{9D8B030D-6E8A-4147-A177-3AD203B41FA5}">
                      <a16:colId xmlns:a16="http://schemas.microsoft.com/office/drawing/2014/main" val="1181331378"/>
                    </a:ext>
                  </a:extLst>
                </a:gridCol>
                <a:gridCol w="2054887">
                  <a:extLst>
                    <a:ext uri="{9D8B030D-6E8A-4147-A177-3AD203B41FA5}">
                      <a16:colId xmlns:a16="http://schemas.microsoft.com/office/drawing/2014/main" val="3695011670"/>
                    </a:ext>
                  </a:extLst>
                </a:gridCol>
              </a:tblGrid>
              <a:tr h="2229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3894"/>
                  </a:ext>
                </a:extLst>
              </a:tr>
              <a:tr h="2229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Autumn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337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508E543-C82C-6749-A33B-94687A7604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69" y="1359426"/>
            <a:ext cx="10668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669C2-BC04-9B4F-A3A9-FDAAB2754A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424" y="1340482"/>
            <a:ext cx="8509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FDEE2-C0F8-B841-9FB3-9D7B2020FD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2" y="2290660"/>
            <a:ext cx="8509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AF26F-BABC-6242-9044-3004666C39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934" y="2098926"/>
            <a:ext cx="8509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C25110-6149-F94F-822A-9FFAD25F4C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39" y="3092462"/>
            <a:ext cx="850900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386C3-8376-574C-A712-61A071E6FD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874" y="2317641"/>
            <a:ext cx="8509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DCA74B-EF1D-E74F-94A9-E7BF5E9C5B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408" y="3092462"/>
            <a:ext cx="850900" cy="83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03116E-2443-5446-AA86-D81D0AD005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65" y="3557961"/>
            <a:ext cx="850900" cy="83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FB28CD-850D-3547-821C-6BF05DEBE2D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27" y="4779000"/>
            <a:ext cx="850900" cy="83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743659-0157-1944-9728-F851C00A304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399" y="5104197"/>
            <a:ext cx="850900" cy="838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E13A93-B3BC-BB4D-B1B3-F4B3EADB62C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448" y="4616057"/>
            <a:ext cx="850900" cy="838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A1157F-6521-5F4B-923D-F3CC4679F62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61" y="3629979"/>
            <a:ext cx="850900" cy="838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A857AA-0A4E-3A4C-B5A8-CC3067C2CE7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28" y="967185"/>
            <a:ext cx="850900" cy="838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47ACC1-6159-944B-A95C-2A03F145F62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35" y="4049079"/>
            <a:ext cx="850900" cy="838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052848-5A58-C644-B356-CF01BF5F873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0" y="2225944"/>
            <a:ext cx="862673" cy="838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63E7DF-85BA-5D4E-AE6A-A452A65D9AE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262" y="4332782"/>
            <a:ext cx="850900" cy="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2328398" y="309640"/>
            <a:ext cx="4487203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Weather Forecast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CD022-A8DF-6A44-9A60-A911C1C509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1721224" cy="2434599"/>
          </a:xfrm>
          <a:prstGeom prst="rect">
            <a:avLst/>
          </a:prstGeom>
        </p:spPr>
      </p:pic>
      <p:pic>
        <p:nvPicPr>
          <p:cNvPr id="1026" name="Picture 2" descr="Will it snow next week? UK weather forecast for Easter holidays as Met  Office warns spring heatwave will end">
            <a:extLst>
              <a:ext uri="{FF2B5EF4-FFF2-40B4-BE49-F238E27FC236}">
                <a16:creationId xmlns:a16="http://schemas.microsoft.com/office/drawing/2014/main" id="{7C6C990A-AFE8-9748-9C8F-4808DA91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15" y="1338146"/>
            <a:ext cx="4959429" cy="49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D28C6B-01A8-7B46-B651-689E64C966FD}"/>
              </a:ext>
            </a:extLst>
          </p:cNvPr>
          <p:cNvSpPr txBox="1"/>
          <p:nvPr/>
        </p:nvSpPr>
        <p:spPr>
          <a:xfrm>
            <a:off x="1478656" y="2498497"/>
            <a:ext cx="1940313" cy="1861006"/>
          </a:xfrm>
          <a:prstGeom prst="wedgeEllipseCallout">
            <a:avLst>
              <a:gd name="adj1" fmla="val -55517"/>
              <a:gd name="adj2" fmla="val 58445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i="1">
                <a:effectLst/>
                <a:latin typeface="Calibri" panose="020F0502020204030204" pitchFamily="34" charset="0"/>
                <a:ea typeface="MS ??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GB" sz="1600" i="0" dirty="0"/>
              <a:t>What can you tell me about the weather by reading this forecast?</a:t>
            </a:r>
          </a:p>
        </p:txBody>
      </p:sp>
    </p:spTree>
    <p:extLst>
      <p:ext uri="{BB962C8B-B14F-4D97-AF65-F5344CB8AC3E}">
        <p14:creationId xmlns:p14="http://schemas.microsoft.com/office/powerpoint/2010/main" val="39532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AC57406-AF31-8243-8E41-82F6EB5DB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08169"/>
              </p:ext>
            </p:extLst>
          </p:nvPr>
        </p:nvGraphicFramePr>
        <p:xfrm>
          <a:off x="1827931" y="2462773"/>
          <a:ext cx="7035154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022">
                  <a:extLst>
                    <a:ext uri="{9D8B030D-6E8A-4147-A177-3AD203B41FA5}">
                      <a16:colId xmlns:a16="http://schemas.microsoft.com/office/drawing/2014/main" val="752672910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14429683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252572265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3907871247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1327501435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4090369035"/>
                    </a:ext>
                  </a:extLst>
                </a:gridCol>
                <a:gridCol w="1005022">
                  <a:extLst>
                    <a:ext uri="{9D8B030D-6E8A-4147-A177-3AD203B41FA5}">
                      <a16:colId xmlns:a16="http://schemas.microsoft.com/office/drawing/2014/main" val="37856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Wind direction</a:t>
                      </a:r>
                    </a:p>
                    <a:p>
                      <a:pPr algn="ctr"/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Wind strength</a:t>
                      </a:r>
                    </a:p>
                    <a:p>
                      <a:pPr algn="ctr"/>
                      <a:endParaRPr lang="en-GB" sz="1000" dirty="0">
                        <a:effectLst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Clouds</a:t>
                      </a:r>
                    </a:p>
                    <a:p>
                      <a:pPr algn="ctr"/>
                      <a:endParaRPr lang="en-GB" sz="2000" dirty="0">
                        <a:effectLst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</a:rPr>
                        <a:t> </a:t>
                      </a:r>
                    </a:p>
                    <a:p>
                      <a:pPr algn="ctr"/>
                      <a:endParaRPr lang="en-GB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Rainfall (cm)</a:t>
                      </a:r>
                    </a:p>
                    <a:p>
                      <a:pPr algn="ctr"/>
                      <a:endParaRPr lang="en-GB" sz="10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Sunshine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Temperature</a:t>
                      </a:r>
                      <a:endParaRPr lang="en-GB" sz="1200" dirty="0">
                        <a:effectLst/>
                      </a:endParaRPr>
                    </a:p>
                    <a:p>
                      <a:pPr algn="ctr"/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12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Monday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??"/>
                          <a:cs typeface="Times New Roman" panose="02020603050405020304" pitchFamily="18" charset="0"/>
                        </a:rPr>
                        <a:t>(Day 1)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north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light breeze 2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none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very sunny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hot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70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Tuesday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??"/>
                          <a:cs typeface="Times New Roman" panose="02020603050405020304" pitchFamily="18" charset="0"/>
                        </a:rPr>
                        <a:t>(Day 2)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east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moderate breeze 4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3 cm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not sunny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cold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247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Wednesday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??"/>
                          <a:cs typeface="Times New Roman" panose="02020603050405020304" pitchFamily="18" charset="0"/>
                        </a:rPr>
                        <a:t>(Day 3)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north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no wind 0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none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sunny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warm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274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??"/>
                          <a:cs typeface="Times New Roman" panose="02020603050405020304" pitchFamily="18" charset="0"/>
                        </a:rPr>
                        <a:t>(Day 4)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south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light breeze 2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5 cm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not sunny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cold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4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Friday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??"/>
                          <a:cs typeface="Times New Roman" panose="02020603050405020304" pitchFamily="18" charset="0"/>
                        </a:rPr>
                        <a:t>(Day 5)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south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light breeze 2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 cm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not sunny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cold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14130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574D33-82CB-6B4B-B546-FD4DB1702C76}"/>
              </a:ext>
            </a:extLst>
          </p:cNvPr>
          <p:cNvSpPr txBox="1"/>
          <p:nvPr/>
        </p:nvSpPr>
        <p:spPr>
          <a:xfrm>
            <a:off x="2328398" y="309640"/>
            <a:ext cx="4487203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Weather Recording Chart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53AEF-91B5-2447-9BD7-264045E358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715" y="2763031"/>
            <a:ext cx="81534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BDE84-5B9B-7143-A982-676EFDBE8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866" y="2699524"/>
            <a:ext cx="736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9929A5-5C08-1542-99AE-F578434EF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529" y="2693174"/>
            <a:ext cx="7747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5ACBD3-F65C-D244-A71A-D5CB560189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350" y="2683021"/>
            <a:ext cx="765810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A06EF2-554A-4B4B-BF80-423AD8D29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60" y="1006908"/>
            <a:ext cx="1968970" cy="56808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B5B617-5122-F84A-B406-361267CFBC99}"/>
              </a:ext>
            </a:extLst>
          </p:cNvPr>
          <p:cNvSpPr txBox="1"/>
          <p:nvPr/>
        </p:nvSpPr>
        <p:spPr>
          <a:xfrm rot="21196843">
            <a:off x="591315" y="1227406"/>
            <a:ext cx="1258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We are going to make our own weather chart to record the weather!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A35D21-0C07-E447-9CF5-1D8720A39E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7903" y="2694838"/>
            <a:ext cx="715210" cy="76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245E86-9029-32F9-D50F-45BAC28A9A48}"/>
              </a:ext>
            </a:extLst>
          </p:cNvPr>
          <p:cNvGrpSpPr/>
          <p:nvPr/>
        </p:nvGrpSpPr>
        <p:grpSpPr>
          <a:xfrm>
            <a:off x="7963410" y="2686542"/>
            <a:ext cx="766800" cy="766800"/>
            <a:chOff x="8010065" y="2686542"/>
            <a:chExt cx="766800" cy="766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A177C8-7899-515F-0D0A-A76DD53D11B7}"/>
                </a:ext>
              </a:extLst>
            </p:cNvPr>
            <p:cNvSpPr/>
            <p:nvPr/>
          </p:nvSpPr>
          <p:spPr>
            <a:xfrm>
              <a:off x="8010065" y="2686542"/>
              <a:ext cx="766800" cy="7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D0A2959-8695-CC7D-0B4A-51D26F6D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3465" y="2709165"/>
              <a:ext cx="36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7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BC8C5E14DF4429EFC49A20DDF4223" ma:contentTypeVersion="16" ma:contentTypeDescription="Create a new document." ma:contentTypeScope="" ma:versionID="94fe48243416e68d76616998740d7c44">
  <xsd:schema xmlns:xsd="http://www.w3.org/2001/XMLSchema" xmlns:xs="http://www.w3.org/2001/XMLSchema" xmlns:p="http://schemas.microsoft.com/office/2006/metadata/properties" xmlns:ns2="f5daa0ad-9060-4071-aaa9-9048be3c42a8" xmlns:ns3="4b756efa-9b49-4f98-968f-46e9b83c250d" targetNamespace="http://schemas.microsoft.com/office/2006/metadata/properties" ma:root="true" ma:fieldsID="b14b1ff9edd4df79115bd7bb5a55d4b9" ns2:_="" ns3:_="">
    <xsd:import namespace="f5daa0ad-9060-4071-aaa9-9048be3c42a8"/>
    <xsd:import namespace="4b756efa-9b49-4f98-968f-46e9b83c2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aa0ad-9060-4071-aaa9-9048be3c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ce287b-231d-4725-81aa-94b674447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56efa-9b49-4f98-968f-46e9b83c2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e59de4-ad31-42ce-a727-9995fd76e032}" ma:internalName="TaxCatchAll" ma:showField="CatchAllData" ma:web="4b756efa-9b49-4f98-968f-46e9b83c2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aa0ad-9060-4071-aaa9-9048be3c42a8">
      <Terms xmlns="http://schemas.microsoft.com/office/infopath/2007/PartnerControls"/>
    </lcf76f155ced4ddcb4097134ff3c332f>
    <TaxCatchAll xmlns="4b756efa-9b49-4f98-968f-46e9b83c25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D826F2-E222-4185-B9F2-48445590659C}"/>
</file>

<file path=customXml/itemProps2.xml><?xml version="1.0" encoding="utf-8"?>
<ds:datastoreItem xmlns:ds="http://schemas.openxmlformats.org/officeDocument/2006/customXml" ds:itemID="{7A59F341-CBC6-4F95-A96C-0032856966B3}">
  <ds:schemaRefs>
    <ds:schemaRef ds:uri="http://schemas.microsoft.com/office/2006/metadata/properties"/>
    <ds:schemaRef ds:uri="http://schemas.microsoft.com/office/infopath/2007/PartnerControls"/>
    <ds:schemaRef ds:uri="8045bbb7-a4b2-4312-87ce-fd1ecc927ce5"/>
  </ds:schemaRefs>
</ds:datastoreItem>
</file>

<file path=customXml/itemProps3.xml><?xml version="1.0" encoding="utf-8"?>
<ds:datastoreItem xmlns:ds="http://schemas.openxmlformats.org/officeDocument/2006/customXml" ds:itemID="{4B5E067B-CE93-41C1-9018-B7B4CF78AA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9178</TotalTime>
  <Words>206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Barwick</dc:creator>
  <cp:lastModifiedBy>Claire Field</cp:lastModifiedBy>
  <cp:revision>48</cp:revision>
  <dcterms:created xsi:type="dcterms:W3CDTF">2021-10-11T13:52:19Z</dcterms:created>
  <dcterms:modified xsi:type="dcterms:W3CDTF">2022-05-18T17:41:23Z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0x010100924BC8C5E14DF4429EFC49A20DDF4223</vt:lpwstr>
  </property>
  <property fmtid="{D5CDD505-2E9C-101B-9397-08002B2CF9AE}" pid="3" name="MediaServiceImageTags">
    <vt:lpwstr/>
  </property>
</Properties>
</file>