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4"/>
  </p:notesMasterIdLst>
  <p:sldIdLst>
    <p:sldId id="939" r:id="rId2"/>
    <p:sldId id="902" r:id="rId3"/>
    <p:sldId id="941" r:id="rId4"/>
    <p:sldId id="851" r:id="rId5"/>
    <p:sldId id="946" r:id="rId6"/>
    <p:sldId id="955" r:id="rId7"/>
    <p:sldId id="949" r:id="rId8"/>
    <p:sldId id="956" r:id="rId9"/>
    <p:sldId id="950" r:id="rId10"/>
    <p:sldId id="959" r:id="rId11"/>
    <p:sldId id="953" r:id="rId12"/>
    <p:sldId id="960" r:id="rId13"/>
    <p:sldId id="954" r:id="rId14"/>
    <p:sldId id="947" r:id="rId15"/>
    <p:sldId id="957" r:id="rId16"/>
    <p:sldId id="948" r:id="rId17"/>
    <p:sldId id="958" r:id="rId18"/>
    <p:sldId id="951" r:id="rId19"/>
    <p:sldId id="961" r:id="rId20"/>
    <p:sldId id="952" r:id="rId21"/>
    <p:sldId id="940" r:id="rId22"/>
    <p:sldId id="938" r:id="rId23"/>
  </p:sldIdLst>
  <p:sldSz cx="9906000" cy="6858000" type="A4"/>
  <p:notesSz cx="6669088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939"/>
            <p14:sldId id="902"/>
          </p14:sldIdLst>
        </p14:section>
        <p14:section name="Title Screen" id="{195A40EB-42C5-4819-BF1F-D64913D96EEB}">
          <p14:sldIdLst>
            <p14:sldId id="941"/>
          </p14:sldIdLst>
        </p14:section>
        <p14:section name="Choose your Numbers" id="{C9905531-21F4-4739-9781-312E283928B4}">
          <p14:sldIdLst>
            <p14:sldId id="851"/>
          </p14:sldIdLst>
        </p14:section>
        <p14:section name="Questions" id="{27E8BDD4-AEF9-42D7-8653-0FA4B14A353C}">
          <p14:sldIdLst>
            <p14:sldId id="946"/>
            <p14:sldId id="955"/>
            <p14:sldId id="949"/>
            <p14:sldId id="956"/>
            <p14:sldId id="950"/>
            <p14:sldId id="959"/>
            <p14:sldId id="953"/>
            <p14:sldId id="960"/>
            <p14:sldId id="954"/>
            <p14:sldId id="947"/>
            <p14:sldId id="957"/>
            <p14:sldId id="948"/>
            <p14:sldId id="958"/>
            <p14:sldId id="951"/>
            <p14:sldId id="961"/>
            <p14:sldId id="952"/>
          </p14:sldIdLst>
        </p14:section>
        <p14:section name="Empty Grids" id="{6E755883-6069-420B-9780-208DEDF6E016}">
          <p14:sldIdLst>
            <p14:sldId id="940"/>
          </p14:sldIdLst>
        </p14:section>
        <p14:section name="goteachmaths" id="{F3D720CF-F566-46A6-9361-125255B68FA6}">
          <p14:sldIdLst>
            <p14:sldId id="9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35AA3-462A-4907-9555-95B0B029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" y="1908856"/>
            <a:ext cx="990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of Measurement – Metric – Bingo Method</a:t>
            </a: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choose nine answers from the grid and place them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into a 3x3 square in their book.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want to pause your display and choose questions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difficulty during the game.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time, students could win with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line, an X, or a ‘full house’ (all).</a:t>
            </a:r>
          </a:p>
        </p:txBody>
      </p:sp>
    </p:spTree>
    <p:extLst>
      <p:ext uri="{BB962C8B-B14F-4D97-AF65-F5344CB8AC3E}">
        <p14:creationId xmlns:p14="http://schemas.microsoft.com/office/powerpoint/2010/main" val="177356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655462" y="1222819"/>
            <a:ext cx="6595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350 ml = ______l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5069510" y="561100"/>
            <a:ext cx="2797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0.35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63376" y="3278077"/>
            <a:ext cx="4979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l = 1000 ml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69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693934" y="1222819"/>
            <a:ext cx="6518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54 cl = ______ml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584899" y="622060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540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735885" y="3278077"/>
            <a:ext cx="4434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cl = 10 ml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0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828586" y="1222819"/>
            <a:ext cx="624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250 cl = ______l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5443010" y="561100"/>
            <a:ext cx="2050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2.5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870537" y="3278077"/>
            <a:ext cx="4164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l = 100 cl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017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288376" y="1222819"/>
            <a:ext cx="7329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570 m = ______km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534454" y="561100"/>
            <a:ext cx="27975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0.57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200483" y="3278077"/>
            <a:ext cx="5505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km = 1000m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566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420622" y="1222819"/>
            <a:ext cx="7064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2.3 m = ______cm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663276" y="561100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230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48947" y="3278077"/>
            <a:ext cx="5008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m = 100cm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818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357304" y="1222819"/>
            <a:ext cx="719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5460 g = ______kg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789346" y="561100"/>
            <a:ext cx="2797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5.46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503450" y="3278077"/>
            <a:ext cx="4899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kg = 1000g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271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051931" y="1222819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1.8 cm = ______mm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952999" y="561100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18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314296" y="3278077"/>
            <a:ext cx="5277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cm = 10mm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0746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419821" y="1222819"/>
            <a:ext cx="706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2400 kg = ______t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5443010" y="561100"/>
            <a:ext cx="2050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2.4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61772" y="3278077"/>
            <a:ext cx="4982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t = 1000 kg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652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773282" y="1222819"/>
            <a:ext cx="6359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3.4 l = ______ml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063354" y="604643"/>
            <a:ext cx="31726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3400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63376" y="3278077"/>
            <a:ext cx="4979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l = 1000 ml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342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459896" y="1222819"/>
            <a:ext cx="698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680 ml = ______cl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5491447" y="561100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68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735885" y="3278077"/>
            <a:ext cx="4434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cl = 10 ml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48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764972C-63BF-4B84-AFB8-EC29F85A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210472" y="2126321"/>
            <a:ext cx="75332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print handouts from slides -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slide from the left. Then click: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&gt; Print &gt; ‘Print Current Slide’</a:t>
            </a:r>
          </a:p>
          <a:p>
            <a:pPr defTabSz="478226"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print multiple slides -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section title to highlight all those slides, 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press ‘Ctrl’ at the same time as selecting slides to 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more than one. Then click: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&gt; Print &gt; ‘Print Selection’</a:t>
            </a:r>
          </a:p>
          <a:p>
            <a:pPr defTabSz="478226"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print double-sided handouts - 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both slides before using ‘Print Selection’.</a:t>
            </a:r>
          </a:p>
          <a:p>
            <a:pPr defTabSz="478226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‘Print on Both Sides’ and ‘Flip on Short Edge’.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E7C82-8B5E-40B3-ACD5-C80DE8EEE855}"/>
              </a:ext>
            </a:extLst>
          </p:cNvPr>
          <p:cNvSpPr/>
          <p:nvPr/>
        </p:nvSpPr>
        <p:spPr>
          <a:xfrm>
            <a:off x="3469037" y="690999"/>
            <a:ext cx="2967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endParaRPr lang="en-GB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F437FD-9F4F-41EA-9412-DE68150C21BC}"/>
              </a:ext>
            </a:extLst>
          </p:cNvPr>
          <p:cNvGrpSpPr/>
          <p:nvPr/>
        </p:nvGrpSpPr>
        <p:grpSpPr>
          <a:xfrm>
            <a:off x="6430519" y="1091109"/>
            <a:ext cx="2148777" cy="2336014"/>
            <a:chOff x="5766924" y="1696481"/>
            <a:chExt cx="1560068" cy="1696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41B48E-065D-4605-9C37-9A365330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6924" y="1696481"/>
              <a:ext cx="1560068" cy="1696007"/>
            </a:xfrm>
            <a:prstGeom prst="rect">
              <a:avLst/>
            </a:prstGeom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690C48-9FE4-4CD3-8FC0-81048646B450}"/>
                </a:ext>
              </a:extLst>
            </p:cNvPr>
            <p:cNvSpPr/>
            <p:nvPr/>
          </p:nvSpPr>
          <p:spPr>
            <a:xfrm>
              <a:off x="5799596" y="1889392"/>
              <a:ext cx="1504950" cy="2868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016330-9855-487E-807A-58F9FF452F39}"/>
              </a:ext>
            </a:extLst>
          </p:cNvPr>
          <p:cNvGrpSpPr/>
          <p:nvPr/>
        </p:nvGrpSpPr>
        <p:grpSpPr>
          <a:xfrm>
            <a:off x="6475520" y="3704167"/>
            <a:ext cx="2166608" cy="2336014"/>
            <a:chOff x="6882074" y="3455150"/>
            <a:chExt cx="1573014" cy="16960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6297CB-DBE1-4C5F-8A88-6B185EEC6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2074" y="3455150"/>
              <a:ext cx="1573014" cy="1696007"/>
            </a:xfrm>
            <a:prstGeom prst="rect">
              <a:avLst/>
            </a:prstGeom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F335E3-CEC2-4B3A-8F8E-3B4AAAF83BE2}"/>
                </a:ext>
              </a:extLst>
            </p:cNvPr>
            <p:cNvSpPr/>
            <p:nvPr/>
          </p:nvSpPr>
          <p:spPr>
            <a:xfrm>
              <a:off x="6917196" y="3652023"/>
              <a:ext cx="1498600" cy="2868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276636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946406" y="1222819"/>
            <a:ext cx="6013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1.4 l = ______cl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609796" y="561100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140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870537" y="3278077"/>
            <a:ext cx="4164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l = 100 cl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06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55F9FF-A775-44DB-99DD-42DDB4748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29352"/>
              </p:ext>
            </p:extLst>
          </p:nvPr>
        </p:nvGraphicFramePr>
        <p:xfrm>
          <a:off x="59945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D8C36C-2AB2-44CF-BF97-992F65F82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91624"/>
              </p:ext>
            </p:extLst>
          </p:nvPr>
        </p:nvGraphicFramePr>
        <p:xfrm>
          <a:off x="2042419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773A22-7D82-4A6C-9386-8C73822F8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05975"/>
              </p:ext>
            </p:extLst>
          </p:nvPr>
        </p:nvGraphicFramePr>
        <p:xfrm>
          <a:off x="4024893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CA04EB-1AF0-4BA4-B56C-D92E4B8F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37508"/>
              </p:ext>
            </p:extLst>
          </p:nvPr>
        </p:nvGraphicFramePr>
        <p:xfrm>
          <a:off x="6007367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D0CEA2-BF13-4F1F-BDF8-72377439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65140"/>
              </p:ext>
            </p:extLst>
          </p:nvPr>
        </p:nvGraphicFramePr>
        <p:xfrm>
          <a:off x="7989841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17ECC1-187E-45C6-AAD9-69FCF451F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19278"/>
              </p:ext>
            </p:extLst>
          </p:nvPr>
        </p:nvGraphicFramePr>
        <p:xfrm>
          <a:off x="59945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F2A369-4849-4D8C-9C48-42AC19EA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02619"/>
              </p:ext>
            </p:extLst>
          </p:nvPr>
        </p:nvGraphicFramePr>
        <p:xfrm>
          <a:off x="2042419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C34FD8-28B7-4290-89FF-C844EE6A1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9173"/>
              </p:ext>
            </p:extLst>
          </p:nvPr>
        </p:nvGraphicFramePr>
        <p:xfrm>
          <a:off x="4024893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E0B481-E5E6-4A56-A167-F7909231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186"/>
              </p:ext>
            </p:extLst>
          </p:nvPr>
        </p:nvGraphicFramePr>
        <p:xfrm>
          <a:off x="6007367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4524C6-1AA7-41E4-A1BD-52B735BCF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90728"/>
              </p:ext>
            </p:extLst>
          </p:nvPr>
        </p:nvGraphicFramePr>
        <p:xfrm>
          <a:off x="7989841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378E7F-888B-451D-A437-1143E900F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00732"/>
              </p:ext>
            </p:extLst>
          </p:nvPr>
        </p:nvGraphicFramePr>
        <p:xfrm>
          <a:off x="59945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9438F2-5F7B-453A-9852-A5D953E26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54783"/>
              </p:ext>
            </p:extLst>
          </p:nvPr>
        </p:nvGraphicFramePr>
        <p:xfrm>
          <a:off x="2042419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E97513C-7184-48FD-B483-FD49969CA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29546"/>
              </p:ext>
            </p:extLst>
          </p:nvPr>
        </p:nvGraphicFramePr>
        <p:xfrm>
          <a:off x="4024893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E2DA72-78F4-437E-AA8B-E7D5DF47D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5289"/>
              </p:ext>
            </p:extLst>
          </p:nvPr>
        </p:nvGraphicFramePr>
        <p:xfrm>
          <a:off x="6007367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BB7F846-3757-45E8-B86C-628E47A7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02805"/>
              </p:ext>
            </p:extLst>
          </p:nvPr>
        </p:nvGraphicFramePr>
        <p:xfrm>
          <a:off x="7989841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4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B910B-C749-42FC-A390-4E0D54A9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332558" y="1530440"/>
            <a:ext cx="924088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Suggestions?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…or have you found a mistake!?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feedback would be appreciated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email:</a:t>
            </a:r>
          </a:p>
          <a:p>
            <a:pPr algn="ctr" defTabSz="478226"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tom@goteachmaths.co.uk</a:t>
            </a:r>
          </a:p>
        </p:txBody>
      </p:sp>
    </p:spTree>
    <p:extLst>
      <p:ext uri="{BB962C8B-B14F-4D97-AF65-F5344CB8AC3E}">
        <p14:creationId xmlns:p14="http://schemas.microsoft.com/office/powerpoint/2010/main" val="3982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4A0ED1-3629-4CDD-A58D-B95B3284C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31378"/>
              </p:ext>
            </p:extLst>
          </p:nvPr>
        </p:nvGraphicFramePr>
        <p:xfrm>
          <a:off x="5400040" y="495497"/>
          <a:ext cx="3896361" cy="389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87">
                  <a:extLst>
                    <a:ext uri="{9D8B030D-6E8A-4147-A177-3AD203B41FA5}">
                      <a16:colId xmlns:a16="http://schemas.microsoft.com/office/drawing/2014/main" val="115635351"/>
                    </a:ext>
                  </a:extLst>
                </a:gridCol>
                <a:gridCol w="1298787">
                  <a:extLst>
                    <a:ext uri="{9D8B030D-6E8A-4147-A177-3AD203B41FA5}">
                      <a16:colId xmlns:a16="http://schemas.microsoft.com/office/drawing/2014/main" val="2834483198"/>
                    </a:ext>
                  </a:extLst>
                </a:gridCol>
                <a:gridCol w="1298787">
                  <a:extLst>
                    <a:ext uri="{9D8B030D-6E8A-4147-A177-3AD203B41FA5}">
                      <a16:colId xmlns:a16="http://schemas.microsoft.com/office/drawing/2014/main" val="3183003522"/>
                    </a:ext>
                  </a:extLst>
                </a:gridCol>
              </a:tblGrid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35878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4118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271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B2AA45-FF2C-4A34-9A81-5A8EBE133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0" y="495497"/>
            <a:ext cx="1328420" cy="132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CF7CF-6A6C-4477-AEEE-930530D46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367">
            <a:off x="6721372" y="1804985"/>
            <a:ext cx="1189215" cy="118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1917A-7ABA-4CF9-9A1E-DE9D9BF53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761">
            <a:off x="8065365" y="3076658"/>
            <a:ext cx="1328420" cy="132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8D772-7203-4047-B730-8A75F502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761" flipH="1" flipV="1">
            <a:off x="5322490" y="2932737"/>
            <a:ext cx="1526948" cy="1526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FBB59-7545-4187-BFB5-71AAC164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123">
            <a:off x="6753612" y="523758"/>
            <a:ext cx="1189215" cy="11892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76227-595D-492B-8E21-FFB692418519}"/>
              </a:ext>
            </a:extLst>
          </p:cNvPr>
          <p:cNvSpPr/>
          <p:nvPr/>
        </p:nvSpPr>
        <p:spPr>
          <a:xfrm>
            <a:off x="0" y="297064"/>
            <a:ext cx="722124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67413-2406-441B-89DC-A1394BD34636}"/>
              </a:ext>
            </a:extLst>
          </p:cNvPr>
          <p:cNvSpPr/>
          <p:nvPr/>
        </p:nvSpPr>
        <p:spPr>
          <a:xfrm>
            <a:off x="827696" y="3627532"/>
            <a:ext cx="821402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Systems of </a:t>
            </a:r>
          </a:p>
          <a:p>
            <a:pPr algn="ctr"/>
            <a:r>
              <a:rPr lang="en-US" sz="9600" b="1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Measurement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21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73670"/>
              </p:ext>
            </p:extLst>
          </p:nvPr>
        </p:nvGraphicFramePr>
        <p:xfrm>
          <a:off x="292100" y="1544873"/>
          <a:ext cx="9321800" cy="358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50">
                  <a:extLst>
                    <a:ext uri="{9D8B030D-6E8A-4147-A177-3AD203B41FA5}">
                      <a16:colId xmlns:a16="http://schemas.microsoft.com/office/drawing/2014/main" val="62045395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161216684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924408573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772295460"/>
                    </a:ext>
                  </a:extLst>
                </a:gridCol>
              </a:tblGrid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58278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58257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40813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864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6618" y="19616"/>
            <a:ext cx="8452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Choose your numbers…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6707C-594E-4BE7-9A2A-69EC69C30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46953"/>
              </p:ext>
            </p:extLst>
          </p:nvPr>
        </p:nvGraphicFramePr>
        <p:xfrm>
          <a:off x="5530918" y="5786675"/>
          <a:ext cx="879027" cy="87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09">
                  <a:extLst>
                    <a:ext uri="{9D8B030D-6E8A-4147-A177-3AD203B41FA5}">
                      <a16:colId xmlns:a16="http://schemas.microsoft.com/office/drawing/2014/main" val="62045395"/>
                    </a:ext>
                  </a:extLst>
                </a:gridCol>
                <a:gridCol w="293009">
                  <a:extLst>
                    <a:ext uri="{9D8B030D-6E8A-4147-A177-3AD203B41FA5}">
                      <a16:colId xmlns:a16="http://schemas.microsoft.com/office/drawing/2014/main" val="2161216684"/>
                    </a:ext>
                  </a:extLst>
                </a:gridCol>
                <a:gridCol w="293009">
                  <a:extLst>
                    <a:ext uri="{9D8B030D-6E8A-4147-A177-3AD203B41FA5}">
                      <a16:colId xmlns:a16="http://schemas.microsoft.com/office/drawing/2014/main" val="2924408573"/>
                    </a:ext>
                  </a:extLst>
                </a:gridCol>
              </a:tblGrid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58278"/>
                  </a:ext>
                </a:extLst>
              </a:tr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58257"/>
                  </a:ext>
                </a:extLst>
              </a:tr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40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DEA543-F1EE-4312-B1A0-843C76004B58}"/>
              </a:ext>
            </a:extLst>
          </p:cNvPr>
          <p:cNvSpPr txBox="1"/>
          <p:nvPr/>
        </p:nvSpPr>
        <p:spPr>
          <a:xfrm>
            <a:off x="2420112" y="6041522"/>
            <a:ext cx="29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 a 3x3 grid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94368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172157" y="1222819"/>
            <a:ext cx="7561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1.25 km = ______m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881960" y="561100"/>
            <a:ext cx="31726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1250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200483" y="3278077"/>
            <a:ext cx="5505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km = 1000m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125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420620" y="1222819"/>
            <a:ext cx="7064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56 cm = ______m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757685" y="561100"/>
            <a:ext cx="2797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0.56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48947" y="3278077"/>
            <a:ext cx="5008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m = 100cm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304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709162" y="1222819"/>
            <a:ext cx="648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3.2 kg = ______g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585868" y="561100"/>
            <a:ext cx="31726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3200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503450" y="3278077"/>
            <a:ext cx="4899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kg = 1000g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015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168149" y="1222819"/>
            <a:ext cx="7569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52 mm = ______cm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5077250" y="561100"/>
            <a:ext cx="20505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5.2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314296" y="3278077"/>
            <a:ext cx="5277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cm = 10mm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140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483317" y="133671"/>
            <a:ext cx="8939364" cy="6406965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3" y="4478406"/>
            <a:ext cx="2245923" cy="22459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C5DD3B-28FC-437E-AB60-ADF959557AE2}"/>
              </a:ext>
            </a:extLst>
          </p:cNvPr>
          <p:cNvSpPr txBox="1"/>
          <p:nvPr/>
        </p:nvSpPr>
        <p:spPr>
          <a:xfrm>
            <a:off x="1771678" y="1222819"/>
            <a:ext cx="6362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1.2 t = ______kg</a:t>
            </a:r>
            <a:endParaRPr lang="en-GB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64C76-B50E-43FB-A19A-BFC3592C867B}"/>
              </a:ext>
            </a:extLst>
          </p:cNvPr>
          <p:cNvSpPr txBox="1"/>
          <p:nvPr/>
        </p:nvSpPr>
        <p:spPr>
          <a:xfrm>
            <a:off x="4106897" y="561100"/>
            <a:ext cx="31726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/>
              <a:t>1200</a:t>
            </a: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6FDDF-C66C-4200-91C4-43F4CAD12C7B}"/>
              </a:ext>
            </a:extLst>
          </p:cNvPr>
          <p:cNvSpPr txBox="1"/>
          <p:nvPr/>
        </p:nvSpPr>
        <p:spPr>
          <a:xfrm>
            <a:off x="2461772" y="3278077"/>
            <a:ext cx="4982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/>
              <a:t>1 t = 1000 kg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251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8712</TotalTime>
  <Words>411</Words>
  <Application>Microsoft Office PowerPoint</Application>
  <PresentationFormat>A4 Paper (210x297 mm)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Jishitha R</cp:lastModifiedBy>
  <cp:revision>379</cp:revision>
  <cp:lastPrinted>2017-12-31T22:38:51Z</cp:lastPrinted>
  <dcterms:created xsi:type="dcterms:W3CDTF">2017-01-17T16:57:04Z</dcterms:created>
  <dcterms:modified xsi:type="dcterms:W3CDTF">2023-11-05T07:13:00Z</dcterms:modified>
</cp:coreProperties>
</file>