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sldIdLst>
    <p:sldId id="256" r:id="rId2"/>
    <p:sldId id="258" r:id="rId3"/>
    <p:sldId id="257" r:id="rId4"/>
    <p:sldId id="266" r:id="rId5"/>
    <p:sldId id="259" r:id="rId6"/>
    <p:sldId id="267" r:id="rId7"/>
    <p:sldId id="260" r:id="rId8"/>
    <p:sldId id="262" r:id="rId9"/>
    <p:sldId id="265" r:id="rId10"/>
    <p:sldId id="263" r:id="rId11"/>
    <p:sldId id="264" r:id="rId12"/>
    <p:sldId id="268"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2" autoAdjust="0"/>
    <p:restoredTop sz="94660"/>
  </p:normalViewPr>
  <p:slideViewPr>
    <p:cSldViewPr snapToGrid="0">
      <p:cViewPr varScale="1">
        <p:scale>
          <a:sx n="66" d="100"/>
          <a:sy n="66" d="100"/>
        </p:scale>
        <p:origin x="47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79C5A860-F335-4252-AA00-24FB67ED2982}" type="datetime1">
              <a:rPr lang="en-US" smtClean="0"/>
              <a:t>21-Nov-2024 Thursday</a:t>
            </a:fld>
            <a:endParaRPr lang="en-US"/>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1F646F3F-274D-499B-ABBE-824EB4ABDC3D}" type="slidenum">
              <a:rPr lang="en-US" smtClean="0"/>
              <a:t>‹#›</a:t>
            </a:fld>
            <a:endParaRPr lang="en-US"/>
          </a:p>
        </p:txBody>
      </p:sp>
    </p:spTree>
    <p:extLst>
      <p:ext uri="{BB962C8B-B14F-4D97-AF65-F5344CB8AC3E}">
        <p14:creationId xmlns:p14="http://schemas.microsoft.com/office/powerpoint/2010/main" val="2231840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81A142-DA77-4A5F-AD1F-14E6C18F0F5F}" type="datetime1">
              <a:rPr lang="en-US" smtClean="0"/>
              <a:t>21-Nov-2024 Thursday</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F646F3F-274D-499B-ABBE-824EB4ABDC3D}" type="slidenum">
              <a:rPr lang="en-US" smtClean="0"/>
              <a:pPr/>
              <a:t>‹#›</a:t>
            </a:fld>
            <a:endParaRPr lang="en-US"/>
          </a:p>
        </p:txBody>
      </p:sp>
    </p:spTree>
    <p:extLst>
      <p:ext uri="{BB962C8B-B14F-4D97-AF65-F5344CB8AC3E}">
        <p14:creationId xmlns:p14="http://schemas.microsoft.com/office/powerpoint/2010/main" val="316920992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481A142-DA77-4A5F-AD1F-14E6C18F0F5F}" type="datetime1">
              <a:rPr lang="en-US" smtClean="0"/>
              <a:t>21-Nov-2024 Thursday</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F646F3F-274D-499B-ABBE-824EB4ABDC3D}" type="slidenum">
              <a:rPr lang="en-US" smtClean="0"/>
              <a:pPr/>
              <a:t>‹#›</a:t>
            </a:fld>
            <a:endParaRPr lang="en-US"/>
          </a:p>
        </p:txBody>
      </p:sp>
    </p:spTree>
    <p:extLst>
      <p:ext uri="{BB962C8B-B14F-4D97-AF65-F5344CB8AC3E}">
        <p14:creationId xmlns:p14="http://schemas.microsoft.com/office/powerpoint/2010/main" val="120959449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481A142-DA77-4A5F-AD1F-14E6C18F0F5F}" type="datetime1">
              <a:rPr lang="en-US" smtClean="0"/>
              <a:t>21-Nov-2024 Thursday</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F646F3F-274D-499B-ABBE-824EB4ABDC3D}" type="slidenum">
              <a:rPr lang="en-US" smtClean="0"/>
              <a:pPr/>
              <a:t>‹#›</a:t>
            </a:fld>
            <a:endParaRPr lang="en-US"/>
          </a:p>
        </p:txBody>
      </p:sp>
    </p:spTree>
    <p:extLst>
      <p:ext uri="{BB962C8B-B14F-4D97-AF65-F5344CB8AC3E}">
        <p14:creationId xmlns:p14="http://schemas.microsoft.com/office/powerpoint/2010/main" val="33846017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81A142-DA77-4A5F-AD1F-14E6C18F0F5F}" type="datetime1">
              <a:rPr lang="en-US" smtClean="0"/>
              <a:t>21-Nov-2024 Thursday</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F646F3F-274D-499B-ABBE-824EB4ABDC3D}" type="slidenum">
              <a:rPr lang="en-US" smtClean="0"/>
              <a:pPr/>
              <a:t>‹#›</a:t>
            </a:fld>
            <a:endParaRPr lang="en-US"/>
          </a:p>
        </p:txBody>
      </p:sp>
    </p:spTree>
    <p:extLst>
      <p:ext uri="{BB962C8B-B14F-4D97-AF65-F5344CB8AC3E}">
        <p14:creationId xmlns:p14="http://schemas.microsoft.com/office/powerpoint/2010/main" val="294390417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481A142-DA77-4A5F-AD1F-14E6C18F0F5F}" type="datetime1">
              <a:rPr lang="en-US" smtClean="0"/>
              <a:t>21-Nov-2024 Thursday</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646F3F-274D-499B-ABBE-824EB4ABDC3D}" type="slidenum">
              <a:rPr lang="en-US" smtClean="0"/>
              <a:pPr/>
              <a:t>‹#›</a:t>
            </a:fld>
            <a:endParaRPr lang="en-US"/>
          </a:p>
        </p:txBody>
      </p:sp>
    </p:spTree>
    <p:extLst>
      <p:ext uri="{BB962C8B-B14F-4D97-AF65-F5344CB8AC3E}">
        <p14:creationId xmlns:p14="http://schemas.microsoft.com/office/powerpoint/2010/main" val="389954640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481A142-DA77-4A5F-AD1F-14E6C18F0F5F}" type="datetime1">
              <a:rPr lang="en-US" smtClean="0"/>
              <a:t>21-Nov-2024 Thursday</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646F3F-274D-499B-ABBE-824EB4ABDC3D}" type="slidenum">
              <a:rPr lang="en-US" smtClean="0"/>
              <a:pPr/>
              <a:t>‹#›</a:t>
            </a:fld>
            <a:endParaRPr lang="en-US"/>
          </a:p>
        </p:txBody>
      </p:sp>
    </p:spTree>
    <p:extLst>
      <p:ext uri="{BB962C8B-B14F-4D97-AF65-F5344CB8AC3E}">
        <p14:creationId xmlns:p14="http://schemas.microsoft.com/office/powerpoint/2010/main" val="222063972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AB1048-0047-48CA-88BA-D69B470942CF}" type="datetime1">
              <a:rPr lang="en-US" smtClean="0"/>
              <a:t>21-Nov-2024 Thursday</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309685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D83879-648C-49A9-81A2-0EF5946532D0}" type="datetime1">
              <a:rPr lang="en-US" smtClean="0"/>
              <a:t>21-Nov-2024 Thursday</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834608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4BC802-30E3-4658-9CCA-F873646FEC67}" type="datetime1">
              <a:rPr lang="en-US" smtClean="0"/>
              <a:t>21-Nov-2024 Thursday</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415841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B227A3-19CE-4153-81CE-64EB7AB094B3}" type="datetime1">
              <a:rPr lang="en-US" smtClean="0"/>
              <a:t>21-Nov-2024 Thursday</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048319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19A100-10F6-477E-8847-29D479EF1C92}" type="datetime1">
              <a:rPr lang="en-US" smtClean="0"/>
              <a:t>21-Nov-2024 Thursday</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592177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F128AB-198A-495F-8475-FDB360C9873F}" type="datetime1">
              <a:rPr lang="en-US" smtClean="0"/>
              <a:t>21-Nov-2024 Thursday</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778997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1A235E-F8FD-479F-9FC7-18BE84110877}" type="datetime1">
              <a:rPr lang="en-US" smtClean="0"/>
              <a:t>21-Nov-2024 Thursday</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872085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90F09B-68DA-462E-9DB4-4C9ADAB8CBCC}" type="datetime1">
              <a:rPr lang="en-US" smtClean="0"/>
              <a:t>21-Nov-2024 Thursday</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4030058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AC4E36-FABE-47EB-AA7F-C19A93824617}" type="datetime1">
              <a:rPr lang="en-US" smtClean="0"/>
              <a:t>21-Nov-2024 Thursday</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849513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99CE6B-5DE6-4A2D-B72E-5E8969F9F56F}" type="datetime1">
              <a:rPr lang="en-US" smtClean="0"/>
              <a:t>21-Nov-2024 Thursday</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848416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F481A142-DA77-4A5F-AD1F-14E6C18F0F5F}" type="datetime1">
              <a:rPr lang="en-US" smtClean="0"/>
              <a:t>21-Nov-2024 Thursday</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1F646F3F-274D-499B-ABBE-824EB4ABDC3D}" type="slidenum">
              <a:rPr lang="en-US" smtClean="0"/>
              <a:pPr/>
              <a:t>‹#›</a:t>
            </a:fld>
            <a:endParaRPr lang="en-US"/>
          </a:p>
        </p:txBody>
      </p:sp>
    </p:spTree>
    <p:extLst>
      <p:ext uri="{BB962C8B-B14F-4D97-AF65-F5344CB8AC3E}">
        <p14:creationId xmlns:p14="http://schemas.microsoft.com/office/powerpoint/2010/main" val="319503918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AC4F5-B22C-F08E-6352-AE840157B5A9}"/>
              </a:ext>
            </a:extLst>
          </p:cNvPr>
          <p:cNvSpPr>
            <a:spLocks noGrp="1"/>
          </p:cNvSpPr>
          <p:nvPr>
            <p:ph type="ctrTitle"/>
          </p:nvPr>
        </p:nvSpPr>
        <p:spPr>
          <a:xfrm>
            <a:off x="680025" y="1742465"/>
            <a:ext cx="5201012" cy="1686535"/>
          </a:xfrm>
        </p:spPr>
        <p:txBody>
          <a:bodyPr>
            <a:normAutofit fontScale="90000"/>
          </a:bodyPr>
          <a:lstStyle/>
          <a:p>
            <a:pPr algn="ctr"/>
            <a:r>
              <a:rPr lang="en-US" dirty="0">
                <a:latin typeface="Comic Sans MS" panose="030F0702030302020204" pitchFamily="66" charset="0"/>
              </a:rPr>
              <a:t>Unit 3</a:t>
            </a:r>
            <a:br>
              <a:rPr lang="en-US" dirty="0">
                <a:latin typeface="Comic Sans MS" panose="030F0702030302020204" pitchFamily="66" charset="0"/>
              </a:rPr>
            </a:br>
            <a:r>
              <a:rPr lang="en-US" b="0" i="0" dirty="0">
                <a:effectLst/>
                <a:latin typeface="Comic Sans MS" panose="030F0702030302020204" pitchFamily="66" charset="0"/>
              </a:rPr>
              <a:t>Be a Data Expert</a:t>
            </a:r>
            <a:endParaRPr lang="en-US" dirty="0">
              <a:latin typeface="Comic Sans MS" panose="030F0702030302020204" pitchFamily="66" charset="0"/>
            </a:endParaRPr>
          </a:p>
        </p:txBody>
      </p:sp>
      <p:pic>
        <p:nvPicPr>
          <p:cNvPr id="4" name="Picture 3" descr="Illuminated server room panel">
            <a:extLst>
              <a:ext uri="{FF2B5EF4-FFF2-40B4-BE49-F238E27FC236}">
                <a16:creationId xmlns:a16="http://schemas.microsoft.com/office/drawing/2014/main" id="{0C8B2B07-6111-8D7B-50A5-F4451E8F1568}"/>
              </a:ext>
            </a:extLst>
          </p:cNvPr>
          <p:cNvPicPr>
            <a:picLocks noChangeAspect="1"/>
          </p:cNvPicPr>
          <p:nvPr/>
        </p:nvPicPr>
        <p:blipFill rotWithShape="1">
          <a:blip r:embed="rId2"/>
          <a:srcRect l="11417" r="18149" b="-1"/>
          <a:stretch/>
        </p:blipFill>
        <p:spPr>
          <a:xfrm>
            <a:off x="5361272" y="384456"/>
            <a:ext cx="6830728" cy="6473533"/>
          </a:xfrm>
          <a:custGeom>
            <a:avLst/>
            <a:gdLst/>
            <a:ahLst/>
            <a:cxnLst/>
            <a:rect l="l" t="t" r="r" b="b"/>
            <a:pathLst>
              <a:path w="7726675" h="6858000">
                <a:moveTo>
                  <a:pt x="2975226" y="5978334"/>
                </a:moveTo>
                <a:cubicBezTo>
                  <a:pt x="3002582" y="5978928"/>
                  <a:pt x="3030286" y="5982273"/>
                  <a:pt x="3058007" y="5988576"/>
                </a:cubicBezTo>
                <a:cubicBezTo>
                  <a:pt x="3279778" y="6038998"/>
                  <a:pt x="3418684" y="6259656"/>
                  <a:pt x="3368261" y="6481427"/>
                </a:cubicBezTo>
                <a:cubicBezTo>
                  <a:pt x="3317839" y="6703198"/>
                  <a:pt x="3097182" y="6842104"/>
                  <a:pt x="2875410" y="6791681"/>
                </a:cubicBezTo>
                <a:cubicBezTo>
                  <a:pt x="2653640" y="6741259"/>
                  <a:pt x="2514734" y="6520601"/>
                  <a:pt x="2565157" y="6298830"/>
                </a:cubicBezTo>
                <a:cubicBezTo>
                  <a:pt x="2609276" y="6104780"/>
                  <a:pt x="2783732" y="5974174"/>
                  <a:pt x="2975226" y="5978334"/>
                </a:cubicBezTo>
                <a:close/>
                <a:moveTo>
                  <a:pt x="542891" y="1298362"/>
                </a:moveTo>
                <a:cubicBezTo>
                  <a:pt x="578216" y="1299129"/>
                  <a:pt x="613991" y="1303448"/>
                  <a:pt x="649789" y="1311587"/>
                </a:cubicBezTo>
                <a:cubicBezTo>
                  <a:pt x="936170" y="1376700"/>
                  <a:pt x="1115545" y="1661643"/>
                  <a:pt x="1050432" y="1948025"/>
                </a:cubicBezTo>
                <a:cubicBezTo>
                  <a:pt x="985319" y="2234407"/>
                  <a:pt x="700376" y="2413781"/>
                  <a:pt x="413995" y="2348669"/>
                </a:cubicBezTo>
                <a:cubicBezTo>
                  <a:pt x="127612" y="2283556"/>
                  <a:pt x="-51762" y="1998612"/>
                  <a:pt x="13351" y="1712231"/>
                </a:cubicBezTo>
                <a:cubicBezTo>
                  <a:pt x="70325" y="1461647"/>
                  <a:pt x="295606" y="1292990"/>
                  <a:pt x="542891" y="1298362"/>
                </a:cubicBezTo>
                <a:close/>
                <a:moveTo>
                  <a:pt x="362049" y="446831"/>
                </a:moveTo>
                <a:cubicBezTo>
                  <a:pt x="382746" y="447281"/>
                  <a:pt x="403706" y="449811"/>
                  <a:pt x="424679" y="454579"/>
                </a:cubicBezTo>
                <a:cubicBezTo>
                  <a:pt x="592463" y="492727"/>
                  <a:pt x="697554" y="659668"/>
                  <a:pt x="659405" y="827452"/>
                </a:cubicBezTo>
                <a:cubicBezTo>
                  <a:pt x="621257" y="995236"/>
                  <a:pt x="454318" y="1100327"/>
                  <a:pt x="286534" y="1062179"/>
                </a:cubicBezTo>
                <a:cubicBezTo>
                  <a:pt x="118749" y="1024031"/>
                  <a:pt x="13658" y="857091"/>
                  <a:pt x="51806" y="689306"/>
                </a:cubicBezTo>
                <a:cubicBezTo>
                  <a:pt x="85186" y="542495"/>
                  <a:pt x="217172" y="443684"/>
                  <a:pt x="362049" y="446831"/>
                </a:cubicBezTo>
                <a:close/>
                <a:moveTo>
                  <a:pt x="688320" y="0"/>
                </a:moveTo>
                <a:lnTo>
                  <a:pt x="5442022" y="0"/>
                </a:lnTo>
                <a:lnTo>
                  <a:pt x="7726675" y="0"/>
                </a:lnTo>
                <a:lnTo>
                  <a:pt x="7726675" y="988372"/>
                </a:lnTo>
                <a:lnTo>
                  <a:pt x="7726675" y="6858000"/>
                </a:lnTo>
                <a:lnTo>
                  <a:pt x="4265234" y="6858000"/>
                </a:lnTo>
                <a:lnTo>
                  <a:pt x="4167452" y="6648946"/>
                </a:lnTo>
                <a:cubicBezTo>
                  <a:pt x="4064668" y="6438534"/>
                  <a:pt x="3951418" y="6237194"/>
                  <a:pt x="3802376" y="6067515"/>
                </a:cubicBezTo>
                <a:cubicBezTo>
                  <a:pt x="3433898" y="5648543"/>
                  <a:pt x="2855445" y="5560200"/>
                  <a:pt x="2314714" y="5492960"/>
                </a:cubicBezTo>
                <a:cubicBezTo>
                  <a:pt x="1689319" y="5415368"/>
                  <a:pt x="1105502" y="5269445"/>
                  <a:pt x="626568" y="4822392"/>
                </a:cubicBezTo>
                <a:cubicBezTo>
                  <a:pt x="42544" y="4277286"/>
                  <a:pt x="59772" y="3691233"/>
                  <a:pt x="462831" y="3184007"/>
                </a:cubicBezTo>
                <a:cubicBezTo>
                  <a:pt x="688845" y="2899538"/>
                  <a:pt x="972083" y="2660548"/>
                  <a:pt x="1228189" y="2399566"/>
                </a:cubicBezTo>
                <a:cubicBezTo>
                  <a:pt x="1460698" y="2161897"/>
                  <a:pt x="1522193" y="1866062"/>
                  <a:pt x="1384674" y="1566341"/>
                </a:cubicBezTo>
                <a:cubicBezTo>
                  <a:pt x="1239184" y="1249484"/>
                  <a:pt x="1095206" y="930335"/>
                  <a:pt x="922279" y="628332"/>
                </a:cubicBezTo>
                <a:cubicBezTo>
                  <a:pt x="805583" y="424593"/>
                  <a:pt x="731712" y="225291"/>
                  <a:pt x="693729" y="33341"/>
                </a:cubicBezTo>
                <a:close/>
              </a:path>
            </a:pathLst>
          </a:custGeom>
        </p:spPr>
      </p:pic>
    </p:spTree>
    <p:extLst>
      <p:ext uri="{BB962C8B-B14F-4D97-AF65-F5344CB8AC3E}">
        <p14:creationId xmlns:p14="http://schemas.microsoft.com/office/powerpoint/2010/main" val="186347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373AD-1F06-1FAC-FE77-CFAB9F11A741}"/>
              </a:ext>
            </a:extLst>
          </p:cNvPr>
          <p:cNvSpPr>
            <a:spLocks noGrp="1"/>
          </p:cNvSpPr>
          <p:nvPr>
            <p:ph type="title"/>
          </p:nvPr>
        </p:nvSpPr>
        <p:spPr>
          <a:xfrm>
            <a:off x="2802962" y="1116100"/>
            <a:ext cx="5513265" cy="722326"/>
          </a:xfrm>
        </p:spPr>
        <p:txBody>
          <a:bodyPr>
            <a:normAutofit fontScale="90000"/>
          </a:bodyPr>
          <a:lstStyle/>
          <a:p>
            <a:pPr algn="ctr"/>
            <a:r>
              <a:rPr lang="en-US" sz="4400" b="1" i="0" u="sng" dirty="0">
                <a:solidFill>
                  <a:schemeClr val="bg1"/>
                </a:solidFill>
                <a:effectLst/>
                <a:latin typeface="Times New Roman" panose="02020603050405020304" pitchFamily="18" charset="0"/>
              </a:rPr>
              <a:t>Homework</a:t>
            </a:r>
            <a:endParaRPr lang="en-US" sz="8000" dirty="0">
              <a:solidFill>
                <a:schemeClr val="bg1"/>
              </a:solidFill>
            </a:endParaRPr>
          </a:p>
        </p:txBody>
      </p:sp>
      <p:sp>
        <p:nvSpPr>
          <p:cNvPr id="5" name="TextBox 4">
            <a:extLst>
              <a:ext uri="{FF2B5EF4-FFF2-40B4-BE49-F238E27FC236}">
                <a16:creationId xmlns:a16="http://schemas.microsoft.com/office/drawing/2014/main" id="{C0068989-5010-811E-38A6-6A240901D637}"/>
              </a:ext>
            </a:extLst>
          </p:cNvPr>
          <p:cNvSpPr txBox="1"/>
          <p:nvPr/>
        </p:nvSpPr>
        <p:spPr>
          <a:xfrm>
            <a:off x="2063015" y="2721114"/>
            <a:ext cx="8065970" cy="707886"/>
          </a:xfrm>
          <a:prstGeom prst="rect">
            <a:avLst/>
          </a:prstGeom>
          <a:noFill/>
        </p:spPr>
        <p:txBody>
          <a:bodyPr wrap="square">
            <a:spAutoFit/>
          </a:bodyPr>
          <a:lstStyle/>
          <a:p>
            <a:r>
              <a:rPr lang="en-US" sz="4000" b="0" i="0" dirty="0">
                <a:solidFill>
                  <a:srgbClr val="212529"/>
                </a:solidFill>
                <a:effectLst/>
                <a:latin typeface="Source Sans Pro" panose="020B0503030403020204" pitchFamily="34" charset="0"/>
              </a:rPr>
              <a:t>Homework - Page 47 question 2c.</a:t>
            </a:r>
            <a:endParaRPr lang="en-US" sz="4000" dirty="0"/>
          </a:p>
        </p:txBody>
      </p:sp>
    </p:spTree>
    <p:extLst>
      <p:ext uri="{BB962C8B-B14F-4D97-AF65-F5344CB8AC3E}">
        <p14:creationId xmlns:p14="http://schemas.microsoft.com/office/powerpoint/2010/main" val="43213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88084-7715-9B9B-304D-555D4EFE16CF}"/>
              </a:ext>
            </a:extLst>
          </p:cNvPr>
          <p:cNvSpPr>
            <a:spLocks noGrp="1"/>
          </p:cNvSpPr>
          <p:nvPr>
            <p:ph type="title"/>
          </p:nvPr>
        </p:nvSpPr>
        <p:spPr/>
        <p:txBody>
          <a:bodyPr/>
          <a:lstStyle/>
          <a:p>
            <a:pPr algn="ctr"/>
            <a:r>
              <a:rPr lang="en-US" b="1" i="0" u="sng" dirty="0">
                <a:solidFill>
                  <a:schemeClr val="bg1"/>
                </a:solidFill>
                <a:effectLst/>
                <a:latin typeface="Source Sans Pro" panose="020B0503030403020204" pitchFamily="34" charset="0"/>
              </a:rPr>
              <a:t>Formal Formative test 2 (20 mins):</a:t>
            </a:r>
            <a:endParaRPr lang="en-US" dirty="0">
              <a:solidFill>
                <a:schemeClr val="bg1"/>
              </a:solidFill>
            </a:endParaRPr>
          </a:p>
        </p:txBody>
      </p:sp>
      <p:pic>
        <p:nvPicPr>
          <p:cNvPr id="4098" name="Picture 2" descr="How Long Is the HSK 5 Test? - ImproveMandarin">
            <a:extLst>
              <a:ext uri="{FF2B5EF4-FFF2-40B4-BE49-F238E27FC236}">
                <a16:creationId xmlns:a16="http://schemas.microsoft.com/office/drawing/2014/main" id="{F98EAB85-D408-01F4-F5C2-26C18C888F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2222" y="2126131"/>
            <a:ext cx="6741895" cy="446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248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A742E-5950-81C8-D485-CC6228F8F6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51507E-B69A-2287-A405-2B576BE614C5}"/>
              </a:ext>
            </a:extLst>
          </p:cNvPr>
          <p:cNvSpPr>
            <a:spLocks noGrp="1"/>
          </p:cNvSpPr>
          <p:nvPr>
            <p:ph type="title"/>
          </p:nvPr>
        </p:nvSpPr>
        <p:spPr>
          <a:xfrm>
            <a:off x="3646254" y="1153608"/>
            <a:ext cx="4814352" cy="706964"/>
          </a:xfrm>
        </p:spPr>
        <p:txBody>
          <a:bodyPr/>
          <a:lstStyle/>
          <a:p>
            <a:r>
              <a:rPr lang="en-US" dirty="0"/>
              <a:t>Exit Ticket (5 mins):</a:t>
            </a:r>
          </a:p>
        </p:txBody>
      </p:sp>
      <p:sp>
        <p:nvSpPr>
          <p:cNvPr id="4" name="TextBox 3">
            <a:extLst>
              <a:ext uri="{FF2B5EF4-FFF2-40B4-BE49-F238E27FC236}">
                <a16:creationId xmlns:a16="http://schemas.microsoft.com/office/drawing/2014/main" id="{8F0D5838-2DCC-3871-3295-5D523F4DCB22}"/>
              </a:ext>
            </a:extLst>
          </p:cNvPr>
          <p:cNvSpPr txBox="1"/>
          <p:nvPr/>
        </p:nvSpPr>
        <p:spPr>
          <a:xfrm>
            <a:off x="911993" y="2332340"/>
            <a:ext cx="7673742" cy="584775"/>
          </a:xfrm>
          <a:prstGeom prst="rect">
            <a:avLst/>
          </a:prstGeom>
          <a:noFill/>
        </p:spPr>
        <p:txBody>
          <a:bodyPr wrap="square">
            <a:spAutoFit/>
          </a:bodyPr>
          <a:lstStyle/>
          <a:p>
            <a:r>
              <a:rPr lang="en-US" sz="3200" b="0" i="0" dirty="0">
                <a:solidFill>
                  <a:srgbClr val="000000"/>
                </a:solidFill>
                <a:effectLst/>
                <a:latin typeface="Source Sans Pro" panose="020B0503030403020204" pitchFamily="34" charset="0"/>
              </a:rPr>
              <a:t>The learners will do page 47 question 2c.</a:t>
            </a:r>
            <a:endParaRPr lang="en-US" sz="3200" dirty="0"/>
          </a:p>
        </p:txBody>
      </p:sp>
      <p:pic>
        <p:nvPicPr>
          <p:cNvPr id="10" name="Picture 9">
            <a:extLst>
              <a:ext uri="{FF2B5EF4-FFF2-40B4-BE49-F238E27FC236}">
                <a16:creationId xmlns:a16="http://schemas.microsoft.com/office/drawing/2014/main" id="{3C4D5AA4-49DB-1793-B630-76ED41885D33}"/>
              </a:ext>
            </a:extLst>
          </p:cNvPr>
          <p:cNvPicPr>
            <a:picLocks noChangeAspect="1"/>
          </p:cNvPicPr>
          <p:nvPr/>
        </p:nvPicPr>
        <p:blipFill>
          <a:blip r:embed="rId2"/>
          <a:stretch>
            <a:fillRect/>
          </a:stretch>
        </p:blipFill>
        <p:spPr>
          <a:xfrm>
            <a:off x="1154953" y="3308940"/>
            <a:ext cx="8649907" cy="2899355"/>
          </a:xfrm>
          <a:prstGeom prst="rect">
            <a:avLst/>
          </a:prstGeom>
        </p:spPr>
      </p:pic>
      <p:pic>
        <p:nvPicPr>
          <p:cNvPr id="5122" name="Picture 2" descr="Upon Further Reflection: Exit Tickets | Teach Like a Champion">
            <a:extLst>
              <a:ext uri="{FF2B5EF4-FFF2-40B4-BE49-F238E27FC236}">
                <a16:creationId xmlns:a16="http://schemas.microsoft.com/office/drawing/2014/main" id="{FA0E26EB-B5FA-4253-C697-96C3E9C41E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371" y="488602"/>
            <a:ext cx="2771775" cy="164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350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184D0-EBF6-9AC9-0072-CA8EAA5CED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F389B8-FF16-7FCF-2D43-BF558FC71372}"/>
              </a:ext>
            </a:extLst>
          </p:cNvPr>
          <p:cNvSpPr>
            <a:spLocks noGrp="1"/>
          </p:cNvSpPr>
          <p:nvPr>
            <p:ph type="title"/>
          </p:nvPr>
        </p:nvSpPr>
        <p:spPr>
          <a:xfrm>
            <a:off x="1154953" y="973667"/>
            <a:ext cx="9269207" cy="1028387"/>
          </a:xfrm>
        </p:spPr>
        <p:txBody>
          <a:bodyPr/>
          <a:lstStyle/>
          <a:p>
            <a:pPr algn="ctr"/>
            <a:r>
              <a:rPr lang="en-US" b="1" i="0" u="sng" dirty="0">
                <a:solidFill>
                  <a:schemeClr val="bg1"/>
                </a:solidFill>
                <a:effectLst/>
                <a:latin typeface="Source Sans Pro" panose="020B0503030403020204" pitchFamily="34" charset="0"/>
              </a:rPr>
              <a:t>Success Criteria (1 min</a:t>
            </a:r>
            <a:r>
              <a:rPr lang="en-US" b="1" u="sng" dirty="0">
                <a:solidFill>
                  <a:schemeClr val="bg1"/>
                </a:solidFill>
                <a:latin typeface="Source Sans Pro" panose="020B0503030403020204" pitchFamily="34" charset="0"/>
              </a:rPr>
              <a:t>):</a:t>
            </a:r>
            <a:endParaRPr lang="en-US" dirty="0">
              <a:solidFill>
                <a:schemeClr val="bg1"/>
              </a:solidFill>
            </a:endParaRPr>
          </a:p>
        </p:txBody>
      </p:sp>
      <p:sp>
        <p:nvSpPr>
          <p:cNvPr id="4" name="TextBox 3">
            <a:extLst>
              <a:ext uri="{FF2B5EF4-FFF2-40B4-BE49-F238E27FC236}">
                <a16:creationId xmlns:a16="http://schemas.microsoft.com/office/drawing/2014/main" id="{D09A90F1-946B-E5CE-DF97-4E3CAB4D8861}"/>
              </a:ext>
            </a:extLst>
          </p:cNvPr>
          <p:cNvSpPr txBox="1"/>
          <p:nvPr/>
        </p:nvSpPr>
        <p:spPr>
          <a:xfrm>
            <a:off x="2565935" y="2596489"/>
            <a:ext cx="7376962" cy="3046988"/>
          </a:xfrm>
          <a:prstGeom prst="rect">
            <a:avLst/>
          </a:prstGeom>
          <a:noFill/>
        </p:spPr>
        <p:txBody>
          <a:bodyPr wrap="square">
            <a:spAutoFit/>
          </a:bodyPr>
          <a:lstStyle/>
          <a:p>
            <a:pPr marL="457200" indent="-457200" algn="l">
              <a:buFont typeface="Wingdings" panose="05000000000000000000" pitchFamily="2" charset="2"/>
              <a:buChar char="ü"/>
            </a:pPr>
            <a:r>
              <a:rPr lang="en-US" sz="3200" b="0" i="0" dirty="0">
                <a:solidFill>
                  <a:srgbClr val="000000"/>
                </a:solidFill>
                <a:effectLst/>
                <a:latin typeface="Source Sans Pro" panose="020B0503030403020204" pitchFamily="34" charset="0"/>
              </a:rPr>
              <a:t>I can identify and understand the problem.</a:t>
            </a:r>
          </a:p>
          <a:p>
            <a:pPr marL="457200" indent="-457200" algn="l">
              <a:buFont typeface="Wingdings" panose="05000000000000000000" pitchFamily="2" charset="2"/>
              <a:buChar char="ü"/>
            </a:pPr>
            <a:r>
              <a:rPr lang="en-US" sz="3200" b="0" i="0" dirty="0">
                <a:solidFill>
                  <a:srgbClr val="000000"/>
                </a:solidFill>
                <a:effectLst/>
                <a:latin typeface="Source Sans Pro" panose="020B0503030403020204" pitchFamily="34" charset="0"/>
              </a:rPr>
              <a:t>I can collect data.</a:t>
            </a:r>
          </a:p>
          <a:p>
            <a:pPr marL="457200" indent="-457200" algn="l">
              <a:buFont typeface="Wingdings" panose="05000000000000000000" pitchFamily="2" charset="2"/>
              <a:buChar char="ü"/>
            </a:pPr>
            <a:r>
              <a:rPr lang="en-US" sz="3200" b="0" i="0" dirty="0">
                <a:solidFill>
                  <a:srgbClr val="000000"/>
                </a:solidFill>
                <a:effectLst/>
                <a:latin typeface="Source Sans Pro" panose="020B0503030403020204" pitchFamily="34" charset="0"/>
              </a:rPr>
              <a:t>I can carefully look at the data.</a:t>
            </a:r>
          </a:p>
          <a:p>
            <a:pPr marL="457200" indent="-457200" algn="l">
              <a:buFont typeface="Wingdings" panose="05000000000000000000" pitchFamily="2" charset="2"/>
              <a:buChar char="ü"/>
            </a:pPr>
            <a:r>
              <a:rPr lang="en-US" sz="3200" b="0" i="0" dirty="0">
                <a:solidFill>
                  <a:srgbClr val="000000"/>
                </a:solidFill>
                <a:effectLst/>
                <a:latin typeface="Source Sans Pro" panose="020B0503030403020204" pitchFamily="34" charset="0"/>
              </a:rPr>
              <a:t>I can find the meaning in the data.</a:t>
            </a:r>
            <a:br>
              <a:rPr lang="en-US" sz="3200" b="0" i="0" dirty="0">
                <a:solidFill>
                  <a:srgbClr val="000000"/>
                </a:solidFill>
                <a:effectLst/>
                <a:latin typeface="Source Sans Pro" panose="020B0503030403020204" pitchFamily="34" charset="0"/>
              </a:rPr>
            </a:br>
            <a:endParaRPr lang="en-US" sz="3200" b="0" i="0" dirty="0">
              <a:solidFill>
                <a:srgbClr val="000000"/>
              </a:solidFill>
              <a:effectLst/>
              <a:latin typeface="Source Sans Pro" panose="020B0503030403020204" pitchFamily="34" charset="0"/>
            </a:endParaRPr>
          </a:p>
        </p:txBody>
      </p:sp>
    </p:spTree>
    <p:extLst>
      <p:ext uri="{BB962C8B-B14F-4D97-AF65-F5344CB8AC3E}">
        <p14:creationId xmlns:p14="http://schemas.microsoft.com/office/powerpoint/2010/main" val="3796184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A10EC-0186-C760-FB5D-A7D262E77AA3}"/>
            </a:ext>
          </a:extLst>
        </p:cNvPr>
        <p:cNvGrpSpPr/>
        <p:nvPr/>
      </p:nvGrpSpPr>
      <p:grpSpPr>
        <a:xfrm>
          <a:off x="0" y="0"/>
          <a:ext cx="0" cy="0"/>
          <a:chOff x="0" y="0"/>
          <a:chExt cx="0" cy="0"/>
        </a:xfrm>
      </p:grpSpPr>
      <p:pic>
        <p:nvPicPr>
          <p:cNvPr id="6146" name="Picture 2" descr="12 Ways to Say “Thank You” With Examples | Grammarly">
            <a:extLst>
              <a:ext uri="{FF2B5EF4-FFF2-40B4-BE49-F238E27FC236}">
                <a16:creationId xmlns:a16="http://schemas.microsoft.com/office/drawing/2014/main" id="{188D8AD9-22D3-700E-4C25-B4D05027B8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4678" y="2378727"/>
            <a:ext cx="7889507" cy="4154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268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AC22F-2FED-6773-F271-9AE34FF2A9D9}"/>
              </a:ext>
            </a:extLst>
          </p:cNvPr>
          <p:cNvSpPr>
            <a:spLocks noGrp="1"/>
          </p:cNvSpPr>
          <p:nvPr>
            <p:ph type="title"/>
          </p:nvPr>
        </p:nvSpPr>
        <p:spPr>
          <a:xfrm>
            <a:off x="1158239" y="433136"/>
            <a:ext cx="6333386" cy="1509304"/>
          </a:xfrm>
        </p:spPr>
        <p:txBody>
          <a:bodyPr vert="horz" lIns="91440" tIns="45720" rIns="91440" bIns="45720" rtlCol="0" anchor="b">
            <a:normAutofit/>
          </a:bodyPr>
          <a:lstStyle/>
          <a:p>
            <a:r>
              <a:rPr lang="en-US" dirty="0"/>
              <a:t>Lesson Objective</a:t>
            </a:r>
          </a:p>
        </p:txBody>
      </p:sp>
      <p:sp>
        <p:nvSpPr>
          <p:cNvPr id="13" name="TextBox 12">
            <a:extLst>
              <a:ext uri="{FF2B5EF4-FFF2-40B4-BE49-F238E27FC236}">
                <a16:creationId xmlns:a16="http://schemas.microsoft.com/office/drawing/2014/main" id="{08D8FF8A-753E-3C82-3ABD-B4D7E3DC1E3C}"/>
              </a:ext>
            </a:extLst>
          </p:cNvPr>
          <p:cNvSpPr txBox="1"/>
          <p:nvPr/>
        </p:nvSpPr>
        <p:spPr>
          <a:xfrm>
            <a:off x="718069" y="2645094"/>
            <a:ext cx="9217793" cy="3049553"/>
          </a:xfrm>
          <a:prstGeom prst="rect">
            <a:avLst/>
          </a:prstGeom>
          <a:noFill/>
        </p:spPr>
        <p:txBody>
          <a:bodyPr wrap="square" rtlCol="0">
            <a:spAutoFit/>
          </a:bodyPr>
          <a:lstStyle/>
          <a:p>
            <a:pPr algn="l" fontAlgn="base">
              <a:lnSpc>
                <a:spcPts val="1862"/>
              </a:lnSpc>
            </a:pPr>
            <a:r>
              <a:rPr lang="en-US" sz="3200" b="0" i="0" dirty="0">
                <a:solidFill>
                  <a:srgbClr val="000000"/>
                </a:solidFill>
                <a:effectLst/>
                <a:latin typeface="Comic Sans MS" panose="030F0702030302020204" pitchFamily="66" charset="0"/>
              </a:rPr>
              <a:t>By the end of the lesson, learners will be able</a:t>
            </a:r>
          </a:p>
          <a:p>
            <a:pPr algn="l" fontAlgn="base">
              <a:lnSpc>
                <a:spcPts val="1862"/>
              </a:lnSpc>
            </a:pPr>
            <a:endParaRPr lang="en-US" sz="3200" dirty="0">
              <a:solidFill>
                <a:srgbClr val="000000"/>
              </a:solidFill>
              <a:latin typeface="Comic Sans MS" panose="030F0702030302020204" pitchFamily="66" charset="0"/>
            </a:endParaRPr>
          </a:p>
          <a:p>
            <a:pPr algn="l" fontAlgn="base">
              <a:lnSpc>
                <a:spcPts val="1862"/>
              </a:lnSpc>
            </a:pPr>
            <a:r>
              <a:rPr lang="en-US" sz="3200" b="0" i="0" dirty="0">
                <a:solidFill>
                  <a:srgbClr val="000000"/>
                </a:solidFill>
                <a:effectLst/>
                <a:latin typeface="Comic Sans MS" panose="030F0702030302020204" pitchFamily="66" charset="0"/>
              </a:rPr>
              <a:t> to :</a:t>
            </a:r>
          </a:p>
          <a:p>
            <a:pPr algn="l" fontAlgn="base">
              <a:lnSpc>
                <a:spcPts val="1862"/>
              </a:lnSpc>
            </a:pPr>
            <a:endParaRPr lang="en-US" sz="3200" b="0" i="0" dirty="0">
              <a:solidFill>
                <a:srgbClr val="000000"/>
              </a:solidFill>
              <a:effectLst/>
              <a:latin typeface="Comic Sans MS" panose="030F0702030302020204" pitchFamily="66" charset="0"/>
            </a:endParaRPr>
          </a:p>
          <a:p>
            <a:pPr marL="457200" indent="-457200" algn="l" fontAlgn="base">
              <a:lnSpc>
                <a:spcPts val="1862"/>
              </a:lnSpc>
              <a:buFont typeface="Wingdings" panose="05000000000000000000" pitchFamily="2" charset="2"/>
              <a:buChar char="§"/>
            </a:pPr>
            <a:r>
              <a:rPr lang="en-US" sz="3200" b="0" i="0" dirty="0" err="1">
                <a:solidFill>
                  <a:srgbClr val="000000"/>
                </a:solidFill>
                <a:effectLst/>
                <a:latin typeface="Comic Sans MS" panose="030F0702030302020204" pitchFamily="66" charset="0"/>
              </a:rPr>
              <a:t>Analyse</a:t>
            </a:r>
            <a:r>
              <a:rPr lang="en-US" sz="3200" b="0" i="0" dirty="0">
                <a:solidFill>
                  <a:srgbClr val="000000"/>
                </a:solidFill>
                <a:effectLst/>
                <a:latin typeface="Comic Sans MS" panose="030F0702030302020204" pitchFamily="66" charset="0"/>
              </a:rPr>
              <a:t> and identify the problems that can</a:t>
            </a:r>
          </a:p>
          <a:p>
            <a:pPr algn="l" fontAlgn="base">
              <a:lnSpc>
                <a:spcPts val="1862"/>
              </a:lnSpc>
            </a:pPr>
            <a:endParaRPr lang="en-US" sz="3200" dirty="0">
              <a:solidFill>
                <a:srgbClr val="000000"/>
              </a:solidFill>
              <a:latin typeface="Comic Sans MS" panose="030F0702030302020204" pitchFamily="66" charset="0"/>
            </a:endParaRPr>
          </a:p>
          <a:p>
            <a:pPr algn="l" fontAlgn="base">
              <a:lnSpc>
                <a:spcPts val="1862"/>
              </a:lnSpc>
            </a:pPr>
            <a:r>
              <a:rPr lang="en-US" sz="3200" b="0" i="0" dirty="0">
                <a:solidFill>
                  <a:srgbClr val="000000"/>
                </a:solidFill>
                <a:effectLst/>
                <a:latin typeface="Comic Sans MS" panose="030F0702030302020204" pitchFamily="66" charset="0"/>
              </a:rPr>
              <a:t> be solved  using data after collaborative</a:t>
            </a:r>
          </a:p>
          <a:p>
            <a:pPr algn="l" fontAlgn="base">
              <a:lnSpc>
                <a:spcPts val="1862"/>
              </a:lnSpc>
            </a:pPr>
            <a:endParaRPr lang="en-US" sz="3200" dirty="0">
              <a:solidFill>
                <a:srgbClr val="000000"/>
              </a:solidFill>
              <a:latin typeface="Comic Sans MS" panose="030F0702030302020204" pitchFamily="66" charset="0"/>
            </a:endParaRPr>
          </a:p>
          <a:p>
            <a:pPr algn="l" fontAlgn="base">
              <a:lnSpc>
                <a:spcPts val="1862"/>
              </a:lnSpc>
            </a:pPr>
            <a:r>
              <a:rPr lang="en-US" sz="3200" b="0" i="0" dirty="0">
                <a:solidFill>
                  <a:srgbClr val="000000"/>
                </a:solidFill>
                <a:effectLst/>
                <a:latin typeface="Comic Sans MS" panose="030F0702030302020204" pitchFamily="66" charset="0"/>
              </a:rPr>
              <a:t> discussions and individual book questions</a:t>
            </a:r>
          </a:p>
          <a:p>
            <a:pPr algn="l" fontAlgn="base">
              <a:lnSpc>
                <a:spcPts val="1862"/>
              </a:lnSpc>
            </a:pPr>
            <a:endParaRPr lang="en-US" sz="3200" dirty="0">
              <a:solidFill>
                <a:srgbClr val="000000"/>
              </a:solidFill>
              <a:latin typeface="Comic Sans MS" panose="030F0702030302020204" pitchFamily="66" charset="0"/>
            </a:endParaRPr>
          </a:p>
          <a:p>
            <a:pPr algn="l" fontAlgn="base">
              <a:lnSpc>
                <a:spcPts val="1862"/>
              </a:lnSpc>
            </a:pPr>
            <a:r>
              <a:rPr lang="en-US" sz="3200" b="0" i="0" dirty="0">
                <a:solidFill>
                  <a:srgbClr val="000000"/>
                </a:solidFill>
                <a:effectLst/>
                <a:latin typeface="Comic Sans MS" panose="030F0702030302020204" pitchFamily="66" charset="0"/>
              </a:rPr>
              <a:t> followed by formal format .</a:t>
            </a:r>
          </a:p>
          <a:p>
            <a:endParaRPr lang="en-US" dirty="0"/>
          </a:p>
        </p:txBody>
      </p:sp>
    </p:spTree>
    <p:extLst>
      <p:ext uri="{BB962C8B-B14F-4D97-AF65-F5344CB8AC3E}">
        <p14:creationId xmlns:p14="http://schemas.microsoft.com/office/powerpoint/2010/main" val="906980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0F72C-1999-4533-0091-D8C9FE944CCA}"/>
              </a:ext>
            </a:extLst>
          </p:cNvPr>
          <p:cNvSpPr>
            <a:spLocks noGrp="1"/>
          </p:cNvSpPr>
          <p:nvPr>
            <p:ph type="title"/>
          </p:nvPr>
        </p:nvSpPr>
        <p:spPr/>
        <p:txBody>
          <a:bodyPr/>
          <a:lstStyle/>
          <a:p>
            <a:r>
              <a:rPr lang="en-US" dirty="0"/>
              <a:t>Key Vocabulary</a:t>
            </a:r>
          </a:p>
        </p:txBody>
      </p:sp>
      <p:sp>
        <p:nvSpPr>
          <p:cNvPr id="7" name="Rectangle 1">
            <a:extLst>
              <a:ext uri="{FF2B5EF4-FFF2-40B4-BE49-F238E27FC236}">
                <a16:creationId xmlns:a16="http://schemas.microsoft.com/office/drawing/2014/main" id="{90319D94-4C9F-CDB4-F100-05200D9505D7}"/>
              </a:ext>
            </a:extLst>
          </p:cNvPr>
          <p:cNvSpPr>
            <a:spLocks noChangeArrowheads="1"/>
          </p:cNvSpPr>
          <p:nvPr/>
        </p:nvSpPr>
        <p:spPr bwMode="auto">
          <a:xfrm>
            <a:off x="786780" y="2710829"/>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a:ln>
                  <a:noFill/>
                </a:ln>
                <a:solidFill>
                  <a:srgbClr val="212529"/>
                </a:solidFill>
                <a:effectLst/>
                <a:latin typeface="Source Sans Pro" panose="020B0503030403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AB65C342-7F93-F6D7-5D81-239F3637CFED}"/>
              </a:ext>
            </a:extLst>
          </p:cNvPr>
          <p:cNvSpPr txBox="1"/>
          <p:nvPr/>
        </p:nvSpPr>
        <p:spPr>
          <a:xfrm>
            <a:off x="901976" y="2607437"/>
            <a:ext cx="4206737" cy="1323439"/>
          </a:xfrm>
          <a:prstGeom prst="rect">
            <a:avLst/>
          </a:prstGeom>
          <a:noFill/>
        </p:spPr>
        <p:txBody>
          <a:bodyPr wrap="square">
            <a:spAutoFit/>
          </a:bodyPr>
          <a:lstStyle/>
          <a:p>
            <a:r>
              <a:rPr lang="en-US" sz="4000" b="0" i="0" dirty="0">
                <a:solidFill>
                  <a:srgbClr val="212529"/>
                </a:solidFill>
                <a:effectLst/>
                <a:latin typeface="Source Sans Pro" panose="020B0503030403020204" pitchFamily="34" charset="0"/>
              </a:rPr>
              <a:t>decision: a choice about something</a:t>
            </a:r>
            <a:r>
              <a:rPr lang="en-US" sz="3200" b="0" i="0" dirty="0">
                <a:solidFill>
                  <a:srgbClr val="212529"/>
                </a:solidFill>
                <a:effectLst/>
                <a:latin typeface="Calibri" panose="020F0502020204030204" pitchFamily="34" charset="0"/>
              </a:rPr>
              <a:t> </a:t>
            </a:r>
            <a:endParaRPr lang="en-US" sz="4000" dirty="0"/>
          </a:p>
        </p:txBody>
      </p:sp>
      <p:pic>
        <p:nvPicPr>
          <p:cNvPr id="1028" name="Picture 4" descr="7 Steps of the Decision-Making Process: Everything You Need to Know | AFA  Education Blog">
            <a:extLst>
              <a:ext uri="{FF2B5EF4-FFF2-40B4-BE49-F238E27FC236}">
                <a16:creationId xmlns:a16="http://schemas.microsoft.com/office/drawing/2014/main" id="{A369C4E7-AA87-6E30-F762-FF98A1E2EF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2970" y="2510254"/>
            <a:ext cx="7233488" cy="4466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804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66A4D-71BB-2A0C-B6E3-052B00D3AE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063C26-23B6-5999-BBE9-93489C56F23B}"/>
              </a:ext>
            </a:extLst>
          </p:cNvPr>
          <p:cNvSpPr>
            <a:spLocks noGrp="1"/>
          </p:cNvSpPr>
          <p:nvPr>
            <p:ph type="title"/>
          </p:nvPr>
        </p:nvSpPr>
        <p:spPr>
          <a:xfrm>
            <a:off x="1154953" y="973668"/>
            <a:ext cx="5794487" cy="980260"/>
          </a:xfrm>
        </p:spPr>
        <p:txBody>
          <a:bodyPr/>
          <a:lstStyle/>
          <a:p>
            <a:pPr algn="ctr"/>
            <a:r>
              <a:rPr lang="en-US" b="1" dirty="0"/>
              <a:t>Big Question!</a:t>
            </a:r>
          </a:p>
        </p:txBody>
      </p:sp>
      <p:sp>
        <p:nvSpPr>
          <p:cNvPr id="7" name="Rectangle 1">
            <a:extLst>
              <a:ext uri="{FF2B5EF4-FFF2-40B4-BE49-F238E27FC236}">
                <a16:creationId xmlns:a16="http://schemas.microsoft.com/office/drawing/2014/main" id="{C79A5B7A-A2C1-7B62-2FFC-6A1AC84F82B6}"/>
              </a:ext>
            </a:extLst>
          </p:cNvPr>
          <p:cNvSpPr>
            <a:spLocks noChangeArrowheads="1"/>
          </p:cNvSpPr>
          <p:nvPr/>
        </p:nvSpPr>
        <p:spPr bwMode="auto">
          <a:xfrm>
            <a:off x="786780" y="2710829"/>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a:ln>
                  <a:noFill/>
                </a:ln>
                <a:solidFill>
                  <a:srgbClr val="212529"/>
                </a:solidFill>
                <a:effectLst/>
                <a:latin typeface="Source Sans Pro" panose="020B0503030403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5208CA35-9FF6-F99E-CC40-BA90BDAD337F}"/>
              </a:ext>
            </a:extLst>
          </p:cNvPr>
          <p:cNvSpPr txBox="1"/>
          <p:nvPr/>
        </p:nvSpPr>
        <p:spPr>
          <a:xfrm>
            <a:off x="305210" y="2799942"/>
            <a:ext cx="5931961" cy="2554545"/>
          </a:xfrm>
          <a:prstGeom prst="rect">
            <a:avLst/>
          </a:prstGeom>
          <a:noFill/>
        </p:spPr>
        <p:txBody>
          <a:bodyPr wrap="square">
            <a:spAutoFit/>
          </a:bodyPr>
          <a:lstStyle/>
          <a:p>
            <a:r>
              <a:rPr lang="en-US" sz="4000" b="0" i="0" dirty="0">
                <a:solidFill>
                  <a:srgbClr val="212529"/>
                </a:solidFill>
                <a:effectLst/>
                <a:latin typeface="Source Sans Pro" panose="020B0503030403020204" pitchFamily="34" charset="0"/>
              </a:rPr>
              <a:t>Based on collected data about toys, what is identified as the most popular toy of all time?</a:t>
            </a:r>
            <a:endParaRPr lang="en-US" sz="4000" dirty="0"/>
          </a:p>
        </p:txBody>
      </p:sp>
      <p:pic>
        <p:nvPicPr>
          <p:cNvPr id="2050" name="Picture 2" descr="LEGO Sets Are Better Investments than Stocks, Bonds or Even Gold |  Architectural Digest">
            <a:extLst>
              <a:ext uri="{FF2B5EF4-FFF2-40B4-BE49-F238E27FC236}">
                <a16:creationId xmlns:a16="http://schemas.microsoft.com/office/drawing/2014/main" id="{6210526F-61A2-E57E-FCF8-5789DCE0C0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4343" y="2993461"/>
            <a:ext cx="6677657" cy="3753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040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837301B-EF13-79B8-623F-2EB14057F584}"/>
              </a:ext>
            </a:extLst>
          </p:cNvPr>
          <p:cNvSpPr txBox="1"/>
          <p:nvPr/>
        </p:nvSpPr>
        <p:spPr>
          <a:xfrm>
            <a:off x="520968" y="2677238"/>
            <a:ext cx="5305926" cy="3046988"/>
          </a:xfrm>
          <a:prstGeom prst="rect">
            <a:avLst/>
          </a:prstGeom>
          <a:noFill/>
        </p:spPr>
        <p:txBody>
          <a:bodyPr wrap="square">
            <a:spAutoFit/>
          </a:bodyPr>
          <a:lstStyle/>
          <a:p>
            <a:pPr algn="l"/>
            <a:r>
              <a:rPr lang="en-US" sz="3200" b="0" i="0" dirty="0">
                <a:solidFill>
                  <a:srgbClr val="212529"/>
                </a:solidFill>
                <a:effectLst/>
                <a:latin typeface="Source Sans Pro" panose="020B0503030403020204" pitchFamily="34" charset="0"/>
              </a:rPr>
              <a:t>The teacher will organize the class into groups of four, display a shared picture on the board, and assign each group a specific printed question.</a:t>
            </a:r>
          </a:p>
        </p:txBody>
      </p:sp>
      <p:sp>
        <p:nvSpPr>
          <p:cNvPr id="7" name="TextBox 6">
            <a:extLst>
              <a:ext uri="{FF2B5EF4-FFF2-40B4-BE49-F238E27FC236}">
                <a16:creationId xmlns:a16="http://schemas.microsoft.com/office/drawing/2014/main" id="{1BC305F7-BA30-378D-C5E8-D72A6D48BC41}"/>
              </a:ext>
            </a:extLst>
          </p:cNvPr>
          <p:cNvSpPr txBox="1"/>
          <p:nvPr/>
        </p:nvSpPr>
        <p:spPr>
          <a:xfrm>
            <a:off x="1732547" y="994429"/>
            <a:ext cx="8001001" cy="769441"/>
          </a:xfrm>
          <a:prstGeom prst="rect">
            <a:avLst/>
          </a:prstGeom>
          <a:noFill/>
        </p:spPr>
        <p:txBody>
          <a:bodyPr wrap="square">
            <a:spAutoFit/>
          </a:bodyPr>
          <a:lstStyle/>
          <a:p>
            <a:pPr algn="l"/>
            <a:r>
              <a:rPr lang="en-US" sz="4400" b="1" i="0" u="sng" dirty="0">
                <a:solidFill>
                  <a:schemeClr val="bg1"/>
                </a:solidFill>
                <a:effectLst/>
                <a:latin typeface="Source Sans Pro" panose="020B0503030403020204" pitchFamily="34" charset="0"/>
              </a:rPr>
              <a:t>Collaborative Work (7 mins):</a:t>
            </a:r>
          </a:p>
        </p:txBody>
      </p:sp>
      <p:pic>
        <p:nvPicPr>
          <p:cNvPr id="9" name="Picture 8">
            <a:extLst>
              <a:ext uri="{FF2B5EF4-FFF2-40B4-BE49-F238E27FC236}">
                <a16:creationId xmlns:a16="http://schemas.microsoft.com/office/drawing/2014/main" id="{8B9F1D69-27CC-5839-7240-54FE50D245E9}"/>
              </a:ext>
            </a:extLst>
          </p:cNvPr>
          <p:cNvPicPr>
            <a:picLocks noChangeAspect="1"/>
          </p:cNvPicPr>
          <p:nvPr/>
        </p:nvPicPr>
        <p:blipFill>
          <a:blip r:embed="rId2"/>
          <a:stretch>
            <a:fillRect/>
          </a:stretch>
        </p:blipFill>
        <p:spPr>
          <a:xfrm>
            <a:off x="5930629" y="2276879"/>
            <a:ext cx="6011114" cy="426779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751812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2FF5A-90AB-06DC-CDA5-30B863AFDC1F}"/>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04A4AB3C-0534-5098-D38F-A26619B99074}"/>
              </a:ext>
            </a:extLst>
          </p:cNvPr>
          <p:cNvSpPr txBox="1"/>
          <p:nvPr/>
        </p:nvSpPr>
        <p:spPr>
          <a:xfrm>
            <a:off x="3635944" y="994429"/>
            <a:ext cx="6097604" cy="769441"/>
          </a:xfrm>
          <a:prstGeom prst="rect">
            <a:avLst/>
          </a:prstGeom>
          <a:noFill/>
        </p:spPr>
        <p:txBody>
          <a:bodyPr wrap="square">
            <a:spAutoFit/>
          </a:bodyPr>
          <a:lstStyle/>
          <a:p>
            <a:pPr algn="l"/>
            <a:r>
              <a:rPr lang="en-US" sz="4400" b="1" i="0" u="sng" dirty="0">
                <a:solidFill>
                  <a:schemeClr val="bg1"/>
                </a:solidFill>
                <a:effectLst/>
                <a:latin typeface="Source Sans Pro" panose="020B0503030403020204" pitchFamily="34" charset="0"/>
              </a:rPr>
              <a:t>Collaborative Work:</a:t>
            </a:r>
            <a:endParaRPr lang="en-US" sz="4400" b="0" i="0" dirty="0">
              <a:solidFill>
                <a:schemeClr val="bg1"/>
              </a:solidFill>
              <a:effectLst/>
              <a:latin typeface="Source Sans Pro" panose="020B0503030403020204" pitchFamily="34" charset="0"/>
            </a:endParaRPr>
          </a:p>
        </p:txBody>
      </p:sp>
      <p:pic>
        <p:nvPicPr>
          <p:cNvPr id="9" name="Picture 8">
            <a:extLst>
              <a:ext uri="{FF2B5EF4-FFF2-40B4-BE49-F238E27FC236}">
                <a16:creationId xmlns:a16="http://schemas.microsoft.com/office/drawing/2014/main" id="{BF5F0CC0-985C-DA87-C8AA-5863F80D1210}"/>
              </a:ext>
            </a:extLst>
          </p:cNvPr>
          <p:cNvPicPr>
            <a:picLocks noChangeAspect="1"/>
          </p:cNvPicPr>
          <p:nvPr/>
        </p:nvPicPr>
        <p:blipFill>
          <a:blip r:embed="rId2"/>
          <a:stretch>
            <a:fillRect/>
          </a:stretch>
        </p:blipFill>
        <p:spPr>
          <a:xfrm>
            <a:off x="5930629" y="2276879"/>
            <a:ext cx="6011114" cy="426779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TextBox 2">
            <a:extLst>
              <a:ext uri="{FF2B5EF4-FFF2-40B4-BE49-F238E27FC236}">
                <a16:creationId xmlns:a16="http://schemas.microsoft.com/office/drawing/2014/main" id="{4EA4C085-A1B1-6587-724B-8544B89D8EC8}"/>
              </a:ext>
            </a:extLst>
          </p:cNvPr>
          <p:cNvSpPr txBox="1"/>
          <p:nvPr/>
        </p:nvSpPr>
        <p:spPr>
          <a:xfrm>
            <a:off x="203597" y="2025908"/>
            <a:ext cx="5727032" cy="4832092"/>
          </a:xfrm>
          <a:prstGeom prst="rect">
            <a:avLst/>
          </a:prstGeom>
          <a:noFill/>
        </p:spPr>
        <p:txBody>
          <a:bodyPr wrap="square">
            <a:spAutoFit/>
          </a:bodyPr>
          <a:lstStyle/>
          <a:p>
            <a:pPr algn="l"/>
            <a:r>
              <a:rPr lang="en-US" sz="2800" b="1" i="0" dirty="0">
                <a:solidFill>
                  <a:srgbClr val="212529"/>
                </a:solidFill>
                <a:effectLst/>
                <a:latin typeface="Source Sans Pro" panose="020B0503030403020204" pitchFamily="34" charset="0"/>
              </a:rPr>
              <a:t>Group 1</a:t>
            </a:r>
            <a:r>
              <a:rPr lang="en-US" sz="2800" b="0" i="0" dirty="0">
                <a:solidFill>
                  <a:srgbClr val="212529"/>
                </a:solidFill>
                <a:effectLst/>
                <a:latin typeface="Source Sans Pro" panose="020B0503030403020204" pitchFamily="34" charset="0"/>
              </a:rPr>
              <a:t>: Identify which chart represents categorical data.  </a:t>
            </a:r>
          </a:p>
          <a:p>
            <a:pPr algn="l"/>
            <a:r>
              <a:rPr lang="en-US" sz="2800" b="1" i="0" dirty="0">
                <a:solidFill>
                  <a:srgbClr val="212529"/>
                </a:solidFill>
                <a:effectLst/>
                <a:latin typeface="Source Sans Pro" panose="020B0503030403020204" pitchFamily="34" charset="0"/>
              </a:rPr>
              <a:t>Group 2</a:t>
            </a:r>
            <a:r>
              <a:rPr lang="en-US" sz="2800" b="0" i="0" dirty="0">
                <a:solidFill>
                  <a:srgbClr val="212529"/>
                </a:solidFill>
                <a:effectLst/>
                <a:latin typeface="Source Sans Pro" panose="020B0503030403020204" pitchFamily="34" charset="0"/>
              </a:rPr>
              <a:t>: Determine whether A and B are bar charts or pie charts.  </a:t>
            </a:r>
          </a:p>
          <a:p>
            <a:pPr algn="l"/>
            <a:r>
              <a:rPr lang="en-US" sz="2800" b="1" i="0" dirty="0">
                <a:solidFill>
                  <a:srgbClr val="212529"/>
                </a:solidFill>
                <a:effectLst/>
                <a:latin typeface="Source Sans Pro" panose="020B0503030403020204" pitchFamily="34" charset="0"/>
              </a:rPr>
              <a:t>Group 3</a:t>
            </a:r>
            <a:r>
              <a:rPr lang="en-US" sz="2800" b="0" i="0" dirty="0">
                <a:solidFill>
                  <a:srgbClr val="212529"/>
                </a:solidFill>
                <a:effectLst/>
                <a:latin typeface="Source Sans Pro" panose="020B0503030403020204" pitchFamily="34" charset="0"/>
              </a:rPr>
              <a:t>: List other types of graphs or charts you know.  </a:t>
            </a:r>
          </a:p>
          <a:p>
            <a:pPr algn="l"/>
            <a:r>
              <a:rPr lang="en-US" sz="2800" b="1" i="0" dirty="0">
                <a:solidFill>
                  <a:srgbClr val="212529"/>
                </a:solidFill>
                <a:effectLst/>
                <a:latin typeface="Source Sans Pro" panose="020B0503030403020204" pitchFamily="34" charset="0"/>
              </a:rPr>
              <a:t>Group 4</a:t>
            </a:r>
            <a:r>
              <a:rPr lang="en-US" sz="2800" b="0" i="0" dirty="0">
                <a:solidFill>
                  <a:srgbClr val="212529"/>
                </a:solidFill>
                <a:effectLst/>
                <a:latin typeface="Source Sans Pro" panose="020B0503030403020204" pitchFamily="34" charset="0"/>
              </a:rPr>
              <a:t>: Would you prefer to view this data as a table or a chart? Explain why.</a:t>
            </a:r>
          </a:p>
          <a:p>
            <a:pPr algn="l"/>
            <a:r>
              <a:rPr lang="en-US" sz="2800" b="0" i="0" dirty="0">
                <a:solidFill>
                  <a:srgbClr val="212529"/>
                </a:solidFill>
                <a:effectLst/>
                <a:latin typeface="Source Sans Pro" panose="020B0503030403020204" pitchFamily="34" charset="0"/>
              </a:rPr>
              <a:t>The teacher will give the feedback to the students.</a:t>
            </a:r>
          </a:p>
        </p:txBody>
      </p:sp>
    </p:spTree>
    <p:extLst>
      <p:ext uri="{BB962C8B-B14F-4D97-AF65-F5344CB8AC3E}">
        <p14:creationId xmlns:p14="http://schemas.microsoft.com/office/powerpoint/2010/main" val="3447041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03BCD49-9547-1A24-0A81-B7C724B8202B}"/>
              </a:ext>
            </a:extLst>
          </p:cNvPr>
          <p:cNvSpPr>
            <a:spLocks noGrp="1"/>
          </p:cNvSpPr>
          <p:nvPr>
            <p:ph type="title"/>
          </p:nvPr>
        </p:nvSpPr>
        <p:spPr/>
        <p:txBody>
          <a:bodyPr/>
          <a:lstStyle/>
          <a:p>
            <a:pPr algn="ctr"/>
            <a:r>
              <a:rPr lang="en-US" b="1" dirty="0"/>
              <a:t>Main Activities</a:t>
            </a:r>
          </a:p>
        </p:txBody>
      </p:sp>
      <p:sp>
        <p:nvSpPr>
          <p:cNvPr id="9" name="TextBox 8">
            <a:extLst>
              <a:ext uri="{FF2B5EF4-FFF2-40B4-BE49-F238E27FC236}">
                <a16:creationId xmlns:a16="http://schemas.microsoft.com/office/drawing/2014/main" id="{4444252A-CB7B-C7D4-2205-E6BA163278CD}"/>
              </a:ext>
            </a:extLst>
          </p:cNvPr>
          <p:cNvSpPr txBox="1"/>
          <p:nvPr/>
        </p:nvSpPr>
        <p:spPr>
          <a:xfrm>
            <a:off x="392228" y="2203989"/>
            <a:ext cx="4882416" cy="4524315"/>
          </a:xfrm>
          <a:prstGeom prst="rect">
            <a:avLst/>
          </a:prstGeom>
          <a:noFill/>
        </p:spPr>
        <p:txBody>
          <a:bodyPr wrap="square">
            <a:spAutoFit/>
          </a:bodyPr>
          <a:lstStyle/>
          <a:p>
            <a:pPr algn="l"/>
            <a:r>
              <a:rPr lang="en-US" sz="2400" b="1" i="0" u="sng">
                <a:solidFill>
                  <a:srgbClr val="212529"/>
                </a:solidFill>
                <a:effectLst/>
                <a:latin typeface="Source Sans Pro" panose="020B0503030403020204" pitchFamily="34" charset="0"/>
              </a:rPr>
              <a:t>Corners Activity Strategy (10 mins):</a:t>
            </a:r>
            <a:endParaRPr lang="en-US" sz="2400" b="0" i="0">
              <a:solidFill>
                <a:srgbClr val="212529"/>
              </a:solidFill>
              <a:effectLst/>
              <a:latin typeface="Source Sans Pro" panose="020B0503030403020204" pitchFamily="34" charset="0"/>
            </a:endParaRPr>
          </a:p>
          <a:p>
            <a:pPr algn="l"/>
            <a:r>
              <a:rPr lang="en-US" sz="2400" b="0" i="0">
                <a:solidFill>
                  <a:srgbClr val="212529"/>
                </a:solidFill>
                <a:effectLst/>
                <a:latin typeface="Source Sans Pro" panose="020B0503030403020204" pitchFamily="34" charset="0"/>
              </a:rPr>
              <a:t>The teacher will set up three corners in the classroom, labelling them as Home Problem, School Corner, and Business Corner. The class will be divided into three groups, each assigned to one of the corners. The learners will collaborate to discuss and work together to solve the provided problem on an A4 paper or sticky notes.</a:t>
            </a:r>
            <a:endParaRPr lang="en-US" sz="2400" b="0" i="0" dirty="0">
              <a:solidFill>
                <a:srgbClr val="212529"/>
              </a:solidFill>
              <a:effectLst/>
              <a:latin typeface="Source Sans Pro" panose="020B0503030403020204" pitchFamily="34" charset="0"/>
            </a:endParaRPr>
          </a:p>
        </p:txBody>
      </p:sp>
      <p:pic>
        <p:nvPicPr>
          <p:cNvPr id="11" name="Picture 10">
            <a:extLst>
              <a:ext uri="{FF2B5EF4-FFF2-40B4-BE49-F238E27FC236}">
                <a16:creationId xmlns:a16="http://schemas.microsoft.com/office/drawing/2014/main" id="{37E709B9-DFE5-D855-9DB2-31E330F59379}"/>
              </a:ext>
            </a:extLst>
          </p:cNvPr>
          <p:cNvPicPr>
            <a:picLocks noChangeAspect="1"/>
          </p:cNvPicPr>
          <p:nvPr/>
        </p:nvPicPr>
        <p:blipFill>
          <a:blip r:embed="rId2"/>
          <a:stretch>
            <a:fillRect/>
          </a:stretch>
        </p:blipFill>
        <p:spPr>
          <a:xfrm>
            <a:off x="5111015" y="2415941"/>
            <a:ext cx="6805062" cy="3869355"/>
          </a:xfrm>
          <a:prstGeom prst="rect">
            <a:avLst/>
          </a:prstGeom>
        </p:spPr>
      </p:pic>
      <p:sp>
        <p:nvSpPr>
          <p:cNvPr id="13" name="TextBox 12">
            <a:extLst>
              <a:ext uri="{FF2B5EF4-FFF2-40B4-BE49-F238E27FC236}">
                <a16:creationId xmlns:a16="http://schemas.microsoft.com/office/drawing/2014/main" id="{58D36167-3FA8-820B-F116-57F8AC67E560}"/>
              </a:ext>
            </a:extLst>
          </p:cNvPr>
          <p:cNvSpPr txBox="1"/>
          <p:nvPr/>
        </p:nvSpPr>
        <p:spPr>
          <a:xfrm>
            <a:off x="5464744" y="6185833"/>
            <a:ext cx="6097604" cy="523220"/>
          </a:xfrm>
          <a:prstGeom prst="rect">
            <a:avLst/>
          </a:prstGeom>
          <a:noFill/>
        </p:spPr>
        <p:txBody>
          <a:bodyPr wrap="square">
            <a:spAutoFit/>
          </a:bodyPr>
          <a:lstStyle/>
          <a:p>
            <a:r>
              <a:rPr lang="en-US" sz="2800" b="1" i="0" dirty="0">
                <a:solidFill>
                  <a:srgbClr val="FF0000"/>
                </a:solidFill>
                <a:effectLst/>
                <a:latin typeface="Source Sans Pro" panose="020B0503030403020204" pitchFamily="34" charset="0"/>
              </a:rPr>
              <a:t>Teacher will provide the feedback. </a:t>
            </a:r>
            <a:endParaRPr lang="en-US" sz="2800" b="1" dirty="0">
              <a:solidFill>
                <a:srgbClr val="FF0000"/>
              </a:solidFill>
            </a:endParaRPr>
          </a:p>
        </p:txBody>
      </p:sp>
    </p:spTree>
    <p:extLst>
      <p:ext uri="{BB962C8B-B14F-4D97-AF65-F5344CB8AC3E}">
        <p14:creationId xmlns:p14="http://schemas.microsoft.com/office/powerpoint/2010/main" val="697897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A706754-C65D-8DDB-0E21-332E59FB1440}"/>
              </a:ext>
            </a:extLst>
          </p:cNvPr>
          <p:cNvSpPr>
            <a:spLocks noGrp="1"/>
          </p:cNvSpPr>
          <p:nvPr>
            <p:ph type="title"/>
          </p:nvPr>
        </p:nvSpPr>
        <p:spPr/>
        <p:txBody>
          <a:bodyPr/>
          <a:lstStyle/>
          <a:p>
            <a:pPr algn="ctr"/>
            <a:r>
              <a:rPr lang="en-US" b="1" i="0" dirty="0">
                <a:solidFill>
                  <a:schemeClr val="bg1"/>
                </a:solidFill>
                <a:effectLst/>
                <a:latin typeface="WordVisi_MSFontService"/>
              </a:rPr>
              <a:t>Class Discussion</a:t>
            </a:r>
            <a:br>
              <a:rPr lang="en-US" b="1" i="0" dirty="0">
                <a:solidFill>
                  <a:schemeClr val="bg1"/>
                </a:solidFill>
                <a:effectLst/>
                <a:latin typeface="WordVisi_MSFontService"/>
              </a:rPr>
            </a:br>
            <a:r>
              <a:rPr lang="en-US" b="1" i="0" dirty="0">
                <a:solidFill>
                  <a:schemeClr val="bg1"/>
                </a:solidFill>
                <a:effectLst/>
                <a:latin typeface="WordVisi_MSFontService"/>
              </a:rPr>
              <a:t>Teacher Talk time (10 mins):</a:t>
            </a:r>
            <a:endParaRPr lang="en-US" dirty="0">
              <a:solidFill>
                <a:schemeClr val="bg1"/>
              </a:solidFill>
            </a:endParaRPr>
          </a:p>
        </p:txBody>
      </p:sp>
      <p:sp>
        <p:nvSpPr>
          <p:cNvPr id="10" name="TextBox 9">
            <a:extLst>
              <a:ext uri="{FF2B5EF4-FFF2-40B4-BE49-F238E27FC236}">
                <a16:creationId xmlns:a16="http://schemas.microsoft.com/office/drawing/2014/main" id="{D586F139-3669-0AB6-4D7E-3ED2C6E8A18F}"/>
              </a:ext>
            </a:extLst>
          </p:cNvPr>
          <p:cNvSpPr txBox="1"/>
          <p:nvPr/>
        </p:nvSpPr>
        <p:spPr>
          <a:xfrm>
            <a:off x="728311" y="2006354"/>
            <a:ext cx="11463689" cy="5024902"/>
          </a:xfrm>
          <a:prstGeom prst="rect">
            <a:avLst/>
          </a:prstGeom>
          <a:noFill/>
        </p:spPr>
        <p:txBody>
          <a:bodyPr wrap="square">
            <a:spAutoFit/>
          </a:bodyPr>
          <a:lstStyle/>
          <a:p>
            <a:pPr algn="l" rtl="0" fontAlgn="base">
              <a:lnSpc>
                <a:spcPts val="1862"/>
              </a:lnSpc>
            </a:pPr>
            <a:r>
              <a:rPr lang="en-US" sz="3200" b="0" i="0" dirty="0">
                <a:solidFill>
                  <a:srgbClr val="212529"/>
                </a:solidFill>
                <a:effectLst/>
                <a:latin typeface="Source Sans Pro" panose="020B0503030403020204" pitchFamily="34" charset="0"/>
              </a:rPr>
              <a:t>Teacher will discuss with learner that to</a:t>
            </a:r>
          </a:p>
          <a:p>
            <a:pPr algn="l" rtl="0" fontAlgn="base">
              <a:lnSpc>
                <a:spcPts val="1862"/>
              </a:lnSpc>
            </a:pPr>
            <a:endParaRPr lang="en-US" sz="3200" dirty="0">
              <a:solidFill>
                <a:srgbClr val="212529"/>
              </a:solidFill>
              <a:latin typeface="Source Sans Pro" panose="020B0503030403020204" pitchFamily="34" charset="0"/>
            </a:endParaRPr>
          </a:p>
          <a:p>
            <a:pPr algn="l" rtl="0" fontAlgn="base">
              <a:lnSpc>
                <a:spcPts val="1862"/>
              </a:lnSpc>
            </a:pPr>
            <a:r>
              <a:rPr lang="en-US" sz="3200" b="0" i="0" dirty="0">
                <a:solidFill>
                  <a:srgbClr val="212529"/>
                </a:solidFill>
                <a:effectLst/>
                <a:latin typeface="Source Sans Pro" panose="020B0503030403020204" pitchFamily="34" charset="0"/>
              </a:rPr>
              <a:t> solve more problems, we need to make</a:t>
            </a:r>
          </a:p>
          <a:p>
            <a:pPr algn="l" rtl="0" fontAlgn="base">
              <a:lnSpc>
                <a:spcPts val="1862"/>
              </a:lnSpc>
            </a:pPr>
            <a:endParaRPr lang="en-US" sz="3200" dirty="0">
              <a:solidFill>
                <a:srgbClr val="212529"/>
              </a:solidFill>
              <a:latin typeface="Source Sans Pro" panose="020B0503030403020204" pitchFamily="34" charset="0"/>
            </a:endParaRPr>
          </a:p>
          <a:p>
            <a:pPr algn="l" rtl="0" fontAlgn="base">
              <a:lnSpc>
                <a:spcPts val="1862"/>
              </a:lnSpc>
            </a:pPr>
            <a:r>
              <a:rPr lang="en-US" sz="3200" b="0" i="0" dirty="0">
                <a:solidFill>
                  <a:srgbClr val="212529"/>
                </a:solidFill>
                <a:effectLst/>
                <a:latin typeface="Source Sans Pro" panose="020B0503030403020204" pitchFamily="34" charset="0"/>
              </a:rPr>
              <a:t> sense of data. To do that we need to:  </a:t>
            </a:r>
          </a:p>
          <a:p>
            <a:pPr algn="l" rtl="0" fontAlgn="base">
              <a:lnSpc>
                <a:spcPts val="1862"/>
              </a:lnSpc>
            </a:pPr>
            <a:endParaRPr lang="en-US" sz="3200" b="0" i="0" dirty="0">
              <a:solidFill>
                <a:srgbClr val="212529"/>
              </a:solidFill>
              <a:effectLst/>
              <a:latin typeface="Source Sans Pro" panose="020B0503030403020204" pitchFamily="34" charset="0"/>
            </a:endParaRPr>
          </a:p>
          <a:p>
            <a:pPr algn="l" rtl="0" fontAlgn="base">
              <a:lnSpc>
                <a:spcPts val="1862"/>
              </a:lnSpc>
              <a:buFont typeface="+mj-lt"/>
              <a:buAutoNum type="arabicPeriod"/>
            </a:pPr>
            <a:r>
              <a:rPr lang="en-US" sz="3200" b="0" i="0" dirty="0">
                <a:solidFill>
                  <a:srgbClr val="212529"/>
                </a:solidFill>
                <a:effectLst/>
                <a:latin typeface="Source Sans Pro" panose="020B0503030403020204" pitchFamily="34" charset="0"/>
              </a:rPr>
              <a:t>Collect data  </a:t>
            </a:r>
          </a:p>
          <a:p>
            <a:pPr algn="l" rtl="0" fontAlgn="base">
              <a:lnSpc>
                <a:spcPts val="1862"/>
              </a:lnSpc>
              <a:buFont typeface="+mj-lt"/>
              <a:buAutoNum type="arabicPeriod"/>
            </a:pPr>
            <a:endParaRPr lang="en-US" sz="3200" b="0" i="0" dirty="0">
              <a:solidFill>
                <a:srgbClr val="212529"/>
              </a:solidFill>
              <a:effectLst/>
              <a:latin typeface="Source Sans Pro" panose="020B0503030403020204" pitchFamily="34" charset="0"/>
            </a:endParaRPr>
          </a:p>
          <a:p>
            <a:pPr algn="l" rtl="0" fontAlgn="base">
              <a:lnSpc>
                <a:spcPts val="1862"/>
              </a:lnSpc>
            </a:pPr>
            <a:endParaRPr lang="en-US" sz="3200" b="0" i="0" dirty="0">
              <a:solidFill>
                <a:srgbClr val="212529"/>
              </a:solidFill>
              <a:effectLst/>
              <a:latin typeface="Source Sans Pro" panose="020B0503030403020204" pitchFamily="34" charset="0"/>
            </a:endParaRPr>
          </a:p>
          <a:p>
            <a:pPr algn="l" rtl="0" fontAlgn="base">
              <a:lnSpc>
                <a:spcPts val="1862"/>
              </a:lnSpc>
              <a:buFont typeface="+mj-lt"/>
              <a:buAutoNum type="arabicPeriod" startAt="2"/>
            </a:pPr>
            <a:r>
              <a:rPr lang="en-US" sz="3200" b="0" i="0" dirty="0">
                <a:solidFill>
                  <a:srgbClr val="212529"/>
                </a:solidFill>
                <a:effectLst/>
                <a:latin typeface="Source Sans Pro" panose="020B0503030403020204" pitchFamily="34" charset="0"/>
              </a:rPr>
              <a:t> Carefully look at the data </a:t>
            </a:r>
          </a:p>
          <a:p>
            <a:pPr algn="l" rtl="0" fontAlgn="base">
              <a:lnSpc>
                <a:spcPts val="1862"/>
              </a:lnSpc>
            </a:pPr>
            <a:r>
              <a:rPr lang="en-US" sz="3200" b="0" i="0" dirty="0">
                <a:solidFill>
                  <a:srgbClr val="212529"/>
                </a:solidFill>
                <a:effectLst/>
                <a:latin typeface="Source Sans Pro" panose="020B0503030403020204" pitchFamily="34" charset="0"/>
              </a:rPr>
              <a:t> </a:t>
            </a:r>
          </a:p>
          <a:p>
            <a:pPr algn="l" rtl="0" fontAlgn="base">
              <a:lnSpc>
                <a:spcPts val="1862"/>
              </a:lnSpc>
              <a:buFont typeface="+mj-lt"/>
              <a:buAutoNum type="arabicPeriod" startAt="2"/>
            </a:pPr>
            <a:endParaRPr lang="en-US" sz="3200" b="0" i="0" dirty="0">
              <a:solidFill>
                <a:srgbClr val="212529"/>
              </a:solidFill>
              <a:effectLst/>
              <a:latin typeface="Source Sans Pro" panose="020B0503030403020204" pitchFamily="34" charset="0"/>
            </a:endParaRPr>
          </a:p>
          <a:p>
            <a:pPr algn="l" rtl="0" fontAlgn="base">
              <a:lnSpc>
                <a:spcPts val="1862"/>
              </a:lnSpc>
              <a:buFont typeface="+mj-lt"/>
              <a:buAutoNum type="arabicPeriod" startAt="3"/>
            </a:pPr>
            <a:r>
              <a:rPr lang="en-US" sz="3200" b="0" i="0" dirty="0">
                <a:solidFill>
                  <a:srgbClr val="212529"/>
                </a:solidFill>
                <a:effectLst/>
                <a:latin typeface="Source Sans Pro" panose="020B0503030403020204" pitchFamily="34" charset="0"/>
              </a:rPr>
              <a:t> Find meaning in the data. </a:t>
            </a:r>
          </a:p>
          <a:p>
            <a:pPr algn="l" rtl="0" fontAlgn="base">
              <a:lnSpc>
                <a:spcPts val="1862"/>
              </a:lnSpc>
            </a:pPr>
            <a:endParaRPr lang="en-US" sz="3200" b="0" i="0" dirty="0">
              <a:solidFill>
                <a:srgbClr val="212529"/>
              </a:solidFill>
              <a:effectLst/>
              <a:latin typeface="Source Sans Pro" panose="020B0503030403020204" pitchFamily="34" charset="0"/>
            </a:endParaRPr>
          </a:p>
          <a:p>
            <a:pPr algn="l" rtl="0" fontAlgn="base">
              <a:lnSpc>
                <a:spcPts val="1862"/>
              </a:lnSpc>
            </a:pPr>
            <a:r>
              <a:rPr lang="en-US" sz="3200" b="0" i="0" dirty="0">
                <a:solidFill>
                  <a:srgbClr val="212529"/>
                </a:solidFill>
                <a:effectLst/>
                <a:latin typeface="Source Sans Pro" panose="020B0503030403020204" pitchFamily="34" charset="0"/>
              </a:rPr>
              <a:t> </a:t>
            </a:r>
          </a:p>
          <a:p>
            <a:pPr algn="l" rtl="0" fontAlgn="base">
              <a:lnSpc>
                <a:spcPts val="1862"/>
              </a:lnSpc>
            </a:pPr>
            <a:r>
              <a:rPr lang="en-US" sz="3200" b="0" i="0" dirty="0">
                <a:solidFill>
                  <a:srgbClr val="212529"/>
                </a:solidFill>
                <a:effectLst/>
                <a:latin typeface="Source Sans Pro" panose="020B0503030403020204" pitchFamily="34" charset="0"/>
              </a:rPr>
              <a:t>4. Decisions can be made when we</a:t>
            </a:r>
          </a:p>
          <a:p>
            <a:pPr algn="l" rtl="0" fontAlgn="base">
              <a:lnSpc>
                <a:spcPts val="1862"/>
              </a:lnSpc>
            </a:pPr>
            <a:endParaRPr lang="en-US" sz="3200" b="0" i="0" dirty="0">
              <a:solidFill>
                <a:srgbClr val="212529"/>
              </a:solidFill>
              <a:effectLst/>
              <a:latin typeface="Source Sans Pro" panose="020B0503030403020204" pitchFamily="34" charset="0"/>
            </a:endParaRPr>
          </a:p>
          <a:p>
            <a:pPr algn="l" rtl="0" fontAlgn="base">
              <a:lnSpc>
                <a:spcPts val="1862"/>
              </a:lnSpc>
            </a:pPr>
            <a:r>
              <a:rPr lang="en-US" sz="3200" b="0" i="0" dirty="0">
                <a:solidFill>
                  <a:srgbClr val="212529"/>
                </a:solidFill>
                <a:effectLst/>
                <a:latin typeface="Source Sans Pro" panose="020B0503030403020204" pitchFamily="34" charset="0"/>
              </a:rPr>
              <a:t> understand the meaning of data. Data can be used to</a:t>
            </a:r>
          </a:p>
          <a:p>
            <a:pPr algn="l" rtl="0" fontAlgn="base">
              <a:lnSpc>
                <a:spcPts val="1862"/>
              </a:lnSpc>
            </a:pPr>
            <a:endParaRPr lang="en-US" sz="3200" dirty="0">
              <a:solidFill>
                <a:srgbClr val="212529"/>
              </a:solidFill>
              <a:latin typeface="Source Sans Pro" panose="020B0503030403020204" pitchFamily="34" charset="0"/>
            </a:endParaRPr>
          </a:p>
          <a:p>
            <a:pPr algn="l" rtl="0" fontAlgn="base">
              <a:lnSpc>
                <a:spcPts val="1862"/>
              </a:lnSpc>
            </a:pPr>
            <a:r>
              <a:rPr lang="en-US" sz="3200" b="0" i="0" dirty="0">
                <a:solidFill>
                  <a:srgbClr val="212529"/>
                </a:solidFill>
                <a:effectLst/>
                <a:latin typeface="Source Sans Pro" panose="020B0503030403020204" pitchFamily="34" charset="0"/>
              </a:rPr>
              <a:t> solve problems at home, school and in businesses. </a:t>
            </a:r>
          </a:p>
        </p:txBody>
      </p:sp>
    </p:spTree>
    <p:extLst>
      <p:ext uri="{BB962C8B-B14F-4D97-AF65-F5344CB8AC3E}">
        <p14:creationId xmlns:p14="http://schemas.microsoft.com/office/powerpoint/2010/main" val="1241068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AF7DF-E1BE-2D14-C9CA-D65F7DBA0FA3}"/>
              </a:ext>
            </a:extLst>
          </p:cNvPr>
          <p:cNvSpPr>
            <a:spLocks noGrp="1"/>
          </p:cNvSpPr>
          <p:nvPr>
            <p:ph type="title"/>
          </p:nvPr>
        </p:nvSpPr>
        <p:spPr>
          <a:xfrm>
            <a:off x="3357123" y="866274"/>
            <a:ext cx="5125941" cy="1392248"/>
          </a:xfrm>
        </p:spPr>
        <p:txBody>
          <a:bodyPr>
            <a:normAutofit/>
          </a:bodyPr>
          <a:lstStyle/>
          <a:p>
            <a:r>
              <a:rPr lang="en-US" b="1" i="0" u="sng" dirty="0">
                <a:solidFill>
                  <a:schemeClr val="bg1"/>
                </a:solidFill>
                <a:effectLst/>
                <a:latin typeface="Source Sans Pro" panose="020B0503030403020204" pitchFamily="34" charset="0"/>
              </a:rPr>
              <a:t>Differentiation (7 mins)</a:t>
            </a:r>
            <a:r>
              <a:rPr lang="en-US" b="1" i="0" dirty="0">
                <a:solidFill>
                  <a:schemeClr val="bg1"/>
                </a:solidFill>
                <a:effectLst/>
                <a:latin typeface="Source Sans Pro" panose="020B0503030403020204" pitchFamily="34" charset="0"/>
              </a:rPr>
              <a:t>:</a:t>
            </a:r>
            <a:endParaRPr lang="en-US" b="1" dirty="0">
              <a:solidFill>
                <a:schemeClr val="bg1"/>
              </a:solidFill>
            </a:endParaRPr>
          </a:p>
        </p:txBody>
      </p:sp>
      <p:sp>
        <p:nvSpPr>
          <p:cNvPr id="6" name="Rectangle: Rounded Corners 5">
            <a:extLst>
              <a:ext uri="{FF2B5EF4-FFF2-40B4-BE49-F238E27FC236}">
                <a16:creationId xmlns:a16="http://schemas.microsoft.com/office/drawing/2014/main" id="{1470E6D5-13C8-F563-F664-F92A54E28353}"/>
              </a:ext>
            </a:extLst>
          </p:cNvPr>
          <p:cNvSpPr/>
          <p:nvPr/>
        </p:nvSpPr>
        <p:spPr>
          <a:xfrm>
            <a:off x="625642" y="2791326"/>
            <a:ext cx="3378467" cy="1684421"/>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212529"/>
                </a:solidFill>
                <a:latin typeface="Source Sans Pro" panose="020B0503030403020204" pitchFamily="34" charset="0"/>
              </a:rPr>
              <a:t>P</a:t>
            </a:r>
            <a:r>
              <a:rPr lang="en-US" sz="3200" b="0" i="0" dirty="0">
                <a:solidFill>
                  <a:srgbClr val="212529"/>
                </a:solidFill>
                <a:effectLst/>
                <a:latin typeface="Source Sans Pro" panose="020B0503030403020204" pitchFamily="34" charset="0"/>
              </a:rPr>
              <a:t>age 47 question 1</a:t>
            </a:r>
            <a:endParaRPr lang="en-US" sz="3200" dirty="0"/>
          </a:p>
        </p:txBody>
      </p:sp>
      <p:sp>
        <p:nvSpPr>
          <p:cNvPr id="7" name="Rectangle: Rounded Corners 6">
            <a:extLst>
              <a:ext uri="{FF2B5EF4-FFF2-40B4-BE49-F238E27FC236}">
                <a16:creationId xmlns:a16="http://schemas.microsoft.com/office/drawing/2014/main" id="{8C278FCF-D99F-C65C-39F3-38D212CBA60C}"/>
              </a:ext>
            </a:extLst>
          </p:cNvPr>
          <p:cNvSpPr/>
          <p:nvPr/>
        </p:nvSpPr>
        <p:spPr>
          <a:xfrm>
            <a:off x="7679355" y="2791326"/>
            <a:ext cx="3378467" cy="168442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212529"/>
                </a:solidFill>
                <a:latin typeface="Source Sans Pro" panose="020B0503030403020204" pitchFamily="34" charset="0"/>
              </a:rPr>
              <a:t>P</a:t>
            </a:r>
            <a:r>
              <a:rPr lang="en-US" sz="3200" b="0" i="0" dirty="0">
                <a:solidFill>
                  <a:srgbClr val="212529"/>
                </a:solidFill>
                <a:effectLst/>
                <a:latin typeface="Source Sans Pro" panose="020B0503030403020204" pitchFamily="34" charset="0"/>
              </a:rPr>
              <a:t>age 47 question 2b</a:t>
            </a:r>
            <a:endParaRPr lang="en-US" sz="3200" dirty="0"/>
          </a:p>
        </p:txBody>
      </p:sp>
      <p:sp>
        <p:nvSpPr>
          <p:cNvPr id="8" name="Rectangle: Rounded Corners 7">
            <a:extLst>
              <a:ext uri="{FF2B5EF4-FFF2-40B4-BE49-F238E27FC236}">
                <a16:creationId xmlns:a16="http://schemas.microsoft.com/office/drawing/2014/main" id="{B3D40C3F-14C1-F3ED-B0A2-6FF3F8038656}"/>
              </a:ext>
            </a:extLst>
          </p:cNvPr>
          <p:cNvSpPr/>
          <p:nvPr/>
        </p:nvSpPr>
        <p:spPr>
          <a:xfrm>
            <a:off x="4004109" y="4932947"/>
            <a:ext cx="3378467" cy="1684421"/>
          </a:xfrm>
          <a:prstGeom prst="round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212529"/>
                </a:solidFill>
                <a:latin typeface="Source Sans Pro" panose="020B0503030403020204" pitchFamily="34" charset="0"/>
              </a:rPr>
              <a:t>P</a:t>
            </a:r>
            <a:r>
              <a:rPr lang="en-US" sz="3200" b="0" i="0" dirty="0">
                <a:solidFill>
                  <a:srgbClr val="212529"/>
                </a:solidFill>
                <a:effectLst/>
                <a:latin typeface="Source Sans Pro" panose="020B0503030403020204" pitchFamily="34" charset="0"/>
              </a:rPr>
              <a:t>age 47 question 2a</a:t>
            </a:r>
            <a:endParaRPr lang="en-US" sz="3200" dirty="0"/>
          </a:p>
        </p:txBody>
      </p:sp>
    </p:spTree>
    <p:extLst>
      <p:ext uri="{BB962C8B-B14F-4D97-AF65-F5344CB8AC3E}">
        <p14:creationId xmlns:p14="http://schemas.microsoft.com/office/powerpoint/2010/main" val="40397250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59</TotalTime>
  <Words>435</Words>
  <Application>Microsoft Office PowerPoint</Application>
  <PresentationFormat>Widescreen</PresentationFormat>
  <Paragraphs>66</Paragraphs>
  <Slides>14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Calibri</vt:lpstr>
      <vt:lpstr>Century Gothic</vt:lpstr>
      <vt:lpstr>Comic Sans MS</vt:lpstr>
      <vt:lpstr>Source Sans Pro</vt:lpstr>
      <vt:lpstr>Times New Roman</vt:lpstr>
      <vt:lpstr>Wingdings</vt:lpstr>
      <vt:lpstr>Wingdings 3</vt:lpstr>
      <vt:lpstr>WordVisi_MSFontService</vt:lpstr>
      <vt:lpstr>Ion Boardroom</vt:lpstr>
      <vt:lpstr>Unit 3 Be a Data Expert</vt:lpstr>
      <vt:lpstr>Lesson Objective</vt:lpstr>
      <vt:lpstr>Key Vocabulary</vt:lpstr>
      <vt:lpstr>Big Question!</vt:lpstr>
      <vt:lpstr>PowerPoint Presentation</vt:lpstr>
      <vt:lpstr>PowerPoint Presentation</vt:lpstr>
      <vt:lpstr>Main Activities</vt:lpstr>
      <vt:lpstr>Class Discussion Teacher Talk time (10 mins):</vt:lpstr>
      <vt:lpstr>Differentiation (7 mins):</vt:lpstr>
      <vt:lpstr>Homework</vt:lpstr>
      <vt:lpstr>Formal Formative test 2 (20 mins):</vt:lpstr>
      <vt:lpstr>Exit Ticket (5 mins):</vt:lpstr>
      <vt:lpstr>Success Criteria (1 min):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a Data Expert Unit</dc:title>
  <dc:creator>Shomaila Ali</dc:creator>
  <cp:lastModifiedBy>Samiha Saleem</cp:lastModifiedBy>
  <cp:revision>5</cp:revision>
  <dcterms:created xsi:type="dcterms:W3CDTF">2023-10-18T18:42:43Z</dcterms:created>
  <dcterms:modified xsi:type="dcterms:W3CDTF">2024-11-21T08:39:53Z</dcterms:modified>
</cp:coreProperties>
</file>