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9" r:id="rId4"/>
    <p:sldId id="280" r:id="rId5"/>
    <p:sldId id="259" r:id="rId6"/>
    <p:sldId id="260" r:id="rId7"/>
    <p:sldId id="261" r:id="rId8"/>
    <p:sldId id="262" r:id="rId9"/>
    <p:sldId id="281" r:id="rId10"/>
    <p:sldId id="266" r:id="rId11"/>
    <p:sldId id="282" r:id="rId12"/>
    <p:sldId id="263" r:id="rId13"/>
    <p:sldId id="284" r:id="rId14"/>
    <p:sldId id="265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7BFB0F-CF5C-684C-AF7C-F5531477893C}">
          <p14:sldIdLst>
            <p14:sldId id="256"/>
            <p14:sldId id="258"/>
            <p14:sldId id="279"/>
            <p14:sldId id="280"/>
            <p14:sldId id="259"/>
            <p14:sldId id="260"/>
            <p14:sldId id="261"/>
            <p14:sldId id="262"/>
            <p14:sldId id="281"/>
            <p14:sldId id="266"/>
            <p14:sldId id="282"/>
            <p14:sldId id="263"/>
            <p14:sldId id="284"/>
            <p14:sldId id="265"/>
            <p14:sldId id="285"/>
          </p14:sldIdLst>
        </p14:section>
        <p14:section name="Untitled Section" id="{424D22C8-F845-0942-8DC5-00FCDFA2DA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Fermenters</a:t>
            </a:r>
          </a:p>
        </p:txBody>
      </p:sp>
      <p:pic>
        <p:nvPicPr>
          <p:cNvPr id="5" name="Content Placeholder 4" descr="ieidlxswtxroki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  <p:sp>
        <p:nvSpPr>
          <p:cNvPr id="4" name="Rectangle 3"/>
          <p:cNvSpPr/>
          <p:nvPr/>
        </p:nvSpPr>
        <p:spPr>
          <a:xfrm>
            <a:off x="0" y="6324600"/>
            <a:ext cx="1043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https://www.kinnek.com/product/asia-pacific-packaging-60-bbl-fermenters/</a:t>
            </a:r>
          </a:p>
        </p:txBody>
      </p:sp>
    </p:spTree>
    <p:extLst>
      <p:ext uri="{BB962C8B-B14F-4D97-AF65-F5344CB8AC3E}">
        <p14:creationId xmlns:p14="http://schemas.microsoft.com/office/powerpoint/2010/main" val="354610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Penicillin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Made by growing the fungus </a:t>
            </a:r>
            <a:r>
              <a:rPr lang="en-GB" i="1" dirty="0" err="1"/>
              <a:t>Penicillium</a:t>
            </a:r>
            <a:r>
              <a:rPr lang="en-GB" dirty="0"/>
              <a:t> in a large fermenter 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504" y="6324600"/>
            <a:ext cx="67056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https://www.123rf.com/photo_89447209_stock-illustration-fungi-penicillium-which-cause-food-spoilage-and-are-used-for-production-of-the-first-antibiotic-peni.html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416009"/>
            <a:ext cx="5867400" cy="390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146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222504" y="6429202"/>
            <a:ext cx="69878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https://biology-igcse.weebly.com/use-of-microorganisms-to-manufacture-antibiotic-penicillin.html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76400"/>
            <a:ext cx="5457714" cy="4589012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Fermenters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14609173"/>
              </p:ext>
            </p:extLst>
          </p:nvPr>
        </p:nvGraphicFramePr>
        <p:xfrm>
          <a:off x="304800" y="1752600"/>
          <a:ext cx="850423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Functions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water jacket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maintain</a:t>
                      </a:r>
                      <a:r>
                        <a:rPr lang="en-GB" baseline="0" dirty="0"/>
                        <a:t> temperature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paddlers/ stirrers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Stop solids from settling;</a:t>
                      </a:r>
                      <a:r>
                        <a:rPr lang="en-GB" baseline="0" dirty="0"/>
                        <a:t> gives uniform mixture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nutrient inlet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Supplies glucose/nutrients for 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sensor/ data logger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Monitors temperature/pH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air supply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Supplies oxygen for respiration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outlet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Allows collection of the liquid containing penicillin after fermentation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2950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problems if the </a:t>
            </a:r>
            <a:r>
              <a:rPr lang="en-US" dirty="0" err="1"/>
              <a:t>fermenter</a:t>
            </a:r>
            <a:r>
              <a:rPr lang="en-US" dirty="0"/>
              <a:t> is not sterile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Any bacteria or fungi that manage to get in would compete with the organisms on the culture, reducing the yield of product</a:t>
            </a:r>
          </a:p>
          <a:p>
            <a:endParaRPr lang="en-US" dirty="0"/>
          </a:p>
          <a:p>
            <a:r>
              <a:rPr lang="en-US" dirty="0"/>
              <a:t>The product would become contaminated with waste products or cells of the ‘foreign’ organism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16836-B716-4345-95F1-6D36546FB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A4F0A-91FE-9544-BCEF-962E4676570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IGCSE Combined Sciences Biology (Oxford Int. AQA Examinations)    	</a:t>
            </a:r>
          </a:p>
          <a:p>
            <a:pPr marL="0" indent="0">
              <a:buNone/>
            </a:pPr>
            <a:r>
              <a:rPr lang="en-US" dirty="0"/>
              <a:t>   Images from Google</a:t>
            </a:r>
          </a:p>
          <a:p>
            <a:pPr marL="0" indent="0">
              <a:buNone/>
            </a:pPr>
            <a:r>
              <a:rPr lang="en-GB" dirty="0"/>
              <a:t>  Cambridge IGCSE Biology 3</a:t>
            </a:r>
            <a:r>
              <a:rPr lang="en-GB" baseline="30000" dirty="0"/>
              <a:t>rd</a:t>
            </a:r>
            <a:r>
              <a:rPr lang="en-GB" dirty="0"/>
              <a:t> ed. </a:t>
            </a:r>
          </a:p>
          <a:p>
            <a:pPr marL="0" indent="0">
              <a:buNone/>
            </a:pPr>
            <a:r>
              <a:rPr lang="en-US" dirty="0"/>
              <a:t> Biology for Cambridge IGCSE Coursebook 4</a:t>
            </a:r>
            <a:r>
              <a:rPr lang="en-US" baseline="30000" dirty="0"/>
              <a:t>th</a:t>
            </a:r>
            <a:r>
              <a:rPr lang="en-US" dirty="0"/>
              <a:t> ed. </a:t>
            </a:r>
          </a:p>
        </p:txBody>
      </p:sp>
    </p:spTree>
    <p:extLst>
      <p:ext uri="{BB962C8B-B14F-4D97-AF65-F5344CB8AC3E}">
        <p14:creationId xmlns:p14="http://schemas.microsoft.com/office/powerpoint/2010/main" val="99880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Biotechnology</a:t>
            </a:r>
            <a:r>
              <a:rPr lang="en-US" dirty="0"/>
              <a:t>- using living organisms to carry out processes that makes substances useful to humans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Bacteria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Yeast</a:t>
            </a:r>
          </a:p>
          <a:p>
            <a:pPr marL="274320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Genetic Modification- changing the genetic material of an organism by removing, changing or inserting individual genes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MICROORGANISMS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Bacteria and fungi are very small, and are easy to grow in a laboratory</a:t>
            </a:r>
          </a:p>
          <a:p>
            <a:endParaRPr lang="en-GB" dirty="0"/>
          </a:p>
          <a:p>
            <a:r>
              <a:rPr lang="en-GB" dirty="0"/>
              <a:t>No one minds what is done to bacteria and fungi</a:t>
            </a:r>
          </a:p>
          <a:p>
            <a:endParaRPr lang="en-GB" dirty="0"/>
          </a:p>
          <a:p>
            <a:r>
              <a:rPr lang="en-GB" dirty="0"/>
              <a:t>We all share the same kind of genetic material- DNA</a:t>
            </a:r>
          </a:p>
          <a:p>
            <a:endParaRPr lang="en-GB" dirty="0"/>
          </a:p>
          <a:p>
            <a:r>
              <a:rPr lang="en-GB" dirty="0"/>
              <a:t>They have plasmids for moving genes from one organism’s cells to another</a:t>
            </a:r>
          </a:p>
        </p:txBody>
      </p:sp>
    </p:spTree>
    <p:extLst>
      <p:ext uri="{BB962C8B-B14F-4D97-AF65-F5344CB8AC3E}">
        <p14:creationId xmlns:p14="http://schemas.microsoft.com/office/powerpoint/2010/main" val="260996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YEAST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32177"/>
            <a:ext cx="5715000" cy="4643438"/>
          </a:xfrm>
        </p:spPr>
      </p:pic>
      <p:sp>
        <p:nvSpPr>
          <p:cNvPr id="4" name="Rectangle 3"/>
          <p:cNvSpPr/>
          <p:nvPr/>
        </p:nvSpPr>
        <p:spPr>
          <a:xfrm>
            <a:off x="228600" y="6400800"/>
            <a:ext cx="9220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http://www.bbc.co.uk/schools/gcsebitesize/science/triple_ocr_gateway/beyond_the_microscope/understanding_microbes/revision/3/</a:t>
            </a:r>
          </a:p>
        </p:txBody>
      </p:sp>
    </p:spTree>
    <p:extLst>
      <p:ext uri="{BB962C8B-B14F-4D97-AF65-F5344CB8AC3E}">
        <p14:creationId xmlns:p14="http://schemas.microsoft.com/office/powerpoint/2010/main" val="167248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Fermentation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Glucose              Ethanol + Carbon Dioxide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Yeast: </a:t>
            </a:r>
            <a:r>
              <a:rPr lang="en-US" i="1" dirty="0"/>
              <a:t>Saccharomyces </a:t>
            </a:r>
            <a:r>
              <a:rPr lang="en-US" i="1" dirty="0" err="1"/>
              <a:t>cerevisiae</a:t>
            </a:r>
            <a:endParaRPr lang="en-US" i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743200" y="28194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Alcoholic Drinks</a:t>
            </a:r>
          </a:p>
        </p:txBody>
      </p:sp>
      <p:pic>
        <p:nvPicPr>
          <p:cNvPr id="5" name="Content Placeholder 4" descr="147178-217x325-wine-making-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600200"/>
            <a:ext cx="3352800" cy="3886200"/>
          </a:xfrm>
        </p:spPr>
      </p:pic>
      <p:sp>
        <p:nvSpPr>
          <p:cNvPr id="4" name="Rectangle 3"/>
          <p:cNvSpPr/>
          <p:nvPr/>
        </p:nvSpPr>
        <p:spPr>
          <a:xfrm>
            <a:off x="0" y="6019800"/>
            <a:ext cx="838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https://wine.lovetoknow.com/wiki/Wine_Making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http://www.growbetterveggies.com/.a/6a00d8346ffdca53ef014e88da9a39970d-popup</a:t>
            </a:r>
          </a:p>
        </p:txBody>
      </p:sp>
      <p:pic>
        <p:nvPicPr>
          <p:cNvPr id="7" name="Picture 6" descr="6a00d8346ffdca53ef014e88da9a39970d-800w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86200" y="1752600"/>
            <a:ext cx="4800600" cy="36004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Bread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6324600"/>
            <a:ext cx="876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http://www.thefreshloaf.com/lessons/myfirstsourdough</a:t>
            </a:r>
          </a:p>
        </p:txBody>
      </p:sp>
      <p:pic>
        <p:nvPicPr>
          <p:cNvPr id="7" name="Content Placeholder 6" descr="20050123bread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2209800"/>
            <a:ext cx="6763962" cy="3987121"/>
          </a:xfrm>
        </p:spPr>
      </p:pic>
      <p:sp>
        <p:nvSpPr>
          <p:cNvPr id="8" name="TextBox 7"/>
          <p:cNvSpPr txBox="1"/>
          <p:nvPr/>
        </p:nvSpPr>
        <p:spPr>
          <a:xfrm>
            <a:off x="457200" y="152400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Enzyme breaks down starch to sugar and are respired by the yeast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Biofuel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828800"/>
            <a:ext cx="7039797" cy="3962400"/>
          </a:xfrm>
        </p:spPr>
      </p:pic>
      <p:sp>
        <p:nvSpPr>
          <p:cNvPr id="4" name="Rectangle 3"/>
          <p:cNvSpPr/>
          <p:nvPr/>
        </p:nvSpPr>
        <p:spPr>
          <a:xfrm>
            <a:off x="76200" y="6400800"/>
            <a:ext cx="9753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https://www.dw.com/en/biofuels-good-or-bad-for-the-environment/a-44354834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Use of 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Biological Washing Powder</a:t>
            </a:r>
          </a:p>
          <a:p>
            <a:endParaRPr lang="en-GB" dirty="0"/>
          </a:p>
          <a:p>
            <a:r>
              <a:rPr lang="en-GB" dirty="0"/>
              <a:t>Pectinase- used to extract fruit juices</a:t>
            </a:r>
          </a:p>
          <a:p>
            <a:endParaRPr lang="en-GB" dirty="0"/>
          </a:p>
          <a:p>
            <a:r>
              <a:rPr lang="en-GB" dirty="0"/>
              <a:t>Lactase</a:t>
            </a:r>
          </a:p>
          <a:p>
            <a:pPr marL="274320" lvl="1" indent="0">
              <a:buNone/>
            </a:pPr>
            <a:r>
              <a:rPr lang="en-GB" dirty="0"/>
              <a:t>Lactose			Glucose + </a:t>
            </a:r>
            <a:r>
              <a:rPr lang="en-GB" dirty="0" err="1"/>
              <a:t>Galactose</a:t>
            </a:r>
            <a:endParaRPr lang="en-GB" dirty="0"/>
          </a:p>
          <a:p>
            <a:pPr marL="274320" lvl="1" indent="0">
              <a:buNone/>
            </a:pP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05000" y="41910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753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347</TotalTime>
  <Words>404</Words>
  <Application>Microsoft Macintosh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Georgia</vt:lpstr>
      <vt:lpstr>Wingdings</vt:lpstr>
      <vt:lpstr>Wingdings 2</vt:lpstr>
      <vt:lpstr>Civic</vt:lpstr>
      <vt:lpstr>BIOTECHNOLOGY</vt:lpstr>
      <vt:lpstr>Key Terms</vt:lpstr>
      <vt:lpstr>USING MICROORGANISMS</vt:lpstr>
      <vt:lpstr>YEAST</vt:lpstr>
      <vt:lpstr>Fermentation</vt:lpstr>
      <vt:lpstr>Making Alcoholic Drinks</vt:lpstr>
      <vt:lpstr>Making Bread</vt:lpstr>
      <vt:lpstr>Making Biofuel</vt:lpstr>
      <vt:lpstr>Making Use of Enzymes</vt:lpstr>
      <vt:lpstr>Fermenters</vt:lpstr>
      <vt:lpstr>Penicillin</vt:lpstr>
      <vt:lpstr>Fermenters</vt:lpstr>
      <vt:lpstr>Fermenters</vt:lpstr>
      <vt:lpstr>Two problems if the fermenter is not sterile</vt:lpstr>
      <vt:lpstr>SOURCES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MICROORGANISMS AND GENETIC MODIFICATION</dc:title>
  <dc:creator>Ailyn G. Sungcaya</dc:creator>
  <cp:lastModifiedBy>Ailyn Sungcaya</cp:lastModifiedBy>
  <cp:revision>31</cp:revision>
  <dcterms:created xsi:type="dcterms:W3CDTF">2006-08-16T00:00:00Z</dcterms:created>
  <dcterms:modified xsi:type="dcterms:W3CDTF">2023-11-22T04:19:44Z</dcterms:modified>
</cp:coreProperties>
</file>