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0" r:id="rId2"/>
    <p:sldId id="306" r:id="rId3"/>
    <p:sldId id="308" r:id="rId4"/>
    <p:sldId id="319" r:id="rId5"/>
    <p:sldId id="320" r:id="rId6"/>
    <p:sldId id="321" r:id="rId7"/>
    <p:sldId id="322" r:id="rId8"/>
    <p:sldId id="323" r:id="rId9"/>
    <p:sldId id="324" r:id="rId10"/>
    <p:sldId id="326" r:id="rId11"/>
    <p:sldId id="327" r:id="rId12"/>
    <p:sldId id="329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2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ABFF"/>
    <a:srgbClr val="FF81FF"/>
    <a:srgbClr val="990099"/>
    <a:srgbClr val="9E9EBE"/>
    <a:srgbClr val="FFAFD7"/>
    <a:srgbClr val="FF3399"/>
    <a:srgbClr val="6666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4766" autoAdjust="0"/>
  </p:normalViewPr>
  <p:slideViewPr>
    <p:cSldViewPr snapToGrid="0">
      <p:cViewPr varScale="1">
        <p:scale>
          <a:sx n="61" d="100"/>
          <a:sy n="61" d="100"/>
        </p:scale>
        <p:origin x="1086" y="78"/>
      </p:cViewPr>
      <p:guideLst>
        <p:guide orient="horz" pos="2772"/>
        <p:guide pos="3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5069D-0DA1-4F58-8F43-90C43489E8AD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BC24-41CC-4FC4-BA18-F894B7ED82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2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480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245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570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024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52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176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79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98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081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795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937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37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8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2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4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63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3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2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3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/>
              <a:t>28/01/2020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hamilton-trust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679" y="1300505"/>
            <a:ext cx="10101467" cy="1117891"/>
          </a:xfrm>
        </p:spPr>
        <p:txBody>
          <a:bodyPr>
            <a:noAutofit/>
          </a:bodyPr>
          <a:lstStyle/>
          <a:p>
            <a:br>
              <a:rPr lang="en-GB" b="1" dirty="0">
                <a:solidFill>
                  <a:srgbClr val="0000FF"/>
                </a:solidFill>
                <a:latin typeface="+mn-lt"/>
              </a:rPr>
            </a:br>
            <a:r>
              <a:rPr lang="en-GB" b="1" dirty="0">
                <a:solidFill>
                  <a:srgbClr val="0000FF"/>
                </a:solidFill>
                <a:latin typeface="+mn-lt"/>
              </a:rPr>
              <a:t>Adding description using conjunctions and prepositions</a:t>
            </a:r>
            <a:endParaRPr lang="en-GB" sz="8000" b="1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il_fi" descr="5472282450_785b4c554e_z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824" y="2595652"/>
            <a:ext cx="6353175" cy="2524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204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830492"/>
            <a:ext cx="10573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FF"/>
                </a:solidFill>
              </a:rPr>
              <a:t>Phrases</a:t>
            </a:r>
            <a:r>
              <a:rPr lang="en-GB" sz="3600" b="1" dirty="0"/>
              <a:t> </a:t>
            </a:r>
          </a:p>
          <a:p>
            <a:pPr algn="ctr"/>
            <a:r>
              <a:rPr lang="en-GB" sz="2800" dirty="0"/>
              <a:t>A </a:t>
            </a:r>
            <a:r>
              <a:rPr lang="en-GB" sz="2800" b="1" dirty="0"/>
              <a:t>phrase</a:t>
            </a:r>
            <a:r>
              <a:rPr lang="en-GB" sz="2800" dirty="0"/>
              <a:t> is a group of words which adds meaning to a sentence.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3477" y="2566045"/>
            <a:ext cx="36178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0000FF"/>
                </a:solidFill>
              </a:rPr>
              <a:t>over the moor</a:t>
            </a:r>
          </a:p>
          <a:p>
            <a:pPr algn="ctr"/>
            <a:r>
              <a:rPr lang="en-GB" sz="2800" i="1" dirty="0">
                <a:solidFill>
                  <a:srgbClr val="0000FF"/>
                </a:solidFill>
              </a:rPr>
              <a:t>in the air</a:t>
            </a:r>
          </a:p>
          <a:p>
            <a:pPr algn="ctr"/>
            <a:r>
              <a:rPr lang="en-GB" sz="2800" i="1" dirty="0">
                <a:solidFill>
                  <a:srgbClr val="0000FF"/>
                </a:solidFill>
              </a:rPr>
              <a:t>till teatime</a:t>
            </a:r>
          </a:p>
          <a:p>
            <a:pPr algn="ctr"/>
            <a:r>
              <a:rPr lang="en-GB" sz="2800" i="1" dirty="0">
                <a:solidFill>
                  <a:srgbClr val="0000FF"/>
                </a:solidFill>
              </a:rPr>
              <a:t>for days and days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6437" y="5324805"/>
            <a:ext cx="10969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There is </a:t>
            </a:r>
            <a:r>
              <a:rPr lang="en-GB" sz="2800" b="1" dirty="0"/>
              <a:t>no active verb </a:t>
            </a:r>
            <a:r>
              <a:rPr lang="en-GB" sz="2800" dirty="0"/>
              <a:t>in a phrase; it does not make sense on its own.</a:t>
            </a:r>
          </a:p>
        </p:txBody>
      </p:sp>
    </p:spTree>
    <p:extLst>
      <p:ext uri="{BB962C8B-B14F-4D97-AF65-F5344CB8AC3E}">
        <p14:creationId xmlns:p14="http://schemas.microsoft.com/office/powerpoint/2010/main" val="36913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9553" y="491129"/>
            <a:ext cx="10573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FF"/>
                </a:solidFill>
              </a:rPr>
              <a:t>Prepositions</a:t>
            </a:r>
            <a:r>
              <a:rPr lang="en-GB" sz="3600" b="1" dirty="0"/>
              <a:t> </a:t>
            </a:r>
          </a:p>
          <a:p>
            <a:pPr algn="ctr"/>
            <a:r>
              <a:rPr lang="en-GB" sz="2800" b="1" dirty="0"/>
              <a:t>Prepositions</a:t>
            </a:r>
            <a:r>
              <a:rPr lang="en-GB" sz="2800" dirty="0"/>
              <a:t> tell us how words are related.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9"/>
          <p:cNvSpPr txBox="1"/>
          <p:nvPr/>
        </p:nvSpPr>
        <p:spPr>
          <a:xfrm>
            <a:off x="6076331" y="2221143"/>
            <a:ext cx="1504561" cy="3111107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after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until/till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</p:txBody>
      </p:sp>
      <p:sp>
        <p:nvSpPr>
          <p:cNvPr id="36" name="TextBox 17"/>
          <p:cNvSpPr txBox="1"/>
          <p:nvPr/>
        </p:nvSpPr>
        <p:spPr>
          <a:xfrm>
            <a:off x="4409766" y="2221143"/>
            <a:ext cx="1504561" cy="3163932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Where?</a:t>
            </a:r>
            <a:endParaRPr lang="en-GB" sz="2000" kern="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noProof="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inside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outside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between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over</a:t>
            </a:r>
          </a:p>
          <a:p>
            <a:pPr algn="ctr">
              <a:defRPr/>
            </a:pPr>
            <a:r>
              <a:rPr lang="en-GB" sz="2000" kern="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under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from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above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kern="0" dirty="0">
                <a:solidFill>
                  <a:sysClr val="windowText" lastClr="000000"/>
                </a:solidFill>
                <a:ea typeface="Times New Roman" panose="02020603050405020304" pitchFamily="18" charset="0"/>
              </a:rPr>
              <a:t>with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65872" y="2539123"/>
            <a:ext cx="3834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The wind is howling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52347" y="2523095"/>
            <a:ext cx="3834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over </a:t>
            </a:r>
            <a:r>
              <a:rPr lang="en-GB" sz="2800" u="sng" dirty="0">
                <a:uFill>
                  <a:solidFill>
                    <a:srgbClr val="0000FF"/>
                  </a:solidFill>
                </a:uFill>
              </a:rPr>
              <a:t>the moor.</a:t>
            </a:r>
            <a:endParaRPr lang="en-GB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3465872" y="3224652"/>
            <a:ext cx="2197509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I like to swing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96233" y="3233542"/>
            <a:ext cx="3834581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in</a:t>
            </a:r>
            <a:r>
              <a:rPr lang="en-GB" sz="2800" u="sng" dirty="0">
                <a:uFill>
                  <a:solidFill>
                    <a:srgbClr val="0000FF"/>
                  </a:solidFill>
                </a:uFill>
              </a:rPr>
              <a:t> the air</a:t>
            </a:r>
            <a:r>
              <a:rPr lang="en-GB" sz="2800" dirty="0"/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65872" y="3914283"/>
            <a:ext cx="3215147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We played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465872" y="4595024"/>
            <a:ext cx="3706761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We sailed along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33856" y="4599812"/>
            <a:ext cx="3834581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for </a:t>
            </a:r>
            <a:r>
              <a:rPr lang="en-GB" sz="2800" u="sng" dirty="0">
                <a:uFill>
                  <a:solidFill>
                    <a:srgbClr val="0000FF"/>
                  </a:solidFill>
                </a:uFill>
              </a:rPr>
              <a:t>days.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098920" y="3912373"/>
            <a:ext cx="38345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till </a:t>
            </a:r>
            <a:r>
              <a:rPr lang="en-GB" sz="2800" u="sng" dirty="0">
                <a:uFill>
                  <a:solidFill>
                    <a:srgbClr val="0000FF"/>
                  </a:solidFill>
                </a:uFill>
              </a:rPr>
              <a:t>teatime</a:t>
            </a:r>
            <a:r>
              <a:rPr lang="en-GB" sz="28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54701" y="1452543"/>
            <a:ext cx="6043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Prepositions</a:t>
            </a:r>
            <a:r>
              <a:rPr lang="en-GB" sz="2800" dirty="0">
                <a:uFill>
                  <a:solidFill>
                    <a:srgbClr val="0000FF"/>
                  </a:solidFill>
                </a:uFill>
              </a:rPr>
              <a:t> link a </a:t>
            </a:r>
            <a:r>
              <a:rPr lang="en-GB" sz="2800" u="sng" dirty="0">
                <a:uFill>
                  <a:solidFill>
                    <a:srgbClr val="0000FF"/>
                  </a:solidFill>
                </a:uFill>
              </a:rPr>
              <a:t>phrase</a:t>
            </a:r>
            <a:r>
              <a:rPr lang="en-GB" sz="2800" dirty="0">
                <a:uFill>
                  <a:solidFill>
                    <a:srgbClr val="0000FF"/>
                  </a:solidFill>
                </a:uFill>
              </a:rPr>
              <a:t> to a sentence.</a:t>
            </a:r>
          </a:p>
        </p:txBody>
      </p:sp>
    </p:spTree>
    <p:extLst>
      <p:ext uri="{BB962C8B-B14F-4D97-AF65-F5344CB8AC3E}">
        <p14:creationId xmlns:p14="http://schemas.microsoft.com/office/powerpoint/2010/main" val="249234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44444E-6 L 0.32304 0.00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25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30977 0.0069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9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9" grpId="0" uiExpand="1" build="p"/>
      <p:bldP spid="40" grpId="0" uiExpand="1" build="p"/>
      <p:bldP spid="41" grpId="0" uiExpand="1" build="p"/>
      <p:bldP spid="42" grpId="0" uiExpand="1" build="p"/>
      <p:bldP spid="43" grpId="0" uiExpand="1" build="p"/>
      <p:bldP spid="44" grpId="0" uiExpand="1" build="p"/>
      <p:bldP spid="45" grpId="0" uiExpand="1" build="p"/>
      <p:bldP spid="46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10" y="830492"/>
            <a:ext cx="105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00FF"/>
                </a:solidFill>
              </a:rPr>
              <a:t>Prepositions</a:t>
            </a:r>
            <a:endParaRPr lang="en-GB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9406" y="5570079"/>
            <a:ext cx="10969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Are these </a:t>
            </a:r>
            <a:r>
              <a:rPr lang="en-GB" sz="2800" dirty="0">
                <a:solidFill>
                  <a:srgbClr val="0000FF"/>
                </a:solidFill>
              </a:rPr>
              <a:t>prepositional phrases </a:t>
            </a:r>
            <a:r>
              <a:rPr lang="en-GB" sz="2800" dirty="0"/>
              <a:t>telling you </a:t>
            </a:r>
            <a:r>
              <a:rPr lang="en-GB" sz="2800" dirty="0">
                <a:solidFill>
                  <a:srgbClr val="0000FF"/>
                </a:solidFill>
              </a:rPr>
              <a:t>where</a:t>
            </a:r>
            <a:r>
              <a:rPr lang="en-GB" sz="2800" dirty="0"/>
              <a:t> or </a:t>
            </a:r>
            <a:r>
              <a:rPr lang="en-GB" sz="2800" dirty="0">
                <a:solidFill>
                  <a:srgbClr val="0000FF"/>
                </a:solidFill>
              </a:rPr>
              <a:t>when</a:t>
            </a:r>
            <a:r>
              <a:rPr lang="en-GB" sz="2800" dirty="0"/>
              <a:t>?</a:t>
            </a:r>
          </a:p>
        </p:txBody>
      </p:sp>
      <p:sp>
        <p:nvSpPr>
          <p:cNvPr id="10" name="TextBox 39"/>
          <p:cNvSpPr txBox="1"/>
          <p:nvPr/>
        </p:nvSpPr>
        <p:spPr>
          <a:xfrm>
            <a:off x="9999046" y="688250"/>
            <a:ext cx="1504561" cy="485457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668580" y="688250"/>
            <a:ext cx="1504561" cy="485457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Where?</a:t>
            </a:r>
            <a:endParaRPr lang="en-GB" sz="2000" kern="0" dirty="0">
              <a:solidFill>
                <a:sysClr val="windowText" lastClr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6062" y="1582230"/>
            <a:ext cx="36178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0000FF"/>
                </a:solidFill>
                <a:latin typeface="+mj-lt"/>
              </a:rPr>
              <a:t>inside </a:t>
            </a:r>
            <a:r>
              <a:rPr lang="en-GB" sz="2800" i="1" dirty="0">
                <a:latin typeface="+mj-lt"/>
              </a:rPr>
              <a:t>the bedroom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36062" y="2210857"/>
            <a:ext cx="36178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0000FF"/>
                </a:solidFill>
                <a:latin typeface="+mj-lt"/>
              </a:rPr>
              <a:t>under </a:t>
            </a:r>
            <a:r>
              <a:rPr lang="en-GB" sz="2800" i="1" dirty="0">
                <a:latin typeface="+mj-lt"/>
              </a:rPr>
              <a:t>the bed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36062" y="2839484"/>
            <a:ext cx="36178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0000FF"/>
                </a:solidFill>
                <a:latin typeface="+mj-lt"/>
              </a:rPr>
              <a:t>before </a:t>
            </a:r>
            <a:r>
              <a:rPr lang="en-GB" sz="2800" i="1" dirty="0">
                <a:latin typeface="+mj-lt"/>
              </a:rPr>
              <a:t>bedtime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36062" y="3468111"/>
            <a:ext cx="36178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0000FF"/>
                </a:solidFill>
                <a:latin typeface="+mj-lt"/>
              </a:rPr>
              <a:t>in </a:t>
            </a:r>
            <a:r>
              <a:rPr lang="en-GB" sz="2800" i="1" dirty="0">
                <a:latin typeface="+mj-lt"/>
              </a:rPr>
              <a:t>the evening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36062" y="4096738"/>
            <a:ext cx="36178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0000FF"/>
                </a:solidFill>
                <a:latin typeface="+mj-lt"/>
              </a:rPr>
              <a:t>outside </a:t>
            </a:r>
            <a:r>
              <a:rPr lang="en-GB" sz="2800" i="1" dirty="0">
                <a:latin typeface="+mj-lt"/>
              </a:rPr>
              <a:t>the window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36062" y="4725365"/>
            <a:ext cx="36178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0000FF"/>
                </a:solidFill>
                <a:latin typeface="+mj-lt"/>
              </a:rPr>
              <a:t>while </a:t>
            </a:r>
            <a:r>
              <a:rPr lang="en-GB" sz="2800" i="1" dirty="0">
                <a:latin typeface="+mj-lt"/>
              </a:rPr>
              <a:t>everyone slept</a:t>
            </a:r>
          </a:p>
        </p:txBody>
      </p:sp>
    </p:spTree>
    <p:extLst>
      <p:ext uri="{BB962C8B-B14F-4D97-AF65-F5344CB8AC3E}">
        <p14:creationId xmlns:p14="http://schemas.microsoft.com/office/powerpoint/2010/main" val="81799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 L -0.29531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33333E-6 L -0.29531 0.00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33333E-6 L 0.30131 -0.0064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5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 L 0.29909 -0.0064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33333E-6 L -0.29531 0.000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33333E-6 L 0.30469 -0.0064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34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uiExpand="1" animBg="1"/>
      <p:bldP spid="12" grpId="1" animBg="1"/>
      <p:bldP spid="13" grpId="0" uiExpand="1" animBg="1"/>
      <p:bldP spid="13" grpId="1" uiExpand="1" animBg="1"/>
      <p:bldP spid="14" grpId="0" uiExpand="1" animBg="1"/>
      <p:bldP spid="14" grpId="1" uiExpand="1" animBg="1"/>
      <p:bldP spid="15" grpId="0" uiExpand="1" animBg="1"/>
      <p:bldP spid="15" grpId="1" uiExpand="1" animBg="1"/>
      <p:bldP spid="16" grpId="0" uiExpand="1" animBg="1"/>
      <p:bldP spid="16" grpId="1" uiExpand="1" animBg="1"/>
      <p:bldP spid="17" grpId="0" uiExpand="1" animBg="1"/>
      <p:bldP spid="17" grpId="1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86" y="2814402"/>
            <a:ext cx="7852410" cy="358239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This is a Hamilton Trust Presentation. For more fantastic resources visit our website </a:t>
            </a:r>
            <a:br>
              <a:rPr lang="en-GB" dirty="0"/>
            </a:br>
            <a:r>
              <a:rPr lang="en-GB" dirty="0">
                <a:hlinkClick r:id="rId2"/>
              </a:rPr>
              <a:t>https://www.hamilton-trust.org.uk/</a:t>
            </a:r>
            <a:r>
              <a:rPr lang="en-GB" dirty="0"/>
              <a:t>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96" y="1201834"/>
            <a:ext cx="7658100" cy="2108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DE9B1EA-644D-4562-A5DC-92D7E35B61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90" y="472183"/>
            <a:ext cx="11205419" cy="591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609" y="688482"/>
            <a:ext cx="10573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00FF"/>
                </a:solidFill>
              </a:rPr>
              <a:t>Clauses</a:t>
            </a:r>
            <a:r>
              <a:rPr lang="en-GB" sz="3600" b="1" dirty="0"/>
              <a:t> </a:t>
            </a:r>
          </a:p>
          <a:p>
            <a:pPr algn="ctr"/>
            <a:r>
              <a:rPr lang="en-GB" sz="2400" dirty="0">
                <a:solidFill>
                  <a:srgbClr val="0000FF"/>
                </a:solidFill>
              </a:rPr>
              <a:t>Clauses</a:t>
            </a:r>
            <a:r>
              <a:rPr lang="en-GB" sz="2400" dirty="0"/>
              <a:t> are groups of words with an </a:t>
            </a:r>
            <a:r>
              <a:rPr lang="en-GB" sz="2400" b="1" dirty="0">
                <a:solidFill>
                  <a:srgbClr val="00B050"/>
                </a:solidFill>
              </a:rPr>
              <a:t>active verb </a:t>
            </a:r>
            <a:r>
              <a:rPr lang="en-GB" sz="2400" dirty="0"/>
              <a:t>and a </a:t>
            </a:r>
            <a:r>
              <a:rPr lang="en-GB" sz="2400" b="1" dirty="0">
                <a:solidFill>
                  <a:srgbClr val="FF0000"/>
                </a:solidFill>
              </a:rPr>
              <a:t>subject</a:t>
            </a:r>
            <a:r>
              <a:rPr lang="en-GB" sz="2400" dirty="0"/>
              <a:t>; they make sense.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97328" y="5612151"/>
            <a:ext cx="9950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</a:t>
            </a:r>
            <a:r>
              <a:rPr lang="en-GB" sz="2400" dirty="0">
                <a:solidFill>
                  <a:srgbClr val="FF0000"/>
                </a:solidFill>
              </a:rPr>
              <a:t>subject</a:t>
            </a:r>
            <a:r>
              <a:rPr lang="en-GB" sz="2400" dirty="0"/>
              <a:t> is ‘the doer’ of the verb; it can be a noun or pronoun.</a:t>
            </a:r>
          </a:p>
        </p:txBody>
      </p:sp>
      <p:sp>
        <p:nvSpPr>
          <p:cNvPr id="3" name="Rectangle 2"/>
          <p:cNvSpPr/>
          <p:nvPr/>
        </p:nvSpPr>
        <p:spPr>
          <a:xfrm>
            <a:off x="2477172" y="2276284"/>
            <a:ext cx="4316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We </a:t>
            </a:r>
            <a:r>
              <a:rPr lang="en-GB" sz="2800" dirty="0">
                <a:ln w="0"/>
                <a:solidFill>
                  <a:srgbClr val="00B050"/>
                </a:solidFill>
              </a:rPr>
              <a:t>built </a:t>
            </a:r>
            <a:r>
              <a:rPr lang="en-GB" sz="2800" dirty="0">
                <a:ln w="0"/>
              </a:rPr>
              <a:t>a ship on the stairs</a:t>
            </a:r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2479424" y="3365784"/>
            <a:ext cx="5866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</a:t>
            </a:r>
            <a:r>
              <a:rPr lang="en-GB" sz="2800" dirty="0">
                <a:solidFill>
                  <a:srgbClr val="FF0000"/>
                </a:solidFill>
              </a:rPr>
              <a:t> moon </a:t>
            </a:r>
            <a:r>
              <a:rPr lang="en-GB" sz="2800" dirty="0">
                <a:ln w="0"/>
                <a:solidFill>
                  <a:srgbClr val="00B050"/>
                </a:solidFill>
              </a:rPr>
              <a:t>shines</a:t>
            </a:r>
            <a:r>
              <a:rPr lang="en-GB" sz="2800" dirty="0">
                <a:ln w="0"/>
              </a:rPr>
              <a:t> on streets and fields</a:t>
            </a:r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2479424" y="2781443"/>
            <a:ext cx="70926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Tom </a:t>
            </a:r>
            <a:r>
              <a:rPr lang="en-GB" sz="2800" dirty="0">
                <a:ln w="0"/>
                <a:solidFill>
                  <a:srgbClr val="00B050"/>
                </a:solidFill>
              </a:rPr>
              <a:t>fell</a:t>
            </a:r>
            <a:r>
              <a:rPr lang="en-GB" sz="2800" dirty="0">
                <a:ln w="0"/>
              </a:rPr>
              <a:t> out</a:t>
            </a:r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2477172" y="3889004"/>
            <a:ext cx="3829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Children </a:t>
            </a:r>
            <a:r>
              <a:rPr lang="en-GB" sz="2800" dirty="0">
                <a:ln w="0"/>
                <a:solidFill>
                  <a:srgbClr val="00B050"/>
                </a:solidFill>
              </a:rPr>
              <a:t>close </a:t>
            </a:r>
            <a:r>
              <a:rPr lang="en-GB" sz="2800" dirty="0">
                <a:ln w="0"/>
              </a:rPr>
              <a:t>their eyes</a:t>
            </a:r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2800" dirty="0"/>
          </a:p>
        </p:txBody>
      </p:sp>
      <p:pic>
        <p:nvPicPr>
          <p:cNvPr id="11" name="Picture 10" descr="MC900389356[1]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856" y="2276284"/>
            <a:ext cx="2276475" cy="224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4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95829" y="689366"/>
            <a:ext cx="709061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00FF"/>
                </a:solidFill>
              </a:rPr>
              <a:t>Conjunctions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00FF"/>
                </a:solidFill>
              </a:rPr>
              <a:t>are </a:t>
            </a:r>
            <a:r>
              <a:rPr lang="en-GB" sz="2800" b="1" dirty="0">
                <a:solidFill>
                  <a:srgbClr val="0000FF"/>
                </a:solidFill>
              </a:rPr>
              <a:t>joining words</a:t>
            </a:r>
            <a:endParaRPr lang="en-GB" sz="2800" dirty="0">
              <a:solidFill>
                <a:srgbClr val="0000FF"/>
              </a:solidFill>
            </a:endParaRPr>
          </a:p>
          <a:p>
            <a:r>
              <a:rPr lang="en-GB" sz="2400" dirty="0"/>
              <a:t>They help </a:t>
            </a:r>
            <a:r>
              <a:rPr lang="en-GB" sz="2400" dirty="0">
                <a:solidFill>
                  <a:srgbClr val="0000FF"/>
                </a:solidFill>
              </a:rPr>
              <a:t>add more detail </a:t>
            </a:r>
            <a:r>
              <a:rPr lang="en-GB" sz="2400" dirty="0"/>
              <a:t>by joining new </a:t>
            </a:r>
            <a:r>
              <a:rPr lang="en-GB" sz="2400" b="1" dirty="0"/>
              <a:t>clauses</a:t>
            </a:r>
            <a:r>
              <a:rPr lang="en-GB" sz="2400" dirty="0"/>
              <a:t>…</a:t>
            </a:r>
          </a:p>
          <a:p>
            <a:r>
              <a:rPr lang="en-GB" sz="2400" dirty="0"/>
              <a:t>explaining </a:t>
            </a:r>
            <a:r>
              <a:rPr lang="en-GB" sz="2400" dirty="0">
                <a:solidFill>
                  <a:srgbClr val="0000FF"/>
                </a:solidFill>
              </a:rPr>
              <a:t>where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0000FF"/>
                </a:solidFill>
              </a:rPr>
              <a:t>when</a:t>
            </a:r>
            <a:r>
              <a:rPr lang="en-GB" sz="2400" b="1" dirty="0"/>
              <a:t> </a:t>
            </a:r>
            <a:r>
              <a:rPr lang="en-GB" sz="2400" dirty="0"/>
              <a:t>or</a:t>
            </a:r>
            <a:r>
              <a:rPr lang="en-GB" sz="2400" b="1" dirty="0"/>
              <a:t> </a:t>
            </a:r>
            <a:r>
              <a:rPr lang="en-GB" sz="2400" dirty="0">
                <a:solidFill>
                  <a:srgbClr val="0000FF"/>
                </a:solidFill>
              </a:rPr>
              <a:t>why</a:t>
            </a:r>
            <a:r>
              <a:rPr lang="en-GB" sz="2400" b="1" dirty="0"/>
              <a:t> </a:t>
            </a:r>
            <a:r>
              <a:rPr lang="en-GB" sz="2400" dirty="0"/>
              <a:t>something happened.</a:t>
            </a:r>
            <a:endParaRPr lang="en-GB" sz="2000" dirty="0"/>
          </a:p>
        </p:txBody>
      </p:sp>
      <p:sp>
        <p:nvSpPr>
          <p:cNvPr id="18" name="TextBox 39"/>
          <p:cNvSpPr txBox="1"/>
          <p:nvPr/>
        </p:nvSpPr>
        <p:spPr>
          <a:xfrm>
            <a:off x="9405828" y="1965060"/>
            <a:ext cx="2123590" cy="2654647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whenever</a:t>
            </a:r>
          </a:p>
        </p:txBody>
      </p:sp>
      <p:sp>
        <p:nvSpPr>
          <p:cNvPr id="20" name="TextBox 17"/>
          <p:cNvSpPr txBox="1"/>
          <p:nvPr/>
        </p:nvSpPr>
        <p:spPr>
          <a:xfrm>
            <a:off x="9405828" y="689366"/>
            <a:ext cx="2123148" cy="1150067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wherever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5829" y="3159481"/>
            <a:ext cx="6025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j-lt"/>
              </a:rPr>
              <a:t>We </a:t>
            </a:r>
            <a:r>
              <a:rPr lang="en-GB" sz="2400" dirty="0">
                <a:ln w="0"/>
                <a:latin typeface="+mj-lt"/>
              </a:rPr>
              <a:t>built a ship on the stairs </a:t>
            </a:r>
            <a:r>
              <a:rPr lang="en-GB" sz="2400" dirty="0">
                <a:ln w="0"/>
                <a:solidFill>
                  <a:srgbClr val="0000FF"/>
                </a:solidFill>
              </a:rPr>
              <a:t>before</a:t>
            </a:r>
            <a:r>
              <a:rPr lang="en-GB" sz="2400" dirty="0">
                <a:ln w="0"/>
                <a:latin typeface="+mj-lt"/>
              </a:rPr>
              <a:t> </a:t>
            </a:r>
            <a:r>
              <a:rPr lang="en-GB" sz="2400" dirty="0">
                <a:latin typeface="+mj-lt"/>
              </a:rPr>
              <a:t>Tom </a:t>
            </a:r>
            <a:r>
              <a:rPr lang="en-GB" sz="2400" dirty="0">
                <a:ln w="0"/>
                <a:latin typeface="+mj-lt"/>
              </a:rPr>
              <a:t>fell out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2400" dirty="0"/>
          </a:p>
        </p:txBody>
      </p:sp>
      <p:sp>
        <p:nvSpPr>
          <p:cNvPr id="22" name="Rectangle 21"/>
          <p:cNvSpPr/>
          <p:nvPr/>
        </p:nvSpPr>
        <p:spPr>
          <a:xfrm>
            <a:off x="595829" y="2652214"/>
            <a:ext cx="7568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j-lt"/>
              </a:rPr>
              <a:t>The moon </a:t>
            </a:r>
            <a:r>
              <a:rPr lang="en-GB" sz="2400" dirty="0">
                <a:ln w="0"/>
                <a:latin typeface="+mj-lt"/>
              </a:rPr>
              <a:t>shines on streets </a:t>
            </a:r>
            <a:r>
              <a:rPr lang="en-GB" sz="2400" dirty="0">
                <a:ln w="0"/>
                <a:solidFill>
                  <a:srgbClr val="0000FF"/>
                </a:solidFill>
              </a:rPr>
              <a:t>where</a:t>
            </a:r>
            <a:r>
              <a:rPr lang="en-GB" sz="2400" dirty="0">
                <a:latin typeface="+mj-lt"/>
              </a:rPr>
              <a:t> children </a:t>
            </a:r>
            <a:r>
              <a:rPr lang="en-GB" sz="2400" dirty="0">
                <a:ln w="0"/>
                <a:latin typeface="+mj-lt"/>
              </a:rPr>
              <a:t>close their eyes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5828" y="4513531"/>
            <a:ext cx="6700321" cy="919401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Each of these sentences are made from </a:t>
            </a:r>
            <a:r>
              <a:rPr lang="en-GB" sz="2400" b="1" dirty="0"/>
              <a:t>two clauses linked</a:t>
            </a:r>
            <a:r>
              <a:rPr lang="en-GB" sz="2400" dirty="0"/>
              <a:t> by a </a:t>
            </a:r>
            <a:r>
              <a:rPr lang="en-GB" sz="2400" b="1" dirty="0">
                <a:solidFill>
                  <a:srgbClr val="0000FF"/>
                </a:solidFill>
              </a:rPr>
              <a:t>conjunction</a:t>
            </a:r>
            <a:r>
              <a:rPr lang="en-GB" sz="2400" dirty="0"/>
              <a:t>.</a:t>
            </a:r>
          </a:p>
        </p:txBody>
      </p:sp>
      <p:sp>
        <p:nvSpPr>
          <p:cNvPr id="24" name="TextBox 16"/>
          <p:cNvSpPr txBox="1"/>
          <p:nvPr/>
        </p:nvSpPr>
        <p:spPr>
          <a:xfrm>
            <a:off x="9406171" y="4745333"/>
            <a:ext cx="2122805" cy="1375199"/>
          </a:xfrm>
          <a:prstGeom prst="roundRect">
            <a:avLst/>
          </a:prstGeom>
          <a:solidFill>
            <a:srgbClr val="BA8CDC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GB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5829" y="3666748"/>
            <a:ext cx="6462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j-lt"/>
              </a:rPr>
              <a:t>Tom hurt his knee</a:t>
            </a:r>
            <a:r>
              <a:rPr lang="en-GB" sz="2400" dirty="0">
                <a:ln w="0"/>
                <a:latin typeface="+mj-lt"/>
              </a:rPr>
              <a:t> </a:t>
            </a:r>
            <a:r>
              <a:rPr lang="en-GB" sz="2400" dirty="0">
                <a:ln w="0"/>
                <a:solidFill>
                  <a:srgbClr val="0000FF"/>
                </a:solidFill>
              </a:rPr>
              <a:t>so</a:t>
            </a:r>
            <a:r>
              <a:rPr lang="en-GB" sz="2400" dirty="0">
                <a:ln w="0"/>
                <a:latin typeface="+mj-lt"/>
              </a:rPr>
              <a:t> </a:t>
            </a:r>
            <a:r>
              <a:rPr lang="en-GB" sz="2400" dirty="0">
                <a:latin typeface="+mj-lt"/>
              </a:rPr>
              <a:t>there was no one left but me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427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22" grpId="0"/>
      <p:bldP spid="23" grpId="0"/>
      <p:bldP spid="24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792187" y="1839433"/>
            <a:ext cx="80391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Whenever the moon and stars are set,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Whenever the wind is high,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night long in the dark and wet,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man goes riding by.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9405828" y="1965060"/>
            <a:ext cx="2123590" cy="2654647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whenever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9405828" y="689366"/>
            <a:ext cx="2123148" cy="1150067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wherever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</p:txBody>
      </p:sp>
      <p:sp>
        <p:nvSpPr>
          <p:cNvPr id="8" name="TextBox 16"/>
          <p:cNvSpPr txBox="1"/>
          <p:nvPr/>
        </p:nvSpPr>
        <p:spPr>
          <a:xfrm>
            <a:off x="9406171" y="4745333"/>
            <a:ext cx="2122805" cy="1375199"/>
          </a:xfrm>
          <a:prstGeom prst="roundRect">
            <a:avLst/>
          </a:prstGeom>
          <a:solidFill>
            <a:srgbClr val="BA8CDC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GB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829" y="689366"/>
            <a:ext cx="7090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00FF"/>
                </a:solidFill>
              </a:rPr>
              <a:t>Conjunctions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00FF"/>
                </a:solidFill>
              </a:rPr>
              <a:t>are </a:t>
            </a:r>
            <a:r>
              <a:rPr lang="en-GB" sz="2800" b="1" dirty="0">
                <a:solidFill>
                  <a:srgbClr val="0000FF"/>
                </a:solidFill>
              </a:rPr>
              <a:t>joining words</a:t>
            </a:r>
            <a:endParaRPr lang="en-GB" sz="2000" dirty="0"/>
          </a:p>
        </p:txBody>
      </p:sp>
      <p:sp>
        <p:nvSpPr>
          <p:cNvPr id="12" name="Rounded Rectangular Callout 2"/>
          <p:cNvSpPr/>
          <p:nvPr/>
        </p:nvSpPr>
        <p:spPr>
          <a:xfrm>
            <a:off x="792187" y="5107003"/>
            <a:ext cx="2825602" cy="816433"/>
          </a:xfrm>
          <a:prstGeom prst="wedgeRoundRectCallout">
            <a:avLst>
              <a:gd name="adj1" fmla="val 55688"/>
              <a:gd name="adj2" fmla="val -8858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Can you spot the </a:t>
            </a:r>
            <a:r>
              <a:rPr lang="en-GB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conjunctions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3" name="Rounded Rectangular Callout 2"/>
          <p:cNvSpPr/>
          <p:nvPr/>
        </p:nvSpPr>
        <p:spPr>
          <a:xfrm>
            <a:off x="4664442" y="5112485"/>
            <a:ext cx="4003308" cy="816433"/>
          </a:xfrm>
          <a:prstGeom prst="wedgeRoundRectCallout">
            <a:avLst>
              <a:gd name="adj1" fmla="val 55688"/>
              <a:gd name="adj2" fmla="val -8858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Which is the main </a:t>
            </a:r>
            <a:r>
              <a:rPr lang="en-GB" sz="2000" u="sng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Comic Sans MS" panose="030F0702030302020204" pitchFamily="66" charset="0"/>
              </a:rPr>
              <a:t>clause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866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792187" y="1839433"/>
            <a:ext cx="80391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Whenever</a:t>
            </a: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moon and stars are set,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Whenever</a:t>
            </a: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wind is high,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night long in the dark and wet,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man goes riding by.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9405828" y="1965060"/>
            <a:ext cx="2123590" cy="2654647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whenever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9405828" y="689366"/>
            <a:ext cx="2123148" cy="1150067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wherever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</p:txBody>
      </p:sp>
      <p:sp>
        <p:nvSpPr>
          <p:cNvPr id="8" name="TextBox 16"/>
          <p:cNvSpPr txBox="1"/>
          <p:nvPr/>
        </p:nvSpPr>
        <p:spPr>
          <a:xfrm>
            <a:off x="9406171" y="4745333"/>
            <a:ext cx="2122805" cy="1375199"/>
          </a:xfrm>
          <a:prstGeom prst="roundRect">
            <a:avLst/>
          </a:prstGeom>
          <a:solidFill>
            <a:srgbClr val="BA8CDC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GB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829" y="689366"/>
            <a:ext cx="7090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00FF"/>
                </a:solidFill>
              </a:rPr>
              <a:t>Conjunctions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00FF"/>
                </a:solidFill>
              </a:rPr>
              <a:t>are </a:t>
            </a:r>
            <a:r>
              <a:rPr lang="en-GB" sz="2800" b="1" dirty="0">
                <a:solidFill>
                  <a:srgbClr val="0000FF"/>
                </a:solidFill>
              </a:rPr>
              <a:t>joining words</a:t>
            </a:r>
            <a:endParaRPr lang="en-GB" sz="2000" dirty="0"/>
          </a:p>
        </p:txBody>
      </p:sp>
      <p:sp>
        <p:nvSpPr>
          <p:cNvPr id="12" name="Rounded Rectangular Callout 2"/>
          <p:cNvSpPr/>
          <p:nvPr/>
        </p:nvSpPr>
        <p:spPr>
          <a:xfrm>
            <a:off x="792187" y="5107003"/>
            <a:ext cx="2825602" cy="816433"/>
          </a:xfrm>
          <a:prstGeom prst="wedgeRoundRectCallout">
            <a:avLst>
              <a:gd name="adj1" fmla="val 55688"/>
              <a:gd name="adj2" fmla="val -8858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Can you spot the </a:t>
            </a:r>
            <a:r>
              <a:rPr lang="en-GB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conjunctions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3" name="Rounded Rectangular Callout 2"/>
          <p:cNvSpPr/>
          <p:nvPr/>
        </p:nvSpPr>
        <p:spPr>
          <a:xfrm>
            <a:off x="4664442" y="5112485"/>
            <a:ext cx="4003308" cy="816433"/>
          </a:xfrm>
          <a:prstGeom prst="wedgeRoundRectCallout">
            <a:avLst>
              <a:gd name="adj1" fmla="val 55688"/>
              <a:gd name="adj2" fmla="val -8858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Which is the main </a:t>
            </a:r>
            <a:r>
              <a:rPr lang="en-GB" sz="2000" u="sng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Comic Sans MS" panose="030F0702030302020204" pitchFamily="66" charset="0"/>
              </a:rPr>
              <a:t>clause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40824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792187" y="1839433"/>
            <a:ext cx="80391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Whenever</a:t>
            </a: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moon and stars are set,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Whenever</a:t>
            </a: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wind is high,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night long in the dark and wet,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i="1" u="sng" dirty="0"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man goes riding by.</a:t>
            </a:r>
            <a:endParaRPr lang="en-GB" sz="1100" u="sng" dirty="0">
              <a:uFill>
                <a:solidFill>
                  <a:srgbClr val="0000FF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39"/>
          <p:cNvSpPr txBox="1"/>
          <p:nvPr/>
        </p:nvSpPr>
        <p:spPr>
          <a:xfrm>
            <a:off x="9405828" y="1965060"/>
            <a:ext cx="2123590" cy="2654647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whenever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9405828" y="689366"/>
            <a:ext cx="2123148" cy="1150067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wherever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</p:txBody>
      </p:sp>
      <p:sp>
        <p:nvSpPr>
          <p:cNvPr id="8" name="TextBox 16"/>
          <p:cNvSpPr txBox="1"/>
          <p:nvPr/>
        </p:nvSpPr>
        <p:spPr>
          <a:xfrm>
            <a:off x="9406171" y="4745333"/>
            <a:ext cx="2122805" cy="1375199"/>
          </a:xfrm>
          <a:prstGeom prst="roundRect">
            <a:avLst/>
          </a:prstGeom>
          <a:solidFill>
            <a:srgbClr val="BA8CDC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GB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5829" y="689366"/>
            <a:ext cx="7090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00FF"/>
                </a:solidFill>
              </a:rPr>
              <a:t>Conjunctions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00FF"/>
                </a:solidFill>
              </a:rPr>
              <a:t>are </a:t>
            </a:r>
            <a:r>
              <a:rPr lang="en-GB" sz="2800" b="1" dirty="0">
                <a:solidFill>
                  <a:srgbClr val="0000FF"/>
                </a:solidFill>
              </a:rPr>
              <a:t>joining words</a:t>
            </a:r>
            <a:endParaRPr lang="en-GB" sz="2000" dirty="0"/>
          </a:p>
        </p:txBody>
      </p:sp>
      <p:sp>
        <p:nvSpPr>
          <p:cNvPr id="12" name="Rounded Rectangular Callout 2"/>
          <p:cNvSpPr/>
          <p:nvPr/>
        </p:nvSpPr>
        <p:spPr>
          <a:xfrm>
            <a:off x="792187" y="5107003"/>
            <a:ext cx="2825602" cy="816433"/>
          </a:xfrm>
          <a:prstGeom prst="wedgeRoundRectCallout">
            <a:avLst>
              <a:gd name="adj1" fmla="val 55688"/>
              <a:gd name="adj2" fmla="val -8858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Can you spot the </a:t>
            </a:r>
            <a:r>
              <a:rPr lang="en-GB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conjunctions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3" name="Rounded Rectangular Callout 2"/>
          <p:cNvSpPr/>
          <p:nvPr/>
        </p:nvSpPr>
        <p:spPr>
          <a:xfrm>
            <a:off x="4664442" y="5112485"/>
            <a:ext cx="4003308" cy="816433"/>
          </a:xfrm>
          <a:prstGeom prst="wedgeRoundRectCallout">
            <a:avLst>
              <a:gd name="adj1" fmla="val 55688"/>
              <a:gd name="adj2" fmla="val -8858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Which is the main </a:t>
            </a:r>
            <a:r>
              <a:rPr lang="en-GB" sz="2000" u="sng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Comic Sans MS" panose="030F0702030302020204" pitchFamily="66" charset="0"/>
              </a:rPr>
              <a:t>clause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2629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39"/>
          <p:cNvSpPr txBox="1"/>
          <p:nvPr/>
        </p:nvSpPr>
        <p:spPr>
          <a:xfrm>
            <a:off x="9434216" y="605572"/>
            <a:ext cx="2123590" cy="2654647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whenever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5829" y="689366"/>
            <a:ext cx="7090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00FF"/>
                </a:solidFill>
              </a:rPr>
              <a:t>Conjunctions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00FF"/>
                </a:solidFill>
              </a:rPr>
              <a:t>can add detail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869840" y="6393424"/>
            <a:ext cx="2168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Week 2 Tuesday Grammar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9068" y="1965060"/>
            <a:ext cx="2943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 girl goes dancing by.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9068" y="3595778"/>
            <a:ext cx="6414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j-lt"/>
              </a:rPr>
              <a:t>A girl goes dancing by </a:t>
            </a:r>
            <a:r>
              <a:rPr lang="en-GB" sz="2400" dirty="0">
                <a:ln w="0"/>
                <a:solidFill>
                  <a:srgbClr val="0000FF"/>
                </a:solidFill>
              </a:rPr>
              <a:t>whenever</a:t>
            </a:r>
            <a:r>
              <a:rPr lang="en-GB" sz="2400" dirty="0">
                <a:latin typeface="+mj-lt"/>
              </a:rPr>
              <a:t> lively music plays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79639" y="1821004"/>
            <a:ext cx="258986" cy="22378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74158" y="1437954"/>
            <a:ext cx="101788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A clause</a:t>
            </a:r>
            <a:endParaRPr lang="en-GB" dirty="0"/>
          </a:p>
        </p:txBody>
      </p:sp>
      <p:sp>
        <p:nvSpPr>
          <p:cNvPr id="19" name="Rounded Rectangular Callout 2"/>
          <p:cNvSpPr/>
          <p:nvPr/>
        </p:nvSpPr>
        <p:spPr>
          <a:xfrm>
            <a:off x="7602028" y="1023703"/>
            <a:ext cx="1331300" cy="783583"/>
          </a:xfrm>
          <a:prstGeom prst="wedgeRoundRectCallout">
            <a:avLst>
              <a:gd name="adj1" fmla="val 44268"/>
              <a:gd name="adj2" fmla="val 8541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When?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699068" y="3110046"/>
            <a:ext cx="576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j-lt"/>
              </a:rPr>
              <a:t>A girl goes dancing by </a:t>
            </a:r>
            <a:r>
              <a:rPr lang="en-GB" sz="2400" dirty="0">
                <a:ln w="0"/>
                <a:solidFill>
                  <a:srgbClr val="0000FF"/>
                </a:solidFill>
              </a:rPr>
              <a:t>while</a:t>
            </a:r>
            <a:r>
              <a:rPr lang="en-GB" sz="2400" dirty="0">
                <a:latin typeface="+mj-lt"/>
              </a:rPr>
              <a:t> the stars twinkle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068" y="2624315"/>
            <a:ext cx="5368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j-lt"/>
              </a:rPr>
              <a:t>A girl goes dancing by </a:t>
            </a:r>
            <a:r>
              <a:rPr lang="en-GB" sz="2400" dirty="0">
                <a:ln w="0"/>
                <a:solidFill>
                  <a:srgbClr val="0000FF"/>
                </a:solidFill>
              </a:rPr>
              <a:t>before</a:t>
            </a:r>
            <a:r>
              <a:rPr lang="en-GB" sz="2400" dirty="0">
                <a:latin typeface="+mj-lt"/>
              </a:rPr>
              <a:t> the sun sets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cxnSp>
        <p:nvCxnSpPr>
          <p:cNvPr id="22" name="Straight Arrow Connector 21"/>
          <p:cNvCxnSpPr>
            <a:stCxn id="23" idx="0"/>
          </p:cNvCxnSpPr>
          <p:nvPr/>
        </p:nvCxnSpPr>
        <p:spPr>
          <a:xfrm flipH="1" flipV="1">
            <a:off x="5784781" y="4077629"/>
            <a:ext cx="212821" cy="2542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71265" y="4331854"/>
            <a:ext cx="14526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FF"/>
                </a:solidFill>
              </a:rPr>
              <a:t>added clause</a:t>
            </a:r>
            <a:endParaRPr lang="en-GB" dirty="0"/>
          </a:p>
        </p:txBody>
      </p:sp>
      <p:cxnSp>
        <p:nvCxnSpPr>
          <p:cNvPr id="24" name="Straight Arrow Connector 23"/>
          <p:cNvCxnSpPr>
            <a:stCxn id="25" idx="0"/>
          </p:cNvCxnSpPr>
          <p:nvPr/>
        </p:nvCxnSpPr>
        <p:spPr>
          <a:xfrm flipV="1">
            <a:off x="4007233" y="4057444"/>
            <a:ext cx="72742" cy="2616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80896" y="4319099"/>
            <a:ext cx="1452673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FF"/>
                </a:solidFill>
              </a:rPr>
              <a:t>conjunction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637071" y="4053561"/>
            <a:ext cx="219725" cy="2706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70155" y="4331854"/>
            <a:ext cx="18730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FF"/>
                </a:solidFill>
              </a:rPr>
              <a:t>The main clause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699068" y="5207104"/>
            <a:ext cx="70906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We can swap the </a:t>
            </a:r>
            <a:r>
              <a:rPr lang="en-GB" sz="2400" dirty="0">
                <a:solidFill>
                  <a:srgbClr val="0000FF"/>
                </a:solidFill>
              </a:rPr>
              <a:t>clauses </a:t>
            </a:r>
            <a:r>
              <a:rPr lang="en-GB" sz="2400" dirty="0"/>
              <a:t>around…</a:t>
            </a:r>
          </a:p>
          <a:p>
            <a:r>
              <a:rPr lang="en-GB" sz="2400" b="1" dirty="0"/>
              <a:t>starting</a:t>
            </a:r>
            <a:r>
              <a:rPr lang="en-GB" sz="2400" dirty="0"/>
              <a:t> the sentence with the conjunction.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1118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 animBg="1"/>
      <p:bldP spid="19" grpId="0" animBg="1"/>
      <p:bldP spid="20" grpId="0"/>
      <p:bldP spid="21" grpId="0"/>
      <p:bldP spid="23" grpId="0" animBg="1"/>
      <p:bldP spid="25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39"/>
          <p:cNvSpPr txBox="1"/>
          <p:nvPr/>
        </p:nvSpPr>
        <p:spPr>
          <a:xfrm>
            <a:off x="9434216" y="605572"/>
            <a:ext cx="2123590" cy="2654647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whenever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5829" y="689366"/>
            <a:ext cx="7090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00FF"/>
                </a:solidFill>
              </a:rPr>
              <a:t>Conjunctions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00FF"/>
                </a:solidFill>
              </a:rPr>
              <a:t>can add detail</a:t>
            </a:r>
            <a:endParaRPr lang="en-GB" sz="2000" dirty="0"/>
          </a:p>
        </p:txBody>
      </p:sp>
      <p:sp>
        <p:nvSpPr>
          <p:cNvPr id="14" name="Rectangle 13"/>
          <p:cNvSpPr/>
          <p:nvPr/>
        </p:nvSpPr>
        <p:spPr>
          <a:xfrm>
            <a:off x="699068" y="1965060"/>
            <a:ext cx="2943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 girl goes dancing by.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9068" y="3595778"/>
            <a:ext cx="6414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uFill>
                  <a:solidFill>
                    <a:schemeClr val="accent1">
                      <a:lumMod val="60000"/>
                      <a:lumOff val="40000"/>
                    </a:schemeClr>
                  </a:solidFill>
                </a:uFill>
                <a:latin typeface="+mj-lt"/>
              </a:rPr>
              <a:t>A girl goes dancing by </a:t>
            </a:r>
            <a:r>
              <a:rPr lang="en-GB" sz="2400" dirty="0">
                <a:ln w="0"/>
                <a:solidFill>
                  <a:srgbClr val="0000FF"/>
                </a:solidFill>
              </a:rPr>
              <a:t>whenever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+mj-lt"/>
              </a:rPr>
              <a:t>lively music plays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>
            <a:off x="2338625" y="1803771"/>
            <a:ext cx="373044" cy="2410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66140" y="1496933"/>
            <a:ext cx="101788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A clause</a:t>
            </a:r>
            <a:endParaRPr lang="en-GB" dirty="0"/>
          </a:p>
        </p:txBody>
      </p:sp>
      <p:sp>
        <p:nvSpPr>
          <p:cNvPr id="19" name="Rounded Rectangular Callout 2"/>
          <p:cNvSpPr/>
          <p:nvPr/>
        </p:nvSpPr>
        <p:spPr>
          <a:xfrm>
            <a:off x="7602028" y="1023703"/>
            <a:ext cx="1331300" cy="783583"/>
          </a:xfrm>
          <a:prstGeom prst="wedgeRoundRectCallout">
            <a:avLst>
              <a:gd name="adj1" fmla="val 44268"/>
              <a:gd name="adj2" fmla="val 8541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When?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699068" y="3110046"/>
            <a:ext cx="576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j-lt"/>
              </a:rPr>
              <a:t>A girl goes dancing by </a:t>
            </a:r>
            <a:r>
              <a:rPr lang="en-GB" sz="2400" dirty="0">
                <a:ln w="0"/>
                <a:solidFill>
                  <a:srgbClr val="0000FF"/>
                </a:solidFill>
              </a:rPr>
              <a:t>while</a:t>
            </a:r>
            <a:r>
              <a:rPr lang="en-GB" sz="2400" dirty="0">
                <a:latin typeface="+mj-lt"/>
              </a:rPr>
              <a:t> the stars twinkle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068" y="2624315"/>
            <a:ext cx="5368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j-lt"/>
              </a:rPr>
              <a:t>A girl goes dancing by </a:t>
            </a:r>
            <a:r>
              <a:rPr lang="en-GB" sz="2400" dirty="0">
                <a:ln w="0"/>
                <a:solidFill>
                  <a:srgbClr val="0000FF"/>
                </a:solidFill>
              </a:rPr>
              <a:t>before</a:t>
            </a:r>
            <a:r>
              <a:rPr lang="en-GB" sz="2400" dirty="0">
                <a:latin typeface="+mj-lt"/>
              </a:rPr>
              <a:t> the sun sets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99068" y="5207104"/>
            <a:ext cx="70906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We can swap the </a:t>
            </a:r>
            <a:r>
              <a:rPr lang="en-GB" sz="2400" dirty="0">
                <a:solidFill>
                  <a:srgbClr val="0000FF"/>
                </a:solidFill>
              </a:rPr>
              <a:t>clauses </a:t>
            </a:r>
            <a:r>
              <a:rPr lang="en-GB" sz="2400" dirty="0"/>
              <a:t>around…</a:t>
            </a:r>
          </a:p>
          <a:p>
            <a:r>
              <a:rPr lang="en-GB" sz="2400" b="1" dirty="0"/>
              <a:t>starting</a:t>
            </a:r>
            <a:r>
              <a:rPr lang="en-GB" sz="2400" dirty="0"/>
              <a:t> the sentence with the conjunction.</a:t>
            </a:r>
            <a:endParaRPr lang="en-GB" sz="2000" dirty="0"/>
          </a:p>
        </p:txBody>
      </p:sp>
      <p:sp>
        <p:nvSpPr>
          <p:cNvPr id="27" name="Rectangle 26"/>
          <p:cNvSpPr/>
          <p:nvPr/>
        </p:nvSpPr>
        <p:spPr>
          <a:xfrm>
            <a:off x="699068" y="4093352"/>
            <a:ext cx="649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n w="0"/>
                <a:solidFill>
                  <a:srgbClr val="0000FF"/>
                </a:solidFill>
              </a:rPr>
              <a:t>Whenever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+mj-lt"/>
              </a:rPr>
              <a:t>lively music plays</a:t>
            </a:r>
            <a:r>
              <a:rPr lang="en-GB" sz="2400" dirty="0">
                <a:latin typeface="+mj-lt"/>
              </a:rPr>
              <a:t>, </a:t>
            </a:r>
            <a:r>
              <a:rPr lang="en-GB" sz="2400" dirty="0">
                <a:uFill>
                  <a:solidFill>
                    <a:schemeClr val="accent1">
                      <a:lumMod val="60000"/>
                      <a:lumOff val="40000"/>
                    </a:schemeClr>
                  </a:solidFill>
                </a:uFill>
                <a:latin typeface="+mj-lt"/>
              </a:rPr>
              <a:t>a girl goes dancing by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sp>
        <p:nvSpPr>
          <p:cNvPr id="30" name="Rounded Rectangular Callout 2"/>
          <p:cNvSpPr/>
          <p:nvPr/>
        </p:nvSpPr>
        <p:spPr>
          <a:xfrm>
            <a:off x="7789679" y="5257360"/>
            <a:ext cx="3492962" cy="816433"/>
          </a:xfrm>
          <a:prstGeom prst="wedgeRoundRectCallout">
            <a:avLst>
              <a:gd name="adj1" fmla="val 53078"/>
              <a:gd name="adj2" fmla="val -10664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What do you notice about the punctuation?</a:t>
            </a:r>
          </a:p>
        </p:txBody>
      </p:sp>
      <p:cxnSp>
        <p:nvCxnSpPr>
          <p:cNvPr id="22" name="Straight Arrow Connector 21"/>
          <p:cNvCxnSpPr>
            <a:stCxn id="23" idx="0"/>
          </p:cNvCxnSpPr>
          <p:nvPr/>
        </p:nvCxnSpPr>
        <p:spPr>
          <a:xfrm flipH="1" flipV="1">
            <a:off x="3346067" y="4455305"/>
            <a:ext cx="212821" cy="2542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32551" y="4709530"/>
            <a:ext cx="14526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FF"/>
                </a:solidFill>
              </a:rPr>
              <a:t>added clause</a:t>
            </a:r>
            <a:endParaRPr lang="en-GB" dirty="0"/>
          </a:p>
        </p:txBody>
      </p:sp>
      <p:cxnSp>
        <p:nvCxnSpPr>
          <p:cNvPr id="24" name="Straight Arrow Connector 23"/>
          <p:cNvCxnSpPr>
            <a:stCxn id="25" idx="0"/>
          </p:cNvCxnSpPr>
          <p:nvPr/>
        </p:nvCxnSpPr>
        <p:spPr>
          <a:xfrm flipV="1">
            <a:off x="1530083" y="4447875"/>
            <a:ext cx="72742" cy="2616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03746" y="4709530"/>
            <a:ext cx="1452673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FF"/>
                </a:solidFill>
              </a:rPr>
              <a:t>conjunction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5797879" y="4510277"/>
            <a:ext cx="158325" cy="25712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861357" y="4709530"/>
            <a:ext cx="18730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FF"/>
                </a:solidFill>
              </a:rPr>
              <a:t>The main clause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13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3" grpId="0" animBg="1"/>
      <p:bldP spid="25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39"/>
          <p:cNvSpPr txBox="1"/>
          <p:nvPr/>
        </p:nvSpPr>
        <p:spPr>
          <a:xfrm>
            <a:off x="9434216" y="605572"/>
            <a:ext cx="2123590" cy="2654647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Times New Roman" panose="02020603050405020304" pitchFamily="18" charset="0"/>
              </a:rPr>
              <a:t>whenever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5829" y="689366"/>
            <a:ext cx="709061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00FF"/>
                </a:solidFill>
              </a:rPr>
              <a:t>Opening with a conjunction</a:t>
            </a:r>
          </a:p>
          <a:p>
            <a:r>
              <a:rPr lang="en-GB" sz="2000" dirty="0"/>
              <a:t>Identify the </a:t>
            </a:r>
            <a:r>
              <a:rPr lang="en-GB" sz="2000" b="1" dirty="0"/>
              <a:t>two clauses </a:t>
            </a:r>
            <a:r>
              <a:rPr lang="en-GB" sz="2000" dirty="0"/>
              <a:t>in each sentence.</a:t>
            </a:r>
          </a:p>
          <a:p>
            <a:r>
              <a:rPr lang="en-GB" sz="2000" b="1" dirty="0"/>
              <a:t>Swap the order </a:t>
            </a:r>
            <a:r>
              <a:rPr lang="en-GB" sz="2000" dirty="0"/>
              <a:t>to open with a </a:t>
            </a:r>
            <a:r>
              <a:rPr lang="en-GB" sz="2000" dirty="0">
                <a:solidFill>
                  <a:srgbClr val="0000FF"/>
                </a:solidFill>
              </a:rPr>
              <a:t>conjunction</a:t>
            </a:r>
            <a:r>
              <a:rPr lang="en-GB" sz="2000" dirty="0"/>
              <a:t>.</a:t>
            </a:r>
          </a:p>
        </p:txBody>
      </p:sp>
      <p:sp>
        <p:nvSpPr>
          <p:cNvPr id="19" name="Rounded Rectangular Callout 2"/>
          <p:cNvSpPr/>
          <p:nvPr/>
        </p:nvSpPr>
        <p:spPr>
          <a:xfrm>
            <a:off x="7602028" y="1023703"/>
            <a:ext cx="1331300" cy="783583"/>
          </a:xfrm>
          <a:prstGeom prst="wedgeRoundRectCallout">
            <a:avLst>
              <a:gd name="adj1" fmla="val 44268"/>
              <a:gd name="adj2" fmla="val 8541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When?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595831" y="2278793"/>
            <a:ext cx="5904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 cat goes slinking by </a:t>
            </a:r>
            <a:r>
              <a:rPr lang="en-GB" sz="2400" dirty="0">
                <a:ln w="0"/>
                <a:solidFill>
                  <a:srgbClr val="0000FF"/>
                </a:solidFill>
              </a:rPr>
              <a:t>when</a:t>
            </a:r>
            <a:r>
              <a:rPr lang="en-GB" sz="2400" dirty="0"/>
              <a:t> the dish is rattled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sp>
        <p:nvSpPr>
          <p:cNvPr id="30" name="Rounded Rectangular Callout 2"/>
          <p:cNvSpPr/>
          <p:nvPr/>
        </p:nvSpPr>
        <p:spPr>
          <a:xfrm>
            <a:off x="7789679" y="4808614"/>
            <a:ext cx="3492962" cy="1265180"/>
          </a:xfrm>
          <a:prstGeom prst="wedgeRoundRectCallout">
            <a:avLst>
              <a:gd name="adj1" fmla="val 53078"/>
              <a:gd name="adj2" fmla="val -10664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When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 you open with a conjunction</a:t>
            </a:r>
            <a:r>
              <a:rPr lang="en-GB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,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 separate the clauses with a comma.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5829" y="3546353"/>
            <a:ext cx="6049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 cat goes slinking by </a:t>
            </a:r>
            <a:r>
              <a:rPr lang="en-GB" sz="2400" dirty="0">
                <a:ln w="0"/>
                <a:solidFill>
                  <a:srgbClr val="0000FF"/>
                </a:solidFill>
              </a:rPr>
              <a:t>before</a:t>
            </a:r>
            <a:r>
              <a:rPr lang="en-GB" sz="2400" dirty="0"/>
              <a:t> the dog wakes up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595829" y="4808613"/>
            <a:ext cx="5971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 cat goes slinking by </a:t>
            </a:r>
            <a:r>
              <a:rPr lang="en-GB" sz="2400" dirty="0">
                <a:ln w="0"/>
                <a:solidFill>
                  <a:srgbClr val="0000FF"/>
                </a:solidFill>
              </a:rPr>
              <a:t>whenever</a:t>
            </a:r>
            <a:r>
              <a:rPr lang="en-GB" sz="2400" dirty="0"/>
              <a:t> darkness falls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595831" y="2681577"/>
            <a:ext cx="6035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n w="0"/>
                <a:solidFill>
                  <a:srgbClr val="0000FF"/>
                </a:solidFill>
              </a:rPr>
              <a:t>When</a:t>
            </a:r>
            <a:r>
              <a:rPr lang="en-GB" sz="2400" dirty="0">
                <a:latin typeface="+mj-lt"/>
              </a:rPr>
              <a:t> the dish is rattled</a:t>
            </a:r>
            <a:r>
              <a:rPr lang="en-GB" sz="2400" dirty="0">
                <a:solidFill>
                  <a:srgbClr val="0000FF"/>
                </a:solidFill>
                <a:latin typeface="+mj-lt"/>
              </a:rPr>
              <a:t>,</a:t>
            </a:r>
            <a:r>
              <a:rPr lang="en-GB" sz="2400" dirty="0">
                <a:latin typeface="+mj-lt"/>
              </a:rPr>
              <a:t> a cat goes slinking by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5829" y="3949137"/>
            <a:ext cx="596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n w="0"/>
                <a:solidFill>
                  <a:srgbClr val="0000FF"/>
                </a:solidFill>
              </a:rPr>
              <a:t>Before</a:t>
            </a:r>
            <a:r>
              <a:rPr lang="en-GB" sz="2400" dirty="0">
                <a:latin typeface="+mj-lt"/>
              </a:rPr>
              <a:t> the dog wakes up</a:t>
            </a:r>
            <a:r>
              <a:rPr lang="en-GB" sz="2400" dirty="0">
                <a:solidFill>
                  <a:srgbClr val="0000FF"/>
                </a:solidFill>
                <a:latin typeface="+mj-lt"/>
              </a:rPr>
              <a:t>,</a:t>
            </a:r>
            <a:r>
              <a:rPr lang="en-GB" sz="2400" dirty="0">
                <a:latin typeface="+mj-lt"/>
              </a:rPr>
              <a:t> a cat goes slinking by.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5829" y="5211397"/>
            <a:ext cx="6012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n w="0"/>
                <a:solidFill>
                  <a:srgbClr val="0000FF"/>
                </a:solidFill>
              </a:rPr>
              <a:t>Whenever</a:t>
            </a:r>
            <a:r>
              <a:rPr lang="en-GB" sz="2400" dirty="0">
                <a:latin typeface="+mj-lt"/>
              </a:rPr>
              <a:t> darkness falls</a:t>
            </a:r>
            <a:r>
              <a:rPr lang="en-GB" sz="2400" dirty="0">
                <a:solidFill>
                  <a:srgbClr val="0000FF"/>
                </a:solidFill>
                <a:latin typeface="+mj-lt"/>
              </a:rPr>
              <a:t>,</a:t>
            </a:r>
            <a:r>
              <a:rPr lang="en-GB" sz="2400" dirty="0">
                <a:latin typeface="+mj-lt"/>
              </a:rPr>
              <a:t> a cat goes slinking by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01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1" grpId="0"/>
      <p:bldP spid="30" grpId="0" animBg="1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10019</TotalTime>
  <Words>811</Words>
  <Application>Microsoft Office PowerPoint</Application>
  <PresentationFormat>Widescreen</PresentationFormat>
  <Paragraphs>219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 Adding description using conjunctions and prepositions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Deidre Holes</dc:creator>
  <cp:lastModifiedBy>HAMTWT 004</cp:lastModifiedBy>
  <cp:revision>319</cp:revision>
  <dcterms:created xsi:type="dcterms:W3CDTF">2013-08-23T07:43:20Z</dcterms:created>
  <dcterms:modified xsi:type="dcterms:W3CDTF">2020-01-28T11:22:16Z</dcterms:modified>
</cp:coreProperties>
</file>