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261" r:id="rId29"/>
    <p:sldId id="26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62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38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45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42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304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431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855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44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40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797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68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5053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332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154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3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49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48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76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4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8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20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9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26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7332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" y="5733256"/>
            <a:ext cx="9144001" cy="1124744"/>
          </a:xfrm>
          <a:prstGeom prst="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PHYSICS – </a:t>
            </a:r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FIELDS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2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412776"/>
            <a:ext cx="432048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Using a plotting compass to find the field lines.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17794" y="4437112"/>
            <a:ext cx="3708412" cy="1080071"/>
            <a:chOff x="2411760" y="2924944"/>
            <a:chExt cx="4320480" cy="864096"/>
          </a:xfrm>
        </p:grpSpPr>
        <p:sp>
          <p:nvSpPr>
            <p:cNvPr id="5" name="Rectangle 4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 rot="19247786">
            <a:off x="2229998" y="3898774"/>
            <a:ext cx="646272" cy="576064"/>
            <a:chOff x="5869944" y="1412776"/>
            <a:chExt cx="646272" cy="576064"/>
          </a:xfrm>
        </p:grpSpPr>
        <p:sp>
          <p:nvSpPr>
            <p:cNvPr id="9" name="Oval 8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>
              <a:stCxn id="9" idx="4"/>
              <a:endCxn id="9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 rot="20533968">
            <a:off x="1949939" y="3400531"/>
            <a:ext cx="646272" cy="576064"/>
            <a:chOff x="5869944" y="1412776"/>
            <a:chExt cx="646272" cy="576064"/>
          </a:xfrm>
        </p:grpSpPr>
        <p:sp>
          <p:nvSpPr>
            <p:cNvPr id="14" name="Oval 13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Arrow Connector 14"/>
            <p:cNvCxnSpPr>
              <a:stCxn id="14" idx="4"/>
              <a:endCxn id="14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 rot="1192324">
            <a:off x="2001956" y="2805313"/>
            <a:ext cx="646272" cy="576064"/>
            <a:chOff x="5869944" y="1412776"/>
            <a:chExt cx="646272" cy="576064"/>
          </a:xfrm>
        </p:grpSpPr>
        <p:sp>
          <p:nvSpPr>
            <p:cNvPr id="17" name="Oval 16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Straight Arrow Connector 17"/>
            <p:cNvCxnSpPr>
              <a:stCxn id="17" idx="4"/>
              <a:endCxn id="17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 rot="3568746">
            <a:off x="2415230" y="2380672"/>
            <a:ext cx="646272" cy="576064"/>
            <a:chOff x="5869944" y="1412776"/>
            <a:chExt cx="646272" cy="576064"/>
          </a:xfrm>
        </p:grpSpPr>
        <p:sp>
          <p:nvSpPr>
            <p:cNvPr id="20" name="Oval 19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" name="Straight Arrow Connector 20"/>
            <p:cNvCxnSpPr>
              <a:stCxn id="20" idx="4"/>
              <a:endCxn id="20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 rot="5400000">
            <a:off x="2951386" y="2234393"/>
            <a:ext cx="646272" cy="576064"/>
            <a:chOff x="5869944" y="1412776"/>
            <a:chExt cx="646272" cy="576064"/>
          </a:xfrm>
        </p:grpSpPr>
        <p:sp>
          <p:nvSpPr>
            <p:cNvPr id="23" name="Oval 22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4" name="Straight Arrow Connector 23"/>
            <p:cNvCxnSpPr>
              <a:stCxn id="23" idx="4"/>
              <a:endCxn id="23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2191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412776"/>
            <a:ext cx="432048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Using a plotting compass to find the field lines.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17794" y="4437112"/>
            <a:ext cx="3708412" cy="1080071"/>
            <a:chOff x="2411760" y="2924944"/>
            <a:chExt cx="4320480" cy="864096"/>
          </a:xfrm>
        </p:grpSpPr>
        <p:sp>
          <p:nvSpPr>
            <p:cNvPr id="5" name="Rectangle 4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 rot="19247786">
            <a:off x="2229998" y="3898774"/>
            <a:ext cx="646272" cy="576064"/>
            <a:chOff x="5869944" y="1412776"/>
            <a:chExt cx="646272" cy="576064"/>
          </a:xfrm>
        </p:grpSpPr>
        <p:sp>
          <p:nvSpPr>
            <p:cNvPr id="9" name="Oval 8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>
              <a:stCxn id="9" idx="4"/>
              <a:endCxn id="9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 rot="20533968">
            <a:off x="1949939" y="3400531"/>
            <a:ext cx="646272" cy="576064"/>
            <a:chOff x="5869944" y="1412776"/>
            <a:chExt cx="646272" cy="576064"/>
          </a:xfrm>
        </p:grpSpPr>
        <p:sp>
          <p:nvSpPr>
            <p:cNvPr id="14" name="Oval 13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Arrow Connector 14"/>
            <p:cNvCxnSpPr>
              <a:stCxn id="14" idx="4"/>
              <a:endCxn id="14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 rot="1192324">
            <a:off x="2001956" y="2805313"/>
            <a:ext cx="646272" cy="576064"/>
            <a:chOff x="5869944" y="1412776"/>
            <a:chExt cx="646272" cy="576064"/>
          </a:xfrm>
        </p:grpSpPr>
        <p:sp>
          <p:nvSpPr>
            <p:cNvPr id="17" name="Oval 16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Straight Arrow Connector 17"/>
            <p:cNvCxnSpPr>
              <a:stCxn id="17" idx="4"/>
              <a:endCxn id="17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 rot="3568746">
            <a:off x="2415230" y="2380672"/>
            <a:ext cx="646272" cy="576064"/>
            <a:chOff x="5869944" y="1412776"/>
            <a:chExt cx="646272" cy="576064"/>
          </a:xfrm>
        </p:grpSpPr>
        <p:sp>
          <p:nvSpPr>
            <p:cNvPr id="20" name="Oval 19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" name="Straight Arrow Connector 20"/>
            <p:cNvCxnSpPr>
              <a:stCxn id="20" idx="4"/>
              <a:endCxn id="20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 rot="5400000">
            <a:off x="2951386" y="2234393"/>
            <a:ext cx="646272" cy="576064"/>
            <a:chOff x="5869944" y="1412776"/>
            <a:chExt cx="646272" cy="576064"/>
          </a:xfrm>
        </p:grpSpPr>
        <p:sp>
          <p:nvSpPr>
            <p:cNvPr id="23" name="Oval 22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4" name="Straight Arrow Connector 23"/>
            <p:cNvCxnSpPr>
              <a:stCxn id="23" idx="4"/>
              <a:endCxn id="23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 rot="5400000">
            <a:off x="3509288" y="2234393"/>
            <a:ext cx="646272" cy="576064"/>
            <a:chOff x="5869944" y="1412776"/>
            <a:chExt cx="646272" cy="576064"/>
          </a:xfrm>
        </p:grpSpPr>
        <p:sp>
          <p:nvSpPr>
            <p:cNvPr id="26" name="Oval 25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Arrow Connector 26"/>
            <p:cNvCxnSpPr>
              <a:stCxn id="26" idx="4"/>
              <a:endCxn id="26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rot="5400000">
            <a:off x="4085353" y="2227523"/>
            <a:ext cx="646272" cy="576064"/>
            <a:chOff x="5869944" y="1412776"/>
            <a:chExt cx="646272" cy="576064"/>
          </a:xfrm>
        </p:grpSpPr>
        <p:sp>
          <p:nvSpPr>
            <p:cNvPr id="29" name="Oval 28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" name="Straight Arrow Connector 29"/>
            <p:cNvCxnSpPr>
              <a:stCxn id="29" idx="4"/>
              <a:endCxn id="29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5400000">
            <a:off x="4661417" y="2234393"/>
            <a:ext cx="646272" cy="576064"/>
            <a:chOff x="5869944" y="1412776"/>
            <a:chExt cx="646272" cy="576064"/>
          </a:xfrm>
        </p:grpSpPr>
        <p:sp>
          <p:nvSpPr>
            <p:cNvPr id="32" name="Oval 31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" name="Straight Arrow Connector 32"/>
            <p:cNvCxnSpPr>
              <a:stCxn id="32" idx="4"/>
              <a:endCxn id="32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 rot="5400000">
            <a:off x="5237481" y="2227523"/>
            <a:ext cx="646272" cy="576064"/>
            <a:chOff x="5869944" y="1412776"/>
            <a:chExt cx="646272" cy="576064"/>
          </a:xfrm>
        </p:grpSpPr>
        <p:sp>
          <p:nvSpPr>
            <p:cNvPr id="35" name="Oval 34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6" name="Straight Arrow Connector 35"/>
            <p:cNvCxnSpPr>
              <a:stCxn id="35" idx="4"/>
              <a:endCxn id="35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 rot="7241335">
            <a:off x="5815038" y="2367774"/>
            <a:ext cx="646272" cy="576064"/>
            <a:chOff x="5869944" y="1412776"/>
            <a:chExt cx="646272" cy="576064"/>
          </a:xfrm>
        </p:grpSpPr>
        <p:sp>
          <p:nvSpPr>
            <p:cNvPr id="38" name="Oval 37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Arrow Connector 38"/>
            <p:cNvCxnSpPr>
              <a:stCxn id="38" idx="4"/>
              <a:endCxn id="38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 rot="9166803">
            <a:off x="6227653" y="2792660"/>
            <a:ext cx="646272" cy="576064"/>
            <a:chOff x="5869944" y="1412776"/>
            <a:chExt cx="646272" cy="576064"/>
          </a:xfrm>
        </p:grpSpPr>
        <p:sp>
          <p:nvSpPr>
            <p:cNvPr id="41" name="Oval 40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2" name="Straight Arrow Connector 41"/>
            <p:cNvCxnSpPr>
              <a:stCxn id="41" idx="4"/>
              <a:endCxn id="41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 rot="11018275">
            <a:off x="6305992" y="3371269"/>
            <a:ext cx="646272" cy="576064"/>
            <a:chOff x="5869944" y="1412776"/>
            <a:chExt cx="646272" cy="576064"/>
          </a:xfrm>
        </p:grpSpPr>
        <p:sp>
          <p:nvSpPr>
            <p:cNvPr id="44" name="Oval 43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5" name="Straight Arrow Connector 44"/>
            <p:cNvCxnSpPr>
              <a:stCxn id="44" idx="4"/>
              <a:endCxn id="44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 rot="11612290">
            <a:off x="6206415" y="3910510"/>
            <a:ext cx="646272" cy="576064"/>
            <a:chOff x="5869944" y="1412776"/>
            <a:chExt cx="646272" cy="576064"/>
          </a:xfrm>
        </p:grpSpPr>
        <p:sp>
          <p:nvSpPr>
            <p:cNvPr id="47" name="Oval 46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Arrow Connector 47"/>
            <p:cNvCxnSpPr>
              <a:stCxn id="47" idx="4"/>
              <a:endCxn id="47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0023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412776"/>
            <a:ext cx="432048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Using a plotting compass to find the field lines.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17794" y="4437112"/>
            <a:ext cx="3708412" cy="1080071"/>
            <a:chOff x="2411760" y="2924944"/>
            <a:chExt cx="4320480" cy="864096"/>
          </a:xfrm>
        </p:grpSpPr>
        <p:sp>
          <p:nvSpPr>
            <p:cNvPr id="5" name="Rectangle 4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 rot="5400000">
            <a:off x="2951386" y="2234393"/>
            <a:ext cx="646272" cy="576064"/>
            <a:chOff x="5869944" y="1412776"/>
            <a:chExt cx="646272" cy="576064"/>
          </a:xfrm>
        </p:grpSpPr>
        <p:sp>
          <p:nvSpPr>
            <p:cNvPr id="23" name="Oval 22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4" name="Straight Arrow Connector 23"/>
            <p:cNvCxnSpPr>
              <a:stCxn id="23" idx="4"/>
              <a:endCxn id="23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 rot="5400000">
            <a:off x="3509288" y="2234393"/>
            <a:ext cx="646272" cy="576064"/>
            <a:chOff x="5869944" y="1412776"/>
            <a:chExt cx="646272" cy="576064"/>
          </a:xfrm>
        </p:grpSpPr>
        <p:sp>
          <p:nvSpPr>
            <p:cNvPr id="26" name="Oval 25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Arrow Connector 26"/>
            <p:cNvCxnSpPr>
              <a:stCxn id="26" idx="4"/>
              <a:endCxn id="26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rot="5400000">
            <a:off x="4085353" y="2227523"/>
            <a:ext cx="646272" cy="576064"/>
            <a:chOff x="5869944" y="1412776"/>
            <a:chExt cx="646272" cy="576064"/>
          </a:xfrm>
        </p:grpSpPr>
        <p:sp>
          <p:nvSpPr>
            <p:cNvPr id="29" name="Oval 28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" name="Straight Arrow Connector 29"/>
            <p:cNvCxnSpPr>
              <a:stCxn id="29" idx="4"/>
              <a:endCxn id="29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5400000">
            <a:off x="4661417" y="2234393"/>
            <a:ext cx="646272" cy="576064"/>
            <a:chOff x="5869944" y="1412776"/>
            <a:chExt cx="646272" cy="576064"/>
          </a:xfrm>
        </p:grpSpPr>
        <p:sp>
          <p:nvSpPr>
            <p:cNvPr id="32" name="Oval 31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" name="Straight Arrow Connector 32"/>
            <p:cNvCxnSpPr>
              <a:stCxn id="32" idx="4"/>
              <a:endCxn id="32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 rot="5400000">
            <a:off x="5237481" y="2227523"/>
            <a:ext cx="646272" cy="576064"/>
            <a:chOff x="5869944" y="1412776"/>
            <a:chExt cx="646272" cy="576064"/>
          </a:xfrm>
        </p:grpSpPr>
        <p:sp>
          <p:nvSpPr>
            <p:cNvPr id="35" name="Oval 34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6" name="Straight Arrow Connector 35"/>
            <p:cNvCxnSpPr>
              <a:stCxn id="35" idx="4"/>
              <a:endCxn id="35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 rot="7241335">
            <a:off x="5815038" y="2367774"/>
            <a:ext cx="646272" cy="576064"/>
            <a:chOff x="5869944" y="1412776"/>
            <a:chExt cx="646272" cy="576064"/>
          </a:xfrm>
        </p:grpSpPr>
        <p:sp>
          <p:nvSpPr>
            <p:cNvPr id="38" name="Oval 37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Arrow Connector 38"/>
            <p:cNvCxnSpPr>
              <a:stCxn id="38" idx="4"/>
              <a:endCxn id="38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 rot="9166803">
            <a:off x="6227653" y="2792660"/>
            <a:ext cx="646272" cy="576064"/>
            <a:chOff x="5869944" y="1412776"/>
            <a:chExt cx="646272" cy="576064"/>
          </a:xfrm>
        </p:grpSpPr>
        <p:sp>
          <p:nvSpPr>
            <p:cNvPr id="41" name="Oval 40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2" name="Straight Arrow Connector 41"/>
            <p:cNvCxnSpPr>
              <a:stCxn id="41" idx="4"/>
              <a:endCxn id="41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 rot="11018275">
            <a:off x="6305992" y="3371269"/>
            <a:ext cx="646272" cy="576064"/>
            <a:chOff x="5869944" y="1412776"/>
            <a:chExt cx="646272" cy="576064"/>
          </a:xfrm>
        </p:grpSpPr>
        <p:sp>
          <p:nvSpPr>
            <p:cNvPr id="44" name="Oval 43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5" name="Straight Arrow Connector 44"/>
            <p:cNvCxnSpPr>
              <a:stCxn id="44" idx="4"/>
              <a:endCxn id="44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 rot="11612290">
            <a:off x="6206415" y="3910510"/>
            <a:ext cx="646272" cy="576064"/>
            <a:chOff x="5869944" y="1412776"/>
            <a:chExt cx="646272" cy="576064"/>
          </a:xfrm>
        </p:grpSpPr>
        <p:sp>
          <p:nvSpPr>
            <p:cNvPr id="47" name="Oval 46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Arrow Connector 47"/>
            <p:cNvCxnSpPr>
              <a:stCxn id="47" idx="4"/>
              <a:endCxn id="47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326137" y="3645964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051720" y="3058568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92429" y="2498229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54442" y="2069490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.</a:t>
            </a:r>
          </a:p>
        </p:txBody>
      </p:sp>
      <p:sp>
        <p:nvSpPr>
          <p:cNvPr id="53" name="Freeform 52"/>
          <p:cNvSpPr/>
          <p:nvPr/>
        </p:nvSpPr>
        <p:spPr>
          <a:xfrm>
            <a:off x="2218910" y="2521819"/>
            <a:ext cx="813048" cy="1896177"/>
          </a:xfrm>
          <a:custGeom>
            <a:avLst/>
            <a:gdLst>
              <a:gd name="connsiteX0" fmla="*/ 495414 w 813048"/>
              <a:gd name="connsiteY0" fmla="*/ 1896177 h 1896177"/>
              <a:gd name="connsiteX1" fmla="*/ 264408 w 813048"/>
              <a:gd name="connsiteY1" fmla="*/ 1703672 h 1896177"/>
              <a:gd name="connsiteX2" fmla="*/ 4526 w 813048"/>
              <a:gd name="connsiteY2" fmla="*/ 1106905 h 1896177"/>
              <a:gd name="connsiteX3" fmla="*/ 129654 w 813048"/>
              <a:gd name="connsiteY3" fmla="*/ 529389 h 1896177"/>
              <a:gd name="connsiteX4" fmla="*/ 505039 w 813048"/>
              <a:gd name="connsiteY4" fmla="*/ 115503 h 1896177"/>
              <a:gd name="connsiteX5" fmla="*/ 813048 w 813048"/>
              <a:gd name="connsiteY5" fmla="*/ 0 h 1896177"/>
              <a:gd name="connsiteX6" fmla="*/ 813048 w 813048"/>
              <a:gd name="connsiteY6" fmla="*/ 0 h 1896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3048" h="1896177">
                <a:moveTo>
                  <a:pt x="495414" y="1896177"/>
                </a:moveTo>
                <a:cubicBezTo>
                  <a:pt x="420818" y="1865697"/>
                  <a:pt x="346223" y="1835217"/>
                  <a:pt x="264408" y="1703672"/>
                </a:cubicBezTo>
                <a:cubicBezTo>
                  <a:pt x="182593" y="1572127"/>
                  <a:pt x="26985" y="1302619"/>
                  <a:pt x="4526" y="1106905"/>
                </a:cubicBezTo>
                <a:cubicBezTo>
                  <a:pt x="-17933" y="911191"/>
                  <a:pt x="46235" y="694623"/>
                  <a:pt x="129654" y="529389"/>
                </a:cubicBezTo>
                <a:cubicBezTo>
                  <a:pt x="213073" y="364155"/>
                  <a:pt x="391140" y="203734"/>
                  <a:pt x="505039" y="115503"/>
                </a:cubicBezTo>
                <a:cubicBezTo>
                  <a:pt x="618938" y="27271"/>
                  <a:pt x="813048" y="0"/>
                  <a:pt x="813048" y="0"/>
                </a:cubicBezTo>
                <a:lnTo>
                  <a:pt x="813048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742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412776"/>
            <a:ext cx="432048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Using a plotting compass to find the field lines.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www.physbot.co.uk/uploads/1/2/5/0/12507040/6913769.png?35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142" y="2204864"/>
            <a:ext cx="5745356" cy="401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6234647"/>
            <a:ext cx="385192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http://www.physbot.co.uk/magnetic-fields-and-induction.html</a:t>
            </a:r>
          </a:p>
        </p:txBody>
      </p:sp>
    </p:spTree>
    <p:extLst>
      <p:ext uri="{BB962C8B-B14F-4D97-AF65-F5344CB8AC3E}">
        <p14:creationId xmlns:p14="http://schemas.microsoft.com/office/powerpoint/2010/main" val="246510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412776"/>
            <a:ext cx="432048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Interactions between </a:t>
            </a:r>
            <a:r>
              <a:rPr lang="en-GB" sz="2000" dirty="0" err="1" smtClean="0">
                <a:latin typeface="Comic Sans MS" panose="030F0702030302020204" pitchFamily="66" charset="0"/>
              </a:rPr>
              <a:t>magentic</a:t>
            </a:r>
            <a:r>
              <a:rPr lang="en-GB" sz="2000" dirty="0" smtClean="0">
                <a:latin typeface="Comic Sans MS" panose="030F0702030302020204" pitchFamily="66" charset="0"/>
              </a:rPr>
              <a:t> fields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FFC"/>
              </a:clrFrom>
              <a:clrTo>
                <a:srgbClr val="FEFF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69" y="2708920"/>
            <a:ext cx="418111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-2816" y="66117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dirty="0"/>
              <a:t>http://www.homofaciens.de/technics-magnetic-field-energy_en_navion.htm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2269" y="5085184"/>
            <a:ext cx="4336915" cy="1200329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When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unlike poles </a:t>
            </a:r>
            <a:r>
              <a:rPr lang="en-GB" dirty="0" smtClean="0">
                <a:latin typeface="Comic Sans MS" panose="030F0702030302020204" pitchFamily="66" charset="0"/>
              </a:rPr>
              <a:t>are placed near each other, their magnetic fields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combine </a:t>
            </a:r>
            <a:r>
              <a:rPr lang="en-GB" dirty="0" smtClean="0">
                <a:latin typeface="Comic Sans MS" panose="030F0702030302020204" pitchFamily="66" charset="0"/>
              </a:rPr>
              <a:t>to produce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single field </a:t>
            </a:r>
            <a:r>
              <a:rPr lang="en-GB" dirty="0" smtClean="0">
                <a:latin typeface="Comic Sans MS" panose="030F0702030302020204" pitchFamily="66" charset="0"/>
              </a:rPr>
              <a:t>of almost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uniform strength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921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412776"/>
            <a:ext cx="432048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Interactions between </a:t>
            </a:r>
            <a:r>
              <a:rPr lang="en-GB" sz="2000" dirty="0" err="1" smtClean="0">
                <a:latin typeface="Comic Sans MS" panose="030F0702030302020204" pitchFamily="66" charset="0"/>
              </a:rPr>
              <a:t>magentic</a:t>
            </a:r>
            <a:r>
              <a:rPr lang="en-GB" sz="2000" dirty="0" smtClean="0">
                <a:latin typeface="Comic Sans MS" panose="030F0702030302020204" pitchFamily="66" charset="0"/>
              </a:rPr>
              <a:t> fields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FFC"/>
              </a:clrFrom>
              <a:clrTo>
                <a:srgbClr val="FEFF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69" y="2708920"/>
            <a:ext cx="418111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FFC"/>
              </a:clrFrom>
              <a:clrTo>
                <a:srgbClr val="FEFF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08920"/>
            <a:ext cx="428447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-2816" y="66117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dirty="0"/>
              <a:t>http://www.homofaciens.de/technics-magnetic-field-energy_en_navion.htm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2269" y="5085184"/>
            <a:ext cx="4336915" cy="1200329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When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unlike poles </a:t>
            </a:r>
            <a:r>
              <a:rPr lang="en-GB" dirty="0" smtClean="0">
                <a:latin typeface="Comic Sans MS" panose="030F0702030302020204" pitchFamily="66" charset="0"/>
              </a:rPr>
              <a:t>are placed near each other, their magnetic fields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combine </a:t>
            </a:r>
            <a:r>
              <a:rPr lang="en-GB" dirty="0" smtClean="0">
                <a:latin typeface="Comic Sans MS" panose="030F0702030302020204" pitchFamily="66" charset="0"/>
              </a:rPr>
              <a:t>to produce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single field </a:t>
            </a:r>
            <a:r>
              <a:rPr lang="en-GB" dirty="0" smtClean="0">
                <a:latin typeface="Comic Sans MS" panose="030F0702030302020204" pitchFamily="66" charset="0"/>
              </a:rPr>
              <a:t>of almost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uniform strength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08" y="5085184"/>
            <a:ext cx="4336915" cy="1477328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When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like poles </a:t>
            </a:r>
            <a:r>
              <a:rPr lang="en-GB" dirty="0" smtClean="0">
                <a:latin typeface="Comic Sans MS" panose="030F0702030302020204" pitchFamily="66" charset="0"/>
              </a:rPr>
              <a:t>are placed near each other, their magnetic fields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cancel each other</a:t>
            </a:r>
            <a:r>
              <a:rPr lang="en-GB" dirty="0" smtClean="0">
                <a:latin typeface="Comic Sans MS" panose="030F0702030302020204" pitchFamily="66" charset="0"/>
              </a:rPr>
              <a:t>, and there is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neutral point</a:t>
            </a:r>
            <a:r>
              <a:rPr lang="en-GB" dirty="0" smtClean="0">
                <a:latin typeface="Comic Sans MS" panose="030F0702030302020204" pitchFamily="66" charset="0"/>
              </a:rPr>
              <a:t> where the combined field strength is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zero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68144" y="1844824"/>
            <a:ext cx="172819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Neutral point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>
            <a:stCxn id="4" idx="2"/>
          </p:cNvCxnSpPr>
          <p:nvPr/>
        </p:nvCxnSpPr>
        <p:spPr>
          <a:xfrm flipH="1">
            <a:off x="6714238" y="2214156"/>
            <a:ext cx="18002" cy="15748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423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12879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The Earth’s magnetic field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www.clipartbest.com/cliparts/yck/MB7/yckMB7X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975" y="2492896"/>
            <a:ext cx="2636225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clipartbest.com/cliparts/9Tp/kj8/9Tpkj8qTE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74641">
            <a:off x="1733257" y="2670968"/>
            <a:ext cx="3003659" cy="225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04048" y="1953920"/>
            <a:ext cx="3888432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Earth’s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 </a:t>
            </a:r>
            <a:r>
              <a:rPr lang="en-GB" dirty="0" smtClean="0">
                <a:latin typeface="Comic Sans MS" panose="030F0702030302020204" pitchFamily="66" charset="0"/>
              </a:rPr>
              <a:t>is like that around a very large, but very weak,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bar magnet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977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12879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The Earth’s magnetic field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www.clipartbest.com/cliparts/yck/MB7/yckMB7X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975" y="2492896"/>
            <a:ext cx="2636225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clipartbest.com/cliparts/9Tp/kj8/9Tpkj8qTE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74641">
            <a:off x="1733257" y="2670968"/>
            <a:ext cx="3003659" cy="225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04048" y="1953920"/>
            <a:ext cx="3888432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Earth’s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 </a:t>
            </a:r>
            <a:r>
              <a:rPr lang="en-GB" dirty="0" smtClean="0">
                <a:latin typeface="Comic Sans MS" panose="030F0702030302020204" pitchFamily="66" charset="0"/>
              </a:rPr>
              <a:t>is like that around a very large, but very weak,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bar magnet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3426692"/>
            <a:ext cx="3888432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A compass ‘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north</a:t>
            </a:r>
            <a:r>
              <a:rPr lang="en-GB" dirty="0" smtClean="0">
                <a:latin typeface="Comic Sans MS" panose="030F0702030302020204" pitchFamily="66" charset="0"/>
              </a:rPr>
              <a:t>’ end points north.  But a north pole is always attracted to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south</a:t>
            </a:r>
            <a:r>
              <a:rPr lang="en-GB" dirty="0" smtClean="0">
                <a:latin typeface="Comic Sans MS" panose="030F0702030302020204" pitchFamily="66" charset="0"/>
              </a:rPr>
              <a:t> pole, so the Earth’s magnetic south pole must actually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be in the north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08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12879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The Earth’s magnetic field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www.clipartbest.com/cliparts/yck/MB7/yckMB7X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975" y="2492896"/>
            <a:ext cx="2636225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clipartbest.com/cliparts/9Tp/kj8/9Tpkj8qTE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74641">
            <a:off x="1733257" y="2670968"/>
            <a:ext cx="3003659" cy="225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04048" y="1953920"/>
            <a:ext cx="3888432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Earth’s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 </a:t>
            </a:r>
            <a:r>
              <a:rPr lang="en-GB" dirty="0" smtClean="0">
                <a:latin typeface="Comic Sans MS" panose="030F0702030302020204" pitchFamily="66" charset="0"/>
              </a:rPr>
              <a:t>is like that around a very large, but very weak,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bar magnet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3426692"/>
            <a:ext cx="3888432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A compass ‘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north</a:t>
            </a:r>
            <a:r>
              <a:rPr lang="en-GB" dirty="0" smtClean="0">
                <a:latin typeface="Comic Sans MS" panose="030F0702030302020204" pitchFamily="66" charset="0"/>
              </a:rPr>
              <a:t>’ end points north.  But a north pole is always attracted to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south</a:t>
            </a:r>
            <a:r>
              <a:rPr lang="en-GB" dirty="0" smtClean="0">
                <a:latin typeface="Comic Sans MS" panose="030F0702030302020204" pitchFamily="66" charset="0"/>
              </a:rPr>
              <a:t> pole, so the Earth’s magnetic south pole must actually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be in the north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5229200"/>
            <a:ext cx="3888432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Earth’s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north </a:t>
            </a:r>
            <a:r>
              <a:rPr lang="en-GB" dirty="0" smtClean="0">
                <a:latin typeface="Comic Sans MS" panose="030F0702030302020204" pitchFamily="66" charset="0"/>
              </a:rPr>
              <a:t>is actually over 1200km away from the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true geographic north </a:t>
            </a:r>
            <a:r>
              <a:rPr lang="en-GB" dirty="0" smtClean="0">
                <a:latin typeface="Comic Sans MS" panose="030F0702030302020204" pitchFamily="66" charset="0"/>
              </a:rPr>
              <a:t>pole.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687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12879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The Earth’s magnetic field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www.clipartbest.com/cliparts/yck/MB7/yckMB7X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975" y="2492896"/>
            <a:ext cx="2636225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clipartbest.com/cliparts/9Tp/kj8/9Tpkj8qTE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74641">
            <a:off x="1733257" y="2670968"/>
            <a:ext cx="3003659" cy="225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04048" y="1953920"/>
            <a:ext cx="3888432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Earth’s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 </a:t>
            </a:r>
            <a:r>
              <a:rPr lang="en-GB" dirty="0" smtClean="0">
                <a:latin typeface="Comic Sans MS" panose="030F0702030302020204" pitchFamily="66" charset="0"/>
              </a:rPr>
              <a:t>is like that around a very large, but very weak,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bar magnet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3426692"/>
            <a:ext cx="3888432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A compass ‘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north</a:t>
            </a:r>
            <a:r>
              <a:rPr lang="en-GB" dirty="0" smtClean="0">
                <a:latin typeface="Comic Sans MS" panose="030F0702030302020204" pitchFamily="66" charset="0"/>
              </a:rPr>
              <a:t>’ end points north.  But a north pole is always attracted to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south</a:t>
            </a:r>
            <a:r>
              <a:rPr lang="en-GB" dirty="0" smtClean="0">
                <a:latin typeface="Comic Sans MS" panose="030F0702030302020204" pitchFamily="66" charset="0"/>
              </a:rPr>
              <a:t> pole, so the Earth’s magnetic south pole must actually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be in the north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5229200"/>
            <a:ext cx="3888432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Earth’s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north </a:t>
            </a:r>
            <a:r>
              <a:rPr lang="en-GB" dirty="0" smtClean="0">
                <a:latin typeface="Comic Sans MS" panose="030F0702030302020204" pitchFamily="66" charset="0"/>
              </a:rPr>
              <a:t>is actually over 1200km away from the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true geographic north </a:t>
            </a:r>
            <a:r>
              <a:rPr lang="en-GB" dirty="0" smtClean="0">
                <a:latin typeface="Comic Sans MS" panose="030F0702030302020204" pitchFamily="66" charset="0"/>
              </a:rPr>
              <a:t>pole.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1340768"/>
            <a:ext cx="230425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Over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period</a:t>
            </a:r>
            <a:r>
              <a:rPr lang="en-GB" dirty="0" smtClean="0">
                <a:latin typeface="Comic Sans MS" panose="030F0702030302020204" pitchFamily="66" charset="0"/>
              </a:rPr>
              <a:t> of time the Earth’s magnetic pole will ‘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flip</a:t>
            </a:r>
            <a:r>
              <a:rPr lang="en-GB" dirty="0" smtClean="0">
                <a:latin typeface="Comic Sans MS" panose="030F0702030302020204" pitchFamily="66" charset="0"/>
              </a:rPr>
              <a:t>’.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9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719572" y="548680"/>
            <a:ext cx="7704856" cy="5760640"/>
          </a:xfrm>
          <a:prstGeom prst="round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572000" y="548680"/>
            <a:ext cx="3852428" cy="93610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LEARNING OBJECTIVES</a:t>
            </a:r>
            <a:endParaRPr lang="en-GB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631342"/>
              </p:ext>
            </p:extLst>
          </p:nvPr>
        </p:nvGraphicFramePr>
        <p:xfrm>
          <a:off x="1043608" y="1484784"/>
          <a:ext cx="7128792" cy="478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248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Core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•Describe the forces between magnets, and between magnets and magnetic materials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Give an account of induced magnetism • Distinguish between magnetic and non-magnetic materials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Describe methods of magnetisation, to include stroking with a magnet, use of </a:t>
                      </a:r>
                      <a:r>
                        <a:rPr lang="en-GB" sz="1400" dirty="0" err="1" smtClean="0">
                          <a:latin typeface="Comic Sans MS" panose="030F0702030302020204" pitchFamily="66" charset="0"/>
                        </a:rPr>
                        <a:t>d.c.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 in a coil and hammering in a magnetic field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Draw the pattern of magnetic field lines around a bar magnet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Describe an experiment to identify the pattern of magnetic field lines, including the direction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Distinguish between the magnetic properties of soft iron and steel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Distinguish between the design and use of permanent magnets and electromagnets</a:t>
                      </a: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Supplement</a:t>
                      </a:r>
                    </a:p>
                    <a:p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Explain that magnetic forces are due to interactions between magnetic fields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• Describe methods of demagnetisation, to include hammering, heating and use of </a:t>
                      </a:r>
                      <a:r>
                        <a:rPr lang="en-GB" sz="1300" b="0" dirty="0" err="1" smtClean="0">
                          <a:latin typeface="Comic Sans MS" panose="030F0702030302020204" pitchFamily="66" charset="0"/>
                        </a:rPr>
                        <a:t>a.c</a:t>
                      </a: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. in a coil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49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12879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The Earth’s magnetic field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www.clipartbest.com/cliparts/yck/MB7/yckMB7X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975" y="2492896"/>
            <a:ext cx="2636225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clipartbest.com/cliparts/9Tp/kj8/9Tpkj8qTE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74641">
            <a:off x="1733257" y="2670968"/>
            <a:ext cx="3003659" cy="225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04048" y="1953920"/>
            <a:ext cx="3888432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Earth’s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 </a:t>
            </a:r>
            <a:r>
              <a:rPr lang="en-GB" dirty="0" smtClean="0">
                <a:latin typeface="Comic Sans MS" panose="030F0702030302020204" pitchFamily="66" charset="0"/>
              </a:rPr>
              <a:t>is like that around a very large, but very weak,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bar magnet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3426692"/>
            <a:ext cx="3888432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A compass ‘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north</a:t>
            </a:r>
            <a:r>
              <a:rPr lang="en-GB" dirty="0" smtClean="0">
                <a:latin typeface="Comic Sans MS" panose="030F0702030302020204" pitchFamily="66" charset="0"/>
              </a:rPr>
              <a:t>’ end points north.  But a north pole is always attracted to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south</a:t>
            </a:r>
            <a:r>
              <a:rPr lang="en-GB" dirty="0" smtClean="0">
                <a:latin typeface="Comic Sans MS" panose="030F0702030302020204" pitchFamily="66" charset="0"/>
              </a:rPr>
              <a:t> pole, so the Earth’s magnetic south pole must actually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be in the north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5229200"/>
            <a:ext cx="3888432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Earth’s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north </a:t>
            </a:r>
            <a:r>
              <a:rPr lang="en-GB" dirty="0" smtClean="0">
                <a:latin typeface="Comic Sans MS" panose="030F0702030302020204" pitchFamily="66" charset="0"/>
              </a:rPr>
              <a:t>is actually over 1200km away from the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true geographic north </a:t>
            </a:r>
            <a:r>
              <a:rPr lang="en-GB" dirty="0" smtClean="0">
                <a:latin typeface="Comic Sans MS" panose="030F0702030302020204" pitchFamily="66" charset="0"/>
              </a:rPr>
              <a:t>pole.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1340768"/>
            <a:ext cx="230425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Over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period</a:t>
            </a:r>
            <a:r>
              <a:rPr lang="en-GB" dirty="0" smtClean="0">
                <a:latin typeface="Comic Sans MS" panose="030F0702030302020204" pitchFamily="66" charset="0"/>
              </a:rPr>
              <a:t> of time the Earth’s magnetic pole will ‘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flip</a:t>
            </a:r>
            <a:r>
              <a:rPr lang="en-GB" dirty="0" smtClean="0">
                <a:latin typeface="Comic Sans MS" panose="030F0702030302020204" pitchFamily="66" charset="0"/>
              </a:rPr>
              <a:t>’.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904" y="5445224"/>
            <a:ext cx="287193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In the last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 million years</a:t>
            </a:r>
            <a:r>
              <a:rPr lang="en-GB" dirty="0" smtClean="0">
                <a:latin typeface="Comic Sans MS" panose="030F0702030302020204" pitchFamily="66" charset="0"/>
              </a:rPr>
              <a:t>, there have been, on average, 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 or 5 ‘flips’ per million years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39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Comic Sans MS" panose="030F0702030302020204" pitchFamily="66" charset="0"/>
              </a:rPr>
              <a:t>E</a:t>
            </a:r>
            <a:r>
              <a:rPr lang="en-GB" sz="4000" dirty="0" smtClean="0">
                <a:latin typeface="Comic Sans MS" panose="030F0702030302020204" pitchFamily="66" charset="0"/>
              </a:rPr>
              <a:t>lectromagnets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427" y="260648"/>
            <a:ext cx="2701156" cy="270115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084168" y="1268760"/>
            <a:ext cx="1637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Distinguish between the design and use of permanent magnets and electromagnets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62187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Comic Sans MS" panose="030F0702030302020204" pitchFamily="66" charset="0"/>
              </a:rPr>
              <a:t>E</a:t>
            </a:r>
            <a:r>
              <a:rPr lang="en-GB" sz="4000" dirty="0" smtClean="0">
                <a:latin typeface="Comic Sans MS" panose="030F0702030302020204" pitchFamily="66" charset="0"/>
              </a:rPr>
              <a:t>lectromagnets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427" y="260648"/>
            <a:ext cx="2701156" cy="270115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084168" y="1268760"/>
            <a:ext cx="1637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Distinguish between the design and use of permanent magnets and electromagnets</a:t>
            </a:r>
            <a:endParaRPr lang="en-GB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12776"/>
            <a:ext cx="5122017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n Arrow 3"/>
          <p:cNvSpPr/>
          <p:nvPr/>
        </p:nvSpPr>
        <p:spPr>
          <a:xfrm>
            <a:off x="1547664" y="301397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3347864" y="301397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331640" y="3446026"/>
            <a:ext cx="2808312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Unlike bar magnets, which are </a:t>
            </a:r>
            <a:r>
              <a:rPr lang="en-GB" sz="1600" b="1" u="sng" dirty="0" smtClean="0">
                <a:solidFill>
                  <a:srgbClr val="FF0000"/>
                </a:solidFill>
              </a:rPr>
              <a:t>permanent</a:t>
            </a:r>
            <a:r>
              <a:rPr lang="en-GB" sz="1600" dirty="0" smtClean="0"/>
              <a:t> magnets, the </a:t>
            </a:r>
            <a:r>
              <a:rPr lang="en-GB" sz="1600" b="1" u="sng" dirty="0" smtClean="0">
                <a:solidFill>
                  <a:srgbClr val="FF0000"/>
                </a:solidFill>
              </a:rPr>
              <a:t>magnetism </a:t>
            </a:r>
            <a:r>
              <a:rPr lang="en-GB" sz="1600" dirty="0" smtClean="0"/>
              <a:t>of </a:t>
            </a:r>
            <a:r>
              <a:rPr lang="en-GB" sz="1600" b="1" u="sng" dirty="0" smtClean="0">
                <a:solidFill>
                  <a:srgbClr val="FF0000"/>
                </a:solidFill>
              </a:rPr>
              <a:t>electromagnets</a:t>
            </a:r>
            <a:r>
              <a:rPr lang="en-GB" sz="1600" dirty="0" smtClean="0"/>
              <a:t> can be turned </a:t>
            </a:r>
            <a:r>
              <a:rPr lang="en-GB" sz="1600" b="1" u="sng" dirty="0" smtClean="0">
                <a:solidFill>
                  <a:srgbClr val="FF0000"/>
                </a:solidFill>
              </a:rPr>
              <a:t>on</a:t>
            </a:r>
            <a:r>
              <a:rPr lang="en-GB" sz="1600" dirty="0" smtClean="0"/>
              <a:t> and </a:t>
            </a:r>
            <a:r>
              <a:rPr lang="en-GB" sz="1600" b="1" u="sng" dirty="0" smtClean="0">
                <a:solidFill>
                  <a:srgbClr val="FF0000"/>
                </a:solidFill>
              </a:rPr>
              <a:t>off</a:t>
            </a:r>
            <a:r>
              <a:rPr lang="en-GB" sz="1600" dirty="0" smtClean="0"/>
              <a:t>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70867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Comic Sans MS" panose="030F0702030302020204" pitchFamily="66" charset="0"/>
              </a:rPr>
              <a:t>E</a:t>
            </a:r>
            <a:r>
              <a:rPr lang="en-GB" sz="4000" dirty="0" smtClean="0">
                <a:latin typeface="Comic Sans MS" panose="030F0702030302020204" pitchFamily="66" charset="0"/>
              </a:rPr>
              <a:t>lectromagnets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427" y="260648"/>
            <a:ext cx="2701156" cy="270115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084168" y="1268760"/>
            <a:ext cx="1637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Distinguish between the design and use of permanent magnets and electromagnets</a:t>
            </a:r>
            <a:endParaRPr lang="en-GB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12776"/>
            <a:ext cx="5122017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n Arrow 3"/>
          <p:cNvSpPr/>
          <p:nvPr/>
        </p:nvSpPr>
        <p:spPr>
          <a:xfrm>
            <a:off x="1547664" y="301397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3347864" y="301397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331640" y="3446026"/>
            <a:ext cx="2808312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Unlike bar magnets, which are </a:t>
            </a:r>
            <a:r>
              <a:rPr lang="en-GB" sz="1600" b="1" u="sng" dirty="0" smtClean="0">
                <a:solidFill>
                  <a:srgbClr val="FF0000"/>
                </a:solidFill>
              </a:rPr>
              <a:t>permanent</a:t>
            </a:r>
            <a:r>
              <a:rPr lang="en-GB" sz="1600" dirty="0" smtClean="0"/>
              <a:t> magnets, the </a:t>
            </a:r>
            <a:r>
              <a:rPr lang="en-GB" sz="1600" b="1" u="sng" dirty="0" smtClean="0">
                <a:solidFill>
                  <a:srgbClr val="FF0000"/>
                </a:solidFill>
              </a:rPr>
              <a:t>magnetism </a:t>
            </a:r>
            <a:r>
              <a:rPr lang="en-GB" sz="1600" dirty="0" smtClean="0"/>
              <a:t>of </a:t>
            </a:r>
            <a:r>
              <a:rPr lang="en-GB" sz="1600" b="1" u="sng" dirty="0" smtClean="0">
                <a:solidFill>
                  <a:srgbClr val="FF0000"/>
                </a:solidFill>
              </a:rPr>
              <a:t>electromagnets</a:t>
            </a:r>
            <a:r>
              <a:rPr lang="en-GB" sz="1600" dirty="0" smtClean="0"/>
              <a:t> can be turned </a:t>
            </a:r>
            <a:r>
              <a:rPr lang="en-GB" sz="1600" b="1" u="sng" dirty="0" smtClean="0">
                <a:solidFill>
                  <a:srgbClr val="FF0000"/>
                </a:solidFill>
              </a:rPr>
              <a:t>on</a:t>
            </a:r>
            <a:r>
              <a:rPr lang="en-GB" sz="1600" dirty="0" smtClean="0"/>
              <a:t> and </a:t>
            </a:r>
            <a:r>
              <a:rPr lang="en-GB" sz="1600" b="1" u="sng" dirty="0" smtClean="0">
                <a:solidFill>
                  <a:srgbClr val="FF0000"/>
                </a:solidFill>
              </a:rPr>
              <a:t>off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4955292"/>
            <a:ext cx="2808312" cy="15696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u="sng" dirty="0" smtClean="0"/>
              <a:t>Permanent magnet uses:</a:t>
            </a:r>
            <a:endParaRPr lang="en-GB" sz="1600" dirty="0" smtClean="0"/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Needles</a:t>
            </a:r>
            <a:r>
              <a:rPr lang="en-GB" sz="1600" dirty="0" smtClean="0"/>
              <a:t> of </a:t>
            </a:r>
            <a:r>
              <a:rPr lang="en-GB" sz="1600" b="1" u="sng" dirty="0" smtClean="0">
                <a:solidFill>
                  <a:srgbClr val="FF0000"/>
                </a:solidFill>
              </a:rPr>
              <a:t>compasses</a:t>
            </a:r>
            <a:r>
              <a:rPr lang="en-GB" sz="1600" b="1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Fridge door seals</a:t>
            </a:r>
            <a:r>
              <a:rPr lang="en-GB" sz="1600" dirty="0" smtClean="0"/>
              <a:t>, holding the doors closed.</a:t>
            </a:r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Loudspeakers</a:t>
            </a:r>
            <a:r>
              <a:rPr lang="en-GB" sz="1600" dirty="0" smtClean="0"/>
              <a:t> and </a:t>
            </a:r>
            <a:r>
              <a:rPr lang="en-GB" sz="1600" b="1" u="sng" dirty="0" smtClean="0">
                <a:solidFill>
                  <a:srgbClr val="FF0000"/>
                </a:solidFill>
              </a:rPr>
              <a:t>microphones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sp>
        <p:nvSpPr>
          <p:cNvPr id="10" name="Down Arrow 9"/>
          <p:cNvSpPr/>
          <p:nvPr/>
        </p:nvSpPr>
        <p:spPr>
          <a:xfrm>
            <a:off x="1403648" y="4523244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593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Comic Sans MS" panose="030F0702030302020204" pitchFamily="66" charset="0"/>
              </a:rPr>
              <a:t>E</a:t>
            </a:r>
            <a:r>
              <a:rPr lang="en-GB" sz="4000" dirty="0" smtClean="0">
                <a:latin typeface="Comic Sans MS" panose="030F0702030302020204" pitchFamily="66" charset="0"/>
              </a:rPr>
              <a:t>lectromagnets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427" y="260648"/>
            <a:ext cx="2701156" cy="270115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084168" y="1268760"/>
            <a:ext cx="1637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Distinguish between the design and use of permanent magnets and electromagnets</a:t>
            </a:r>
            <a:endParaRPr lang="en-GB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12776"/>
            <a:ext cx="5122017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n Arrow 3"/>
          <p:cNvSpPr/>
          <p:nvPr/>
        </p:nvSpPr>
        <p:spPr>
          <a:xfrm>
            <a:off x="1547664" y="301397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3347864" y="301397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331640" y="3446026"/>
            <a:ext cx="2808312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Unlike bar magnets, which are </a:t>
            </a:r>
            <a:r>
              <a:rPr lang="en-GB" sz="1600" b="1" u="sng" dirty="0" smtClean="0">
                <a:solidFill>
                  <a:srgbClr val="FF0000"/>
                </a:solidFill>
              </a:rPr>
              <a:t>permanent</a:t>
            </a:r>
            <a:r>
              <a:rPr lang="en-GB" sz="1600" dirty="0" smtClean="0"/>
              <a:t> magnets, the </a:t>
            </a:r>
            <a:r>
              <a:rPr lang="en-GB" sz="1600" b="1" u="sng" dirty="0" smtClean="0">
                <a:solidFill>
                  <a:srgbClr val="FF0000"/>
                </a:solidFill>
              </a:rPr>
              <a:t>magnetism </a:t>
            </a:r>
            <a:r>
              <a:rPr lang="en-GB" sz="1600" dirty="0" smtClean="0"/>
              <a:t>of </a:t>
            </a:r>
            <a:r>
              <a:rPr lang="en-GB" sz="1600" b="1" u="sng" dirty="0" smtClean="0">
                <a:solidFill>
                  <a:srgbClr val="FF0000"/>
                </a:solidFill>
              </a:rPr>
              <a:t>electromagnets</a:t>
            </a:r>
            <a:r>
              <a:rPr lang="en-GB" sz="1600" dirty="0" smtClean="0"/>
              <a:t> can be turned </a:t>
            </a:r>
            <a:r>
              <a:rPr lang="en-GB" sz="1600" b="1" u="sng" dirty="0" smtClean="0">
                <a:solidFill>
                  <a:srgbClr val="FF0000"/>
                </a:solidFill>
              </a:rPr>
              <a:t>on</a:t>
            </a:r>
            <a:r>
              <a:rPr lang="en-GB" sz="1600" dirty="0" smtClean="0"/>
              <a:t> and </a:t>
            </a:r>
            <a:r>
              <a:rPr lang="en-GB" sz="1600" b="1" u="sng" dirty="0" smtClean="0">
                <a:solidFill>
                  <a:srgbClr val="FF0000"/>
                </a:solidFill>
              </a:rPr>
              <a:t>off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4955292"/>
            <a:ext cx="2808312" cy="15696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u="sng" dirty="0" smtClean="0"/>
              <a:t>Permanent magnet uses:</a:t>
            </a:r>
            <a:endParaRPr lang="en-GB" sz="1600" dirty="0" smtClean="0"/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Needles</a:t>
            </a:r>
            <a:r>
              <a:rPr lang="en-GB" sz="1600" dirty="0" smtClean="0"/>
              <a:t> of </a:t>
            </a:r>
            <a:r>
              <a:rPr lang="en-GB" sz="1600" b="1" u="sng" dirty="0" smtClean="0">
                <a:solidFill>
                  <a:srgbClr val="FF0000"/>
                </a:solidFill>
              </a:rPr>
              <a:t>compasses</a:t>
            </a:r>
            <a:r>
              <a:rPr lang="en-GB" sz="1600" b="1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Fridge door seals</a:t>
            </a:r>
            <a:r>
              <a:rPr lang="en-GB" sz="1600" dirty="0" smtClean="0"/>
              <a:t>, holding the doors closed.</a:t>
            </a:r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Loudspeakers</a:t>
            </a:r>
            <a:r>
              <a:rPr lang="en-GB" sz="1600" dirty="0" smtClean="0"/>
              <a:t> and </a:t>
            </a:r>
            <a:r>
              <a:rPr lang="en-GB" sz="1600" b="1" u="sng" dirty="0" smtClean="0">
                <a:solidFill>
                  <a:srgbClr val="FF0000"/>
                </a:solidFill>
              </a:rPr>
              <a:t>microphones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sp>
        <p:nvSpPr>
          <p:cNvPr id="10" name="Down Arrow 9"/>
          <p:cNvSpPr/>
          <p:nvPr/>
        </p:nvSpPr>
        <p:spPr>
          <a:xfrm>
            <a:off x="1403648" y="4523244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43490" y="3230002"/>
            <a:ext cx="2824163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own Arrow 11"/>
          <p:cNvSpPr/>
          <p:nvPr/>
        </p:nvSpPr>
        <p:spPr>
          <a:xfrm rot="16200000">
            <a:off x="4529161" y="3390022"/>
            <a:ext cx="504056" cy="1282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508104" y="30689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switch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452320" y="307669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battery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323523" y="396449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coil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142558" y="4293382"/>
            <a:ext cx="1001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Soft iron core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275856" y="4955292"/>
            <a:ext cx="2304256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When a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current</a:t>
            </a:r>
            <a:r>
              <a:rPr lang="en-GB" sz="1600" dirty="0" smtClean="0">
                <a:latin typeface="Comic Sans MS" panose="030F0702030302020204" pitchFamily="66" charset="0"/>
              </a:rPr>
              <a:t> flows through the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coil</a:t>
            </a:r>
            <a:r>
              <a:rPr lang="en-GB" sz="1600" dirty="0" smtClean="0">
                <a:latin typeface="Comic Sans MS" panose="030F0702030302020204" pitchFamily="66" charset="0"/>
              </a:rPr>
              <a:t> it produces a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field.</a:t>
            </a:r>
            <a:r>
              <a:rPr lang="en-GB" sz="1600" dirty="0" smtClean="0">
                <a:latin typeface="Comic Sans MS" panose="030F0702030302020204" pitchFamily="66" charset="0"/>
              </a:rPr>
              <a:t>  This field is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temporary</a:t>
            </a:r>
            <a:r>
              <a:rPr lang="en-GB" sz="1600" dirty="0" smtClean="0">
                <a:latin typeface="Comic Sans MS" panose="030F0702030302020204" pitchFamily="66" charset="0"/>
              </a:rPr>
              <a:t> and is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lost</a:t>
            </a:r>
            <a:r>
              <a:rPr lang="en-GB" sz="1600" dirty="0" smtClean="0">
                <a:latin typeface="Comic Sans MS" panose="030F0702030302020204" pitchFamily="66" charset="0"/>
              </a:rPr>
              <a:t> when the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current</a:t>
            </a:r>
            <a:r>
              <a:rPr lang="en-GB" sz="1600" dirty="0" smtClean="0">
                <a:latin typeface="Comic Sans MS" panose="030F0702030302020204" pitchFamily="66" charset="0"/>
              </a:rPr>
              <a:t> is switched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off</a:t>
            </a:r>
            <a:r>
              <a:rPr lang="en-GB" sz="1600" dirty="0" smtClean="0">
                <a:latin typeface="Comic Sans MS" panose="030F0702030302020204" pitchFamily="66" charset="0"/>
              </a:rPr>
              <a:t>.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071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Comic Sans MS" panose="030F0702030302020204" pitchFamily="66" charset="0"/>
              </a:rPr>
              <a:t>E</a:t>
            </a:r>
            <a:r>
              <a:rPr lang="en-GB" sz="4000" dirty="0" smtClean="0">
                <a:latin typeface="Comic Sans MS" panose="030F0702030302020204" pitchFamily="66" charset="0"/>
              </a:rPr>
              <a:t>lectromagnets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427" y="260648"/>
            <a:ext cx="2701156" cy="270115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084168" y="1268760"/>
            <a:ext cx="1637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Distinguish between the design and use of permanent magnets and electromagnets</a:t>
            </a:r>
            <a:endParaRPr lang="en-GB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12776"/>
            <a:ext cx="5122017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n Arrow 3"/>
          <p:cNvSpPr/>
          <p:nvPr/>
        </p:nvSpPr>
        <p:spPr>
          <a:xfrm>
            <a:off x="1547664" y="301397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3347864" y="301397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331640" y="3446026"/>
            <a:ext cx="2808312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Unlike bar magnets, which are </a:t>
            </a:r>
            <a:r>
              <a:rPr lang="en-GB" sz="1600" b="1" u="sng" dirty="0" smtClean="0">
                <a:solidFill>
                  <a:srgbClr val="FF0000"/>
                </a:solidFill>
              </a:rPr>
              <a:t>permanent</a:t>
            </a:r>
            <a:r>
              <a:rPr lang="en-GB" sz="1600" dirty="0" smtClean="0"/>
              <a:t> magnets, the </a:t>
            </a:r>
            <a:r>
              <a:rPr lang="en-GB" sz="1600" b="1" u="sng" dirty="0" smtClean="0">
                <a:solidFill>
                  <a:srgbClr val="FF0000"/>
                </a:solidFill>
              </a:rPr>
              <a:t>magnetism </a:t>
            </a:r>
            <a:r>
              <a:rPr lang="en-GB" sz="1600" dirty="0" smtClean="0"/>
              <a:t>of </a:t>
            </a:r>
            <a:r>
              <a:rPr lang="en-GB" sz="1600" b="1" u="sng" dirty="0" smtClean="0">
                <a:solidFill>
                  <a:srgbClr val="FF0000"/>
                </a:solidFill>
              </a:rPr>
              <a:t>electromagnets</a:t>
            </a:r>
            <a:r>
              <a:rPr lang="en-GB" sz="1600" dirty="0" smtClean="0"/>
              <a:t> can be turned </a:t>
            </a:r>
            <a:r>
              <a:rPr lang="en-GB" sz="1600" b="1" u="sng" dirty="0" smtClean="0">
                <a:solidFill>
                  <a:srgbClr val="FF0000"/>
                </a:solidFill>
              </a:rPr>
              <a:t>on</a:t>
            </a:r>
            <a:r>
              <a:rPr lang="en-GB" sz="1600" dirty="0" smtClean="0"/>
              <a:t> and </a:t>
            </a:r>
            <a:r>
              <a:rPr lang="en-GB" sz="1600" b="1" u="sng" dirty="0" smtClean="0">
                <a:solidFill>
                  <a:srgbClr val="FF0000"/>
                </a:solidFill>
              </a:rPr>
              <a:t>off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4955292"/>
            <a:ext cx="2808312" cy="15696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u="sng" dirty="0" smtClean="0"/>
              <a:t>Permanent magnet uses:</a:t>
            </a:r>
            <a:endParaRPr lang="en-GB" sz="1600" dirty="0" smtClean="0"/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Needles</a:t>
            </a:r>
            <a:r>
              <a:rPr lang="en-GB" sz="1600" dirty="0" smtClean="0"/>
              <a:t> of </a:t>
            </a:r>
            <a:r>
              <a:rPr lang="en-GB" sz="1600" b="1" u="sng" dirty="0" smtClean="0">
                <a:solidFill>
                  <a:srgbClr val="FF0000"/>
                </a:solidFill>
              </a:rPr>
              <a:t>compasses</a:t>
            </a:r>
            <a:r>
              <a:rPr lang="en-GB" sz="1600" b="1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Fridge door seals</a:t>
            </a:r>
            <a:r>
              <a:rPr lang="en-GB" sz="1600" dirty="0" smtClean="0"/>
              <a:t>, holding the doors closed.</a:t>
            </a:r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Loudspeakers</a:t>
            </a:r>
            <a:r>
              <a:rPr lang="en-GB" sz="1600" dirty="0" smtClean="0"/>
              <a:t> and </a:t>
            </a:r>
            <a:r>
              <a:rPr lang="en-GB" sz="1600" b="1" u="sng" dirty="0" smtClean="0">
                <a:solidFill>
                  <a:srgbClr val="FF0000"/>
                </a:solidFill>
              </a:rPr>
              <a:t>microphones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sp>
        <p:nvSpPr>
          <p:cNvPr id="10" name="Down Arrow 9"/>
          <p:cNvSpPr/>
          <p:nvPr/>
        </p:nvSpPr>
        <p:spPr>
          <a:xfrm>
            <a:off x="1403648" y="4523244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43490" y="3230002"/>
            <a:ext cx="2824163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own Arrow 11"/>
          <p:cNvSpPr/>
          <p:nvPr/>
        </p:nvSpPr>
        <p:spPr>
          <a:xfrm rot="16200000">
            <a:off x="4529161" y="3390022"/>
            <a:ext cx="504056" cy="1282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508104" y="30689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switch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452320" y="307669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battery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323523" y="396449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coil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142558" y="4293382"/>
            <a:ext cx="1001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Soft iron core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275856" y="4955292"/>
            <a:ext cx="2304256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When a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current</a:t>
            </a:r>
            <a:r>
              <a:rPr lang="en-GB" sz="1600" dirty="0" smtClean="0">
                <a:latin typeface="Comic Sans MS" panose="030F0702030302020204" pitchFamily="66" charset="0"/>
              </a:rPr>
              <a:t> flows through the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coil</a:t>
            </a:r>
            <a:r>
              <a:rPr lang="en-GB" sz="1600" dirty="0" smtClean="0">
                <a:latin typeface="Comic Sans MS" panose="030F0702030302020204" pitchFamily="66" charset="0"/>
              </a:rPr>
              <a:t> it produces a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field.</a:t>
            </a:r>
            <a:r>
              <a:rPr lang="en-GB" sz="1600" dirty="0" smtClean="0">
                <a:latin typeface="Comic Sans MS" panose="030F0702030302020204" pitchFamily="66" charset="0"/>
              </a:rPr>
              <a:t>  This field is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temporary</a:t>
            </a:r>
            <a:r>
              <a:rPr lang="en-GB" sz="1600" dirty="0" smtClean="0">
                <a:latin typeface="Comic Sans MS" panose="030F0702030302020204" pitchFamily="66" charset="0"/>
              </a:rPr>
              <a:t> and is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lost</a:t>
            </a:r>
            <a:r>
              <a:rPr lang="en-GB" sz="1600" dirty="0" smtClean="0">
                <a:latin typeface="Comic Sans MS" panose="030F0702030302020204" pitchFamily="66" charset="0"/>
              </a:rPr>
              <a:t> when the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current</a:t>
            </a:r>
            <a:r>
              <a:rPr lang="en-GB" sz="1600" dirty="0" smtClean="0">
                <a:latin typeface="Comic Sans MS" panose="030F0702030302020204" pitchFamily="66" charset="0"/>
              </a:rPr>
              <a:t> is switched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off</a:t>
            </a:r>
            <a:r>
              <a:rPr lang="en-GB" sz="1600" dirty="0" smtClean="0">
                <a:latin typeface="Comic Sans MS" panose="030F0702030302020204" pitchFamily="66" charset="0"/>
              </a:rPr>
              <a:t>.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32512" y="5042118"/>
            <a:ext cx="3231976" cy="8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Strength</a:t>
            </a:r>
            <a:r>
              <a:rPr lang="en-GB" sz="1600" dirty="0" smtClean="0">
                <a:latin typeface="Comic Sans MS" panose="030F0702030302020204" pitchFamily="66" charset="0"/>
              </a:rPr>
              <a:t> increased by:</a:t>
            </a:r>
          </a:p>
          <a:p>
            <a:pPr marL="285750" indent="-285750">
              <a:buFontTx/>
              <a:buChar char="-"/>
            </a:pP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Increasing</a:t>
            </a:r>
            <a:r>
              <a:rPr lang="en-GB" sz="1600" dirty="0" smtClean="0">
                <a:latin typeface="Comic Sans MS" panose="030F0702030302020204" pitchFamily="66" charset="0"/>
              </a:rPr>
              <a:t> the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current</a:t>
            </a:r>
          </a:p>
          <a:p>
            <a:pPr marL="285750" indent="-285750">
              <a:buFontTx/>
              <a:buChar char="-"/>
            </a:pP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Increasing</a:t>
            </a:r>
            <a:r>
              <a:rPr lang="en-GB" sz="1600" dirty="0" smtClean="0">
                <a:latin typeface="Comic Sans MS" panose="030F0702030302020204" pitchFamily="66" charset="0"/>
              </a:rPr>
              <a:t> number of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turns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93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Comic Sans MS" panose="030F0702030302020204" pitchFamily="66" charset="0"/>
              </a:rPr>
              <a:t>E</a:t>
            </a:r>
            <a:r>
              <a:rPr lang="en-GB" sz="4000" dirty="0" smtClean="0">
                <a:latin typeface="Comic Sans MS" panose="030F0702030302020204" pitchFamily="66" charset="0"/>
              </a:rPr>
              <a:t>lectromagnets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427" y="260648"/>
            <a:ext cx="2701156" cy="270115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084168" y="1268760"/>
            <a:ext cx="1637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Distinguish between the design and use of permanent magnets and electromagnets</a:t>
            </a:r>
            <a:endParaRPr lang="en-GB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12776"/>
            <a:ext cx="5122017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n Arrow 3"/>
          <p:cNvSpPr/>
          <p:nvPr/>
        </p:nvSpPr>
        <p:spPr>
          <a:xfrm>
            <a:off x="1547664" y="301397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3347864" y="301397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331640" y="3446026"/>
            <a:ext cx="2808312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Unlike bar magnets, which are </a:t>
            </a:r>
            <a:r>
              <a:rPr lang="en-GB" sz="1600" b="1" u="sng" dirty="0" smtClean="0">
                <a:solidFill>
                  <a:srgbClr val="FF0000"/>
                </a:solidFill>
              </a:rPr>
              <a:t>permanent</a:t>
            </a:r>
            <a:r>
              <a:rPr lang="en-GB" sz="1600" dirty="0" smtClean="0"/>
              <a:t> magnets, the </a:t>
            </a:r>
            <a:r>
              <a:rPr lang="en-GB" sz="1600" b="1" u="sng" dirty="0" smtClean="0">
                <a:solidFill>
                  <a:srgbClr val="FF0000"/>
                </a:solidFill>
              </a:rPr>
              <a:t>magnetism </a:t>
            </a:r>
            <a:r>
              <a:rPr lang="en-GB" sz="1600" dirty="0" smtClean="0"/>
              <a:t>of </a:t>
            </a:r>
            <a:r>
              <a:rPr lang="en-GB" sz="1600" b="1" u="sng" dirty="0" smtClean="0">
                <a:solidFill>
                  <a:srgbClr val="FF0000"/>
                </a:solidFill>
              </a:rPr>
              <a:t>electromagnets</a:t>
            </a:r>
            <a:r>
              <a:rPr lang="en-GB" sz="1600" dirty="0" smtClean="0"/>
              <a:t> can be turned </a:t>
            </a:r>
            <a:r>
              <a:rPr lang="en-GB" sz="1600" b="1" u="sng" dirty="0" smtClean="0">
                <a:solidFill>
                  <a:srgbClr val="FF0000"/>
                </a:solidFill>
              </a:rPr>
              <a:t>on</a:t>
            </a:r>
            <a:r>
              <a:rPr lang="en-GB" sz="1600" dirty="0" smtClean="0"/>
              <a:t> and </a:t>
            </a:r>
            <a:r>
              <a:rPr lang="en-GB" sz="1600" b="1" u="sng" dirty="0" smtClean="0">
                <a:solidFill>
                  <a:srgbClr val="FF0000"/>
                </a:solidFill>
              </a:rPr>
              <a:t>off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4955292"/>
            <a:ext cx="2808312" cy="15696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u="sng" dirty="0" smtClean="0"/>
              <a:t>Permanent magnet uses:</a:t>
            </a:r>
            <a:endParaRPr lang="en-GB" sz="1600" dirty="0" smtClean="0"/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Needles</a:t>
            </a:r>
            <a:r>
              <a:rPr lang="en-GB" sz="1600" dirty="0" smtClean="0"/>
              <a:t> of </a:t>
            </a:r>
            <a:r>
              <a:rPr lang="en-GB" sz="1600" b="1" u="sng" dirty="0" smtClean="0">
                <a:solidFill>
                  <a:srgbClr val="FF0000"/>
                </a:solidFill>
              </a:rPr>
              <a:t>compasses</a:t>
            </a:r>
            <a:r>
              <a:rPr lang="en-GB" sz="1600" b="1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Fridge door seals</a:t>
            </a:r>
            <a:r>
              <a:rPr lang="en-GB" sz="1600" dirty="0" smtClean="0"/>
              <a:t>, holding the doors closed.</a:t>
            </a:r>
          </a:p>
          <a:p>
            <a:pPr marL="342900" indent="-342900">
              <a:buAutoNum type="arabicPeriod"/>
            </a:pPr>
            <a:r>
              <a:rPr lang="en-GB" sz="1600" b="1" u="sng" dirty="0" smtClean="0">
                <a:solidFill>
                  <a:srgbClr val="FF0000"/>
                </a:solidFill>
              </a:rPr>
              <a:t>Loudspeakers</a:t>
            </a:r>
            <a:r>
              <a:rPr lang="en-GB" sz="1600" dirty="0" smtClean="0"/>
              <a:t> and </a:t>
            </a:r>
            <a:r>
              <a:rPr lang="en-GB" sz="1600" b="1" u="sng" dirty="0" smtClean="0">
                <a:solidFill>
                  <a:srgbClr val="FF0000"/>
                </a:solidFill>
              </a:rPr>
              <a:t>microphones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sp>
        <p:nvSpPr>
          <p:cNvPr id="10" name="Down Arrow 9"/>
          <p:cNvSpPr/>
          <p:nvPr/>
        </p:nvSpPr>
        <p:spPr>
          <a:xfrm>
            <a:off x="1403648" y="4523244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43490" y="3230002"/>
            <a:ext cx="2824163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own Arrow 11"/>
          <p:cNvSpPr/>
          <p:nvPr/>
        </p:nvSpPr>
        <p:spPr>
          <a:xfrm rot="16200000">
            <a:off x="4529161" y="3390022"/>
            <a:ext cx="504056" cy="1282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508104" y="30689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switch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452320" y="307669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battery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323523" y="396449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coil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142558" y="4293382"/>
            <a:ext cx="1001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Soft iron core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275856" y="4955292"/>
            <a:ext cx="2304256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When a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current</a:t>
            </a:r>
            <a:r>
              <a:rPr lang="en-GB" sz="1600" dirty="0" smtClean="0">
                <a:latin typeface="Comic Sans MS" panose="030F0702030302020204" pitchFamily="66" charset="0"/>
              </a:rPr>
              <a:t> flows through the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coil</a:t>
            </a:r>
            <a:r>
              <a:rPr lang="en-GB" sz="1600" dirty="0" smtClean="0">
                <a:latin typeface="Comic Sans MS" panose="030F0702030302020204" pitchFamily="66" charset="0"/>
              </a:rPr>
              <a:t> it produces a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field.</a:t>
            </a:r>
            <a:r>
              <a:rPr lang="en-GB" sz="1600" dirty="0" smtClean="0">
                <a:latin typeface="Comic Sans MS" panose="030F0702030302020204" pitchFamily="66" charset="0"/>
              </a:rPr>
              <a:t>  This field is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temporary</a:t>
            </a:r>
            <a:r>
              <a:rPr lang="en-GB" sz="1600" dirty="0" smtClean="0">
                <a:latin typeface="Comic Sans MS" panose="030F0702030302020204" pitchFamily="66" charset="0"/>
              </a:rPr>
              <a:t> and is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lost</a:t>
            </a:r>
            <a:r>
              <a:rPr lang="en-GB" sz="1600" dirty="0" smtClean="0">
                <a:latin typeface="Comic Sans MS" panose="030F0702030302020204" pitchFamily="66" charset="0"/>
              </a:rPr>
              <a:t> when the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current</a:t>
            </a:r>
            <a:r>
              <a:rPr lang="en-GB" sz="1600" dirty="0" smtClean="0">
                <a:latin typeface="Comic Sans MS" panose="030F0702030302020204" pitchFamily="66" charset="0"/>
              </a:rPr>
              <a:t> is switched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off</a:t>
            </a:r>
            <a:r>
              <a:rPr lang="en-GB" sz="1600" dirty="0" smtClean="0">
                <a:latin typeface="Comic Sans MS" panose="030F0702030302020204" pitchFamily="66" charset="0"/>
              </a:rPr>
              <a:t>.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32512" y="5042118"/>
            <a:ext cx="3231976" cy="8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Strength</a:t>
            </a:r>
            <a:r>
              <a:rPr lang="en-GB" sz="1600" dirty="0" smtClean="0">
                <a:latin typeface="Comic Sans MS" panose="030F0702030302020204" pitchFamily="66" charset="0"/>
              </a:rPr>
              <a:t> increased by:</a:t>
            </a:r>
          </a:p>
          <a:p>
            <a:pPr marL="285750" indent="-285750">
              <a:buFontTx/>
              <a:buChar char="-"/>
            </a:pP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Increasing</a:t>
            </a:r>
            <a:r>
              <a:rPr lang="en-GB" sz="1600" dirty="0" smtClean="0">
                <a:latin typeface="Comic Sans MS" panose="030F0702030302020204" pitchFamily="66" charset="0"/>
              </a:rPr>
              <a:t> the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current</a:t>
            </a:r>
          </a:p>
          <a:p>
            <a:pPr marL="285750" indent="-285750">
              <a:buFontTx/>
              <a:buChar char="-"/>
            </a:pP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Increasing</a:t>
            </a:r>
            <a:r>
              <a:rPr lang="en-GB" sz="1600" dirty="0" smtClean="0">
                <a:latin typeface="Comic Sans MS" panose="030F0702030302020204" pitchFamily="66" charset="0"/>
              </a:rPr>
              <a:t> number of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turns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50399" y="5940177"/>
            <a:ext cx="3231976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Uses</a:t>
            </a:r>
            <a:r>
              <a:rPr lang="en-GB" sz="1600" dirty="0" smtClean="0">
                <a:latin typeface="Comic Sans MS" panose="030F0702030302020204" pitchFamily="66" charset="0"/>
              </a:rPr>
              <a:t>:  scrapyard electromagnets, circuit breakers, relays, electric bells.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51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719572" y="548680"/>
            <a:ext cx="7704856" cy="5760640"/>
          </a:xfrm>
          <a:prstGeom prst="round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572000" y="548680"/>
            <a:ext cx="3852428" cy="93610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LEARNING OBJECTIVES</a:t>
            </a:r>
            <a:endParaRPr lang="en-GB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665233"/>
              </p:ext>
            </p:extLst>
          </p:nvPr>
        </p:nvGraphicFramePr>
        <p:xfrm>
          <a:off x="1043608" y="1484784"/>
          <a:ext cx="7128792" cy="478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248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Core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•Describe the forces between magnets, and between magnets and magnetic materials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Give an account of induced magnetism • Distinguish between magnetic and non-magnetic materials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Describe methods of magnetisation, to include stroking with a magnet, use of </a:t>
                      </a:r>
                      <a:r>
                        <a:rPr lang="en-GB" sz="1400" dirty="0" err="1" smtClean="0">
                          <a:latin typeface="Comic Sans MS" panose="030F0702030302020204" pitchFamily="66" charset="0"/>
                        </a:rPr>
                        <a:t>d.c.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 in a coil and hammering in a magnetic field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Draw the pattern of magnetic field lines around a bar magnet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Describe an experiment to identify the pattern of magnetic field lines, including the direction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Distinguish between the magnetic properties of soft iron and steel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Distinguish between the design and use of permanent magnets and electromagnets</a:t>
                      </a: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Supplement</a:t>
                      </a:r>
                    </a:p>
                    <a:p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Explain that magnetic forces are due to interactions between magnetic fields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• Describe methods of demagnetisation, to include hammering, heating and use of </a:t>
                      </a:r>
                      <a:r>
                        <a:rPr lang="en-GB" sz="1300" b="0" dirty="0" err="1" smtClean="0">
                          <a:latin typeface="Comic Sans MS" panose="030F0702030302020204" pitchFamily="66" charset="0"/>
                        </a:rPr>
                        <a:t>a.c</a:t>
                      </a: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. in a coil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35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7332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" y="5733256"/>
            <a:ext cx="9144001" cy="1124744"/>
          </a:xfrm>
          <a:prstGeom prst="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PHYSICS – </a:t>
            </a:r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FIELDS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5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9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www.bbc.co.uk/staticarchive/3fd6c184d2025cd378ef35baa14dd99728b424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2708920"/>
            <a:ext cx="2850213" cy="223224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1985251"/>
            <a:ext cx="21602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Iron filings sprinkled around a magnet</a:t>
            </a:r>
            <a:endParaRPr lang="en-GB" dirty="0"/>
          </a:p>
        </p:txBody>
      </p:sp>
      <p:cxnSp>
        <p:nvCxnSpPr>
          <p:cNvPr id="5" name="Straight Arrow Connector 4"/>
          <p:cNvCxnSpPr>
            <a:stCxn id="3" idx="2"/>
          </p:cNvCxnSpPr>
          <p:nvPr/>
        </p:nvCxnSpPr>
        <p:spPr>
          <a:xfrm flipH="1">
            <a:off x="1835696" y="2631582"/>
            <a:ext cx="576064" cy="72541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" idx="2"/>
          </p:cNvCxnSpPr>
          <p:nvPr/>
        </p:nvCxnSpPr>
        <p:spPr>
          <a:xfrm>
            <a:off x="2411760" y="2631582"/>
            <a:ext cx="504056" cy="79741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971599" y="5445224"/>
            <a:ext cx="2850213" cy="648072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 lines around the magnet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flipH="1" flipV="1">
            <a:off x="2396705" y="4437112"/>
            <a:ext cx="1" cy="10081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9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www.bbc.co.uk/staticarchive/3fd6c184d2025cd378ef35baa14dd99728b424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2708920"/>
            <a:ext cx="2850213" cy="223224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1985251"/>
            <a:ext cx="21602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Iron filings sprinkled around a magnet</a:t>
            </a:r>
            <a:endParaRPr lang="en-GB" dirty="0"/>
          </a:p>
        </p:txBody>
      </p:sp>
      <p:cxnSp>
        <p:nvCxnSpPr>
          <p:cNvPr id="5" name="Straight Arrow Connector 4"/>
          <p:cNvCxnSpPr>
            <a:stCxn id="3" idx="2"/>
          </p:cNvCxnSpPr>
          <p:nvPr/>
        </p:nvCxnSpPr>
        <p:spPr>
          <a:xfrm flipH="1">
            <a:off x="1835696" y="2631582"/>
            <a:ext cx="576064" cy="72541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" idx="2"/>
          </p:cNvCxnSpPr>
          <p:nvPr/>
        </p:nvCxnSpPr>
        <p:spPr>
          <a:xfrm>
            <a:off x="2411760" y="2631582"/>
            <a:ext cx="504056" cy="79741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971599" y="5445224"/>
            <a:ext cx="2850213" cy="648072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 lines around the magnet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flipH="1" flipV="1">
            <a:off x="2396705" y="4437112"/>
            <a:ext cx="1" cy="10081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www.clipartbest.com/cliparts/9Tp/kj8/9Tpkj8q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96500"/>
            <a:ext cx="3003659" cy="2258753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0072" y="3645024"/>
            <a:ext cx="3003659" cy="175432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Field lines </a:t>
            </a:r>
            <a:r>
              <a:rPr lang="en-GB" dirty="0" smtClean="0">
                <a:latin typeface="Comic Sans MS" panose="030F0702030302020204" pitchFamily="66" charset="0"/>
              </a:rPr>
              <a:t>run from the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north pole</a:t>
            </a:r>
            <a:r>
              <a:rPr lang="en-GB" dirty="0" smtClean="0">
                <a:latin typeface="Comic Sans MS" panose="030F0702030302020204" pitchFamily="66" charset="0"/>
              </a:rPr>
              <a:t> (N) to the </a:t>
            </a:r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south pole </a:t>
            </a:r>
            <a:r>
              <a:rPr lang="en-GB" dirty="0" smtClean="0">
                <a:latin typeface="Comic Sans MS" panose="030F0702030302020204" pitchFamily="66" charset="0"/>
              </a:rPr>
              <a:t>(S).  The magnetic field is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strongest</a:t>
            </a:r>
            <a:r>
              <a:rPr lang="en-GB" dirty="0" smtClean="0">
                <a:latin typeface="Comic Sans MS" panose="030F0702030302020204" pitchFamily="66" charset="0"/>
              </a:rPr>
              <a:t> where the field lines are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closer together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02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412776"/>
            <a:ext cx="432048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Using a plotting compass to find the field lines.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17794" y="4437112"/>
            <a:ext cx="3708412" cy="1080071"/>
            <a:chOff x="2411760" y="2924944"/>
            <a:chExt cx="4320480" cy="864096"/>
          </a:xfrm>
        </p:grpSpPr>
        <p:sp>
          <p:nvSpPr>
            <p:cNvPr id="5" name="Rectangle 4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 rot="19247786">
            <a:off x="2229998" y="3898774"/>
            <a:ext cx="646272" cy="576064"/>
            <a:chOff x="5869944" y="1412776"/>
            <a:chExt cx="646272" cy="576064"/>
          </a:xfrm>
        </p:grpSpPr>
        <p:sp>
          <p:nvSpPr>
            <p:cNvPr id="9" name="Oval 8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>
              <a:stCxn id="9" idx="4"/>
              <a:endCxn id="9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2798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412776"/>
            <a:ext cx="432048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Using a plotting compass to find the field lines.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17794" y="4437112"/>
            <a:ext cx="3708412" cy="1080071"/>
            <a:chOff x="2411760" y="2924944"/>
            <a:chExt cx="4320480" cy="864096"/>
          </a:xfrm>
        </p:grpSpPr>
        <p:sp>
          <p:nvSpPr>
            <p:cNvPr id="5" name="Rectangle 4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 rot="19247786">
            <a:off x="2229998" y="3898774"/>
            <a:ext cx="646272" cy="576064"/>
            <a:chOff x="5869944" y="1412776"/>
            <a:chExt cx="646272" cy="576064"/>
          </a:xfrm>
        </p:grpSpPr>
        <p:sp>
          <p:nvSpPr>
            <p:cNvPr id="9" name="Oval 8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>
              <a:stCxn id="9" idx="4"/>
              <a:endCxn id="9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 rot="20533968">
            <a:off x="1949939" y="3400531"/>
            <a:ext cx="646272" cy="576064"/>
            <a:chOff x="5869944" y="1412776"/>
            <a:chExt cx="646272" cy="576064"/>
          </a:xfrm>
        </p:grpSpPr>
        <p:sp>
          <p:nvSpPr>
            <p:cNvPr id="14" name="Oval 13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Arrow Connector 14"/>
            <p:cNvCxnSpPr>
              <a:stCxn id="14" idx="4"/>
              <a:endCxn id="14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0133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412776"/>
            <a:ext cx="432048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Using a plotting compass to find the field lines.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17794" y="4437112"/>
            <a:ext cx="3708412" cy="1080071"/>
            <a:chOff x="2411760" y="2924944"/>
            <a:chExt cx="4320480" cy="864096"/>
          </a:xfrm>
        </p:grpSpPr>
        <p:sp>
          <p:nvSpPr>
            <p:cNvPr id="5" name="Rectangle 4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 rot="19247786">
            <a:off x="2229998" y="3898774"/>
            <a:ext cx="646272" cy="576064"/>
            <a:chOff x="5869944" y="1412776"/>
            <a:chExt cx="646272" cy="576064"/>
          </a:xfrm>
        </p:grpSpPr>
        <p:sp>
          <p:nvSpPr>
            <p:cNvPr id="9" name="Oval 8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>
              <a:stCxn id="9" idx="4"/>
              <a:endCxn id="9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 rot="20533968">
            <a:off x="1949939" y="3400531"/>
            <a:ext cx="646272" cy="576064"/>
            <a:chOff x="5869944" y="1412776"/>
            <a:chExt cx="646272" cy="576064"/>
          </a:xfrm>
        </p:grpSpPr>
        <p:sp>
          <p:nvSpPr>
            <p:cNvPr id="14" name="Oval 13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Arrow Connector 14"/>
            <p:cNvCxnSpPr>
              <a:stCxn id="14" idx="4"/>
              <a:endCxn id="14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 rot="1192324">
            <a:off x="2001956" y="2805313"/>
            <a:ext cx="646272" cy="576064"/>
            <a:chOff x="5869944" y="1412776"/>
            <a:chExt cx="646272" cy="576064"/>
          </a:xfrm>
        </p:grpSpPr>
        <p:sp>
          <p:nvSpPr>
            <p:cNvPr id="17" name="Oval 16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Straight Arrow Connector 17"/>
            <p:cNvCxnSpPr>
              <a:stCxn id="17" idx="4"/>
              <a:endCxn id="17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05261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432048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fields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412776"/>
            <a:ext cx="4320480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Using a plotting compass to find the field lines.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17794" y="4437112"/>
            <a:ext cx="3708412" cy="1080071"/>
            <a:chOff x="2411760" y="2924944"/>
            <a:chExt cx="4320480" cy="864096"/>
          </a:xfrm>
        </p:grpSpPr>
        <p:sp>
          <p:nvSpPr>
            <p:cNvPr id="5" name="Rectangle 4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 rot="19247786">
            <a:off x="2229998" y="3898774"/>
            <a:ext cx="646272" cy="576064"/>
            <a:chOff x="5869944" y="1412776"/>
            <a:chExt cx="646272" cy="576064"/>
          </a:xfrm>
        </p:grpSpPr>
        <p:sp>
          <p:nvSpPr>
            <p:cNvPr id="9" name="Oval 8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>
              <a:stCxn id="9" idx="4"/>
              <a:endCxn id="9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 rot="20533968">
            <a:off x="1949939" y="3400531"/>
            <a:ext cx="646272" cy="576064"/>
            <a:chOff x="5869944" y="1412776"/>
            <a:chExt cx="646272" cy="576064"/>
          </a:xfrm>
        </p:grpSpPr>
        <p:sp>
          <p:nvSpPr>
            <p:cNvPr id="14" name="Oval 13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Arrow Connector 14"/>
            <p:cNvCxnSpPr>
              <a:stCxn id="14" idx="4"/>
              <a:endCxn id="14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 rot="1192324">
            <a:off x="2001956" y="2805313"/>
            <a:ext cx="646272" cy="576064"/>
            <a:chOff x="5869944" y="1412776"/>
            <a:chExt cx="646272" cy="576064"/>
          </a:xfrm>
        </p:grpSpPr>
        <p:sp>
          <p:nvSpPr>
            <p:cNvPr id="17" name="Oval 16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Straight Arrow Connector 17"/>
            <p:cNvCxnSpPr>
              <a:stCxn id="17" idx="4"/>
              <a:endCxn id="17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 rot="3568746">
            <a:off x="2415230" y="2380672"/>
            <a:ext cx="646272" cy="576064"/>
            <a:chOff x="5869944" y="1412776"/>
            <a:chExt cx="646272" cy="576064"/>
          </a:xfrm>
        </p:grpSpPr>
        <p:sp>
          <p:nvSpPr>
            <p:cNvPr id="20" name="Oval 19"/>
            <p:cNvSpPr/>
            <p:nvPr/>
          </p:nvSpPr>
          <p:spPr>
            <a:xfrm>
              <a:off x="5869944" y="1412776"/>
              <a:ext cx="646272" cy="57606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" name="Straight Arrow Connector 20"/>
            <p:cNvCxnSpPr>
              <a:stCxn id="20" idx="4"/>
              <a:endCxn id="20" idx="0"/>
            </p:cNvCxnSpPr>
            <p:nvPr/>
          </p:nvCxnSpPr>
          <p:spPr>
            <a:xfrm flipV="1">
              <a:off x="6193080" y="1412776"/>
              <a:ext cx="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106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1296</Words>
  <Application>Microsoft Office PowerPoint</Application>
  <PresentationFormat>On-screen Show (4:3)</PresentationFormat>
  <Paragraphs>164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Comic Sans MS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Karren</cp:lastModifiedBy>
  <cp:revision>29</cp:revision>
  <dcterms:created xsi:type="dcterms:W3CDTF">2014-10-13T20:50:03Z</dcterms:created>
  <dcterms:modified xsi:type="dcterms:W3CDTF">2023-01-08T09:50:28Z</dcterms:modified>
</cp:coreProperties>
</file>