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70" r:id="rId9"/>
    <p:sldId id="268" r:id="rId10"/>
    <p:sldId id="272" r:id="rId11"/>
    <p:sldId id="274" r:id="rId12"/>
    <p:sldId id="26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3E416-7EFF-4274-A27A-75318AD2ACE7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E3257-BFD6-4B0F-A40C-C4E4B711A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3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67DDD-8DBC-FA6C-D024-1E77A5B1F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AAAFF5-1EB3-D7ED-72EC-511FDDA26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47F00-837E-5692-EBE3-D9702DA3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E655E-EDCD-6731-A631-8BE8127B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425E5-0509-2A3F-40A8-6F35BC79E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3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11F23-EE43-29BC-FB4B-A18B32544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2B8881-093C-19E2-4734-0BA094DD8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59C00-6E7F-1AA5-1D2B-289994DC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9D6EA-EEB2-992A-9A40-8A155F002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05007-3524-03B5-C14C-6D6AE5927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1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01F091-1624-D930-D34B-2E14FEAC9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BB406-DB04-604F-AEE7-66C617120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5FEB1-06DD-4C80-7CF2-872C8285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FEED5-A964-15A7-193C-E841FD860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5D2DA-E912-73EC-70D9-86E76789B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0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DACCF-A5BB-B991-CD3D-6C2249083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CAC70-AF65-C98D-7346-289EB3E30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F5945-E1BB-D2C0-23C5-1A83AC04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FF2B0-C6EB-1568-0414-7C12411AF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A2CD5-24BA-BA43-D65D-727900678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1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E53D3-9328-F6E3-C91E-37AFADE5A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C4034-AE34-7D10-B45D-DC458FA57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A2BEA-02BD-A2A3-BC40-BF6BF17A1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7503E-051B-5FE2-6201-E15A810D6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D214-FDFE-56BF-5C27-199694A2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1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AC5F-22A7-1A68-35D8-E5CB7EFD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1F8F8-8D9F-5461-F563-9B2D5021F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090FC-4B38-9BC7-F942-A5AC49222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C56B2-9150-057C-4C53-087546E72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CADDEC-5A46-ADCA-01AC-747FE47FC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7B491-C28F-3107-E559-F1F7E8577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4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FE06D-8428-A4D4-40C7-EF2F3C525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7782A-302B-2637-B112-87BA81BA9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E4EBA-181A-8A75-4B26-F329E9C8D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8B5063-8E21-2BDF-0FBF-5E29F6577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DBDAC5-C56B-DD60-6D20-BBBAA19736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2E0747-AF55-9245-E1DE-62EBB05A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2896F3-101E-A8C1-8066-C46631FD7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8B21F7-0D2D-9F97-643B-835E61A97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2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1B624-C7B3-7B6E-1936-0879CA3AA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A0EF7F-8C7F-84D5-5265-069E5E74C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710FF-C312-3EC3-8A32-295FB28EF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195583-A08D-2771-7BCD-3CD6B7FD7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AD933D-76B0-18AB-70D7-01D6051E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E4586D-2409-9C32-8D82-388E37A8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0E0FF4-AD85-4D19-2D4D-B6B2D650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9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1E610-FF76-1A8F-E9DF-EBC47FBA4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2BE97-7663-5554-3213-DA28D9514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BD34A-70AF-58D6-D660-C673AAD78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390A8-E796-2CB5-CCB5-359E8F38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8B2B5-64CF-D6FD-3D93-3334F3B1A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DCC08-ADE5-381F-A0ED-50D08C212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5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625DF-0EE9-25EF-EB09-7972BB73B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4F90D4-07E5-CC45-A31E-02B7B664E8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64547-90FF-4673-1F45-15B6FBEA2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C9331-5617-794E-7182-08AFBF30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6F6AB-BA13-505D-7CC6-53C6A0C9F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4FA72-8D19-03C6-D8C1-91490B8B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4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DBFD58-E734-9CE4-057A-433079155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A52FD-37FF-E94A-C83A-8FF83B020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E9F6B-2353-E446-4EB7-83CE6E6134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0588E-CEC0-4D7F-A5BD-A77E2BFEADF3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6DB78-229C-7BA6-E815-62CF376B6A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1529F-E02A-2FC4-5A5E-A00584786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8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vopedia.org/information-security-principl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niceplaceinthesun.blogspot.com/2018/02/tuesdays-question-whats-worst-food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dpxddDzXf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play/65510/688/13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sticky-note-pn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50DE-C2EB-8998-8311-6F6242F35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1" y="1141711"/>
            <a:ext cx="3234466" cy="3474364"/>
          </a:xfrm>
        </p:spPr>
        <p:txBody>
          <a:bodyPr anchor="t">
            <a:normAutofit/>
          </a:bodyPr>
          <a:lstStyle/>
          <a:p>
            <a:pPr algn="l" rtl="0" fontAlgn="base"/>
            <a:r>
              <a:rPr lang="en-US" sz="3300" dirty="0"/>
              <a:t>Unit9-</a:t>
            </a:r>
            <a:br>
              <a:rPr lang="en-US" sz="3300" dirty="0"/>
            </a:br>
            <a:r>
              <a:rPr lang="en-US" sz="3300" dirty="0"/>
              <a:t>Keep data safe</a:t>
            </a:r>
            <a:br>
              <a:rPr lang="en-US" sz="3300" dirty="0"/>
            </a:br>
            <a:br>
              <a:rPr lang="en-US" sz="2000" dirty="0"/>
            </a:br>
            <a:br>
              <a:rPr lang="en-US" sz="105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US" sz="3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0169C-2EC1-577D-614B-36112BED8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609474"/>
            <a:ext cx="3234467" cy="1263291"/>
          </a:xfrm>
        </p:spPr>
        <p:txBody>
          <a:bodyPr anchor="b">
            <a:normAutofit/>
          </a:bodyPr>
          <a:lstStyle/>
          <a:p>
            <a:pPr algn="l"/>
            <a:r>
              <a:rPr lang="en-US" sz="1800" dirty="0"/>
              <a:t>Year 6 Week 21 Day 1</a:t>
            </a:r>
          </a:p>
          <a:p>
            <a:pPr algn="l"/>
            <a:endParaRPr lang="en-US" sz="18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3193FD5-6A49-7562-EA76-F15D42E15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973C522-FB56-521E-B0CE-98A6404F90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98026" y="957395"/>
            <a:ext cx="4649009" cy="463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644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DDF75-2A48-9E6B-C061-882C642CB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2EB7A-B6AB-9413-45F2-F3C691AB1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212529"/>
                </a:solidFill>
                <a:latin typeface="Source Sans Pro" panose="020B0503030403020204" pitchFamily="34" charset="0"/>
              </a:rPr>
              <a:t>R</a:t>
            </a:r>
            <a:r>
              <a:rPr lang="en-US" b="0" i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ead </a:t>
            </a:r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and revise the unit and create a poster on MS Word for the different threats and share with the teacher via ClassDojo.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997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EB45D-8D3E-A18A-CBC8-E2CE481F9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138265"/>
            <a:ext cx="9390528" cy="1401183"/>
          </a:xfrm>
        </p:spPr>
        <p:txBody>
          <a:bodyPr anchor="t">
            <a:normAutofit/>
          </a:bodyPr>
          <a:lstStyle/>
          <a:p>
            <a:r>
              <a:rPr lang="en-US" sz="3200" dirty="0"/>
              <a:t>Learning objective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2C4353C-C927-1758-0BEF-21E9E0D81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04B97-147D-8F12-DE68-EF7B6A53B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551177"/>
            <a:ext cx="10069605" cy="176737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US" sz="1800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 rtl="0" fontAlgn="base"/>
            <a:endParaRPr lang="en-US" sz="1400" b="1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0128B0A-A140-0C68-3C6F-BF3BA156B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217630"/>
              </p:ext>
            </p:extLst>
          </p:nvPr>
        </p:nvGraphicFramePr>
        <p:xfrm>
          <a:off x="838200" y="3563691"/>
          <a:ext cx="10515600" cy="89524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697003792"/>
                    </a:ext>
                  </a:extLst>
                </a:gridCol>
              </a:tblGrid>
              <a:tr h="875206">
                <a:tc>
                  <a:txBody>
                    <a:bodyPr/>
                    <a:lstStyle/>
                    <a:p>
                      <a:pPr fontAlgn="t"/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the end of the lessons students will be to identify and explain the need to keep data secure during transmission after completing the task and class discussion.</a:t>
                      </a:r>
                      <a:br>
                        <a:rPr lang="en-US" sz="1700" dirty="0">
                          <a:effectLst/>
                        </a:rPr>
                      </a:br>
                      <a:endParaRPr lang="en-US" sz="1700" dirty="0">
                        <a:effectLst/>
                      </a:endParaRPr>
                    </a:p>
                  </a:txBody>
                  <a:tcPr marL="87521" marR="87521" marT="43760" marB="43760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0392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0912A8B-8F3A-DE6A-7EE6-6DA49F556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63938"/>
            <a:ext cx="12192000" cy="0"/>
          </a:xfrm>
          <a:prstGeom prst="rect">
            <a:avLst/>
          </a:prstGeom>
          <a:solidFill>
            <a:srgbClr val="17A2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36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7507A-0C67-47F2-9584-7F28E80B0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138265"/>
            <a:ext cx="9390528" cy="1401183"/>
          </a:xfrm>
        </p:spPr>
        <p:txBody>
          <a:bodyPr anchor="t">
            <a:normAutofit/>
          </a:bodyPr>
          <a:lstStyle/>
          <a:p>
            <a:r>
              <a:rPr lang="en-US" sz="3200" dirty="0"/>
              <a:t>Key Vocabulary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2C4353C-C927-1758-0BEF-21E9E0D81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838E5-6969-8D81-9B50-0E36B11DB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551176"/>
            <a:ext cx="10069605" cy="36029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Network traffic, Hacker, Websites, E-commerce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2617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42C7-5028-17B4-100B-93138B022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9978" y="741391"/>
            <a:ext cx="3369234" cy="1616203"/>
          </a:xfrm>
        </p:spPr>
        <p:txBody>
          <a:bodyPr anchor="b">
            <a:normAutofit/>
          </a:bodyPr>
          <a:lstStyle/>
          <a:p>
            <a:r>
              <a:rPr lang="en-US" sz="3200" dirty="0"/>
              <a:t>Big Question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9677" y="2347416"/>
            <a:ext cx="1630908" cy="7390262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1919061" y="1919060"/>
            <a:ext cx="6854280" cy="30161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61657" y="4425055"/>
            <a:ext cx="2928605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5AF12-92EB-0AE5-DD7E-6A065C08E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9978" y="2533476"/>
            <a:ext cx="3369234" cy="816214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1800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 What do you think can happen if the data shared is not transferred securely to the intended receiver? </a:t>
            </a:r>
          </a:p>
          <a:p>
            <a:pPr marL="0" indent="0">
              <a:buNone/>
            </a:pPr>
            <a:endParaRPr lang="en-US" sz="1800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marL="0" indent="0">
              <a:buNone/>
            </a:pPr>
            <a:r>
              <a:rPr lang="en-US" sz="1800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What do you think secure data transmission means?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888070-390E-BBB5-B3A7-D1EE63A9F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59398" y="1549491"/>
            <a:ext cx="3369234" cy="394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841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EDC93C-5D51-DC6B-D15B-B513466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Hook Activity – Group (10 mins)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85639-5478-45AF-32BA-B718D7ED7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041" y="6130212"/>
            <a:ext cx="10515600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F4B480-5E7B-0368-F3B2-6B68CF80996B}"/>
              </a:ext>
            </a:extLst>
          </p:cNvPr>
          <p:cNvSpPr txBox="1"/>
          <p:nvPr/>
        </p:nvSpPr>
        <p:spPr>
          <a:xfrm>
            <a:off x="4087916" y="351576"/>
            <a:ext cx="65920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10 mins- Visual Aid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Engage learners in to watch a video on the need to keep data secure during transmission. In between the video the teacher will pause and ask randomly the students to answer the following big questions.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1.What do you think can happen if the data shared is not transferred securely to the intended receiver? 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2.What do you think secure data transmission means?</a:t>
            </a:r>
            <a:b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</a:b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br>
              <a:rPr lang="en-US" dirty="0"/>
            </a:br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D56748-5B4C-287E-7901-87301353A7C1}"/>
              </a:ext>
            </a:extLst>
          </p:cNvPr>
          <p:cNvSpPr txBox="1"/>
          <p:nvPr/>
        </p:nvSpPr>
        <p:spPr>
          <a:xfrm>
            <a:off x="4646842" y="3056228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solidFill>
                  <a:srgbClr val="0056B3"/>
                </a:solidFill>
                <a:effectLst/>
                <a:latin typeface="Source Sans Pro" panose="020B0503030403020204" pitchFamily="34" charset="0"/>
                <a:hlinkClick r:id="rId2"/>
              </a:rPr>
              <a:t>https://www.youtube.com/watch?v=sdpxddDzXfE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05" y="1623639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Main Activity  Discussion–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4A423-64E0-DA5F-5781-A0C3EEA9F48A}"/>
              </a:ext>
            </a:extLst>
          </p:cNvPr>
          <p:cNvSpPr txBox="1"/>
          <p:nvPr/>
        </p:nvSpPr>
        <p:spPr>
          <a:xfrm>
            <a:off x="4812631" y="614112"/>
            <a:ext cx="5226217" cy="6517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5603DB-642E-320D-B63D-0740AFE18902}"/>
              </a:ext>
            </a:extLst>
          </p:cNvPr>
          <p:cNvSpPr txBox="1"/>
          <p:nvPr/>
        </p:nvSpPr>
        <p:spPr>
          <a:xfrm>
            <a:off x="4112468" y="130258"/>
            <a:ext cx="609755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15 mins-Class discussion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5mins-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Students will discuss with their peer and identify the differences between the two images. They will explain to the class what they have observed.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Teacher will randomly select the students to answers and jot it down their responses on the smart board.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Meanwhile  others can note it down their answers in the sticky note.</a:t>
            </a:r>
          </a:p>
        </p:txBody>
      </p:sp>
      <p:pic>
        <p:nvPicPr>
          <p:cNvPr id="1038" name="Picture 14" descr="Security: Interruption vs. Interception vs. Modification vs. Fabrication |  Baeldung on Computer Science">
            <a:extLst>
              <a:ext uri="{FF2B5EF4-FFF2-40B4-BE49-F238E27FC236}">
                <a16:creationId xmlns:a16="http://schemas.microsoft.com/office/drawing/2014/main" id="{CE45161F-725C-D697-C7AE-58BD7B90F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86" y="2715581"/>
            <a:ext cx="353377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Security: Interruption vs. Interception vs. Modification vs. Fabrication |  Baeldung on Computer Science">
            <a:extLst>
              <a:ext uri="{FF2B5EF4-FFF2-40B4-BE49-F238E27FC236}">
                <a16:creationId xmlns:a16="http://schemas.microsoft.com/office/drawing/2014/main" id="{E6539092-8ADE-4EF6-62B0-FDB7FB834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336" y="2715581"/>
            <a:ext cx="27717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8047CAA-20AB-D03B-A877-93F39CDC067D}"/>
              </a:ext>
            </a:extLst>
          </p:cNvPr>
          <p:cNvSpPr txBox="1"/>
          <p:nvPr/>
        </p:nvSpPr>
        <p:spPr>
          <a:xfrm>
            <a:off x="4524501" y="4477611"/>
            <a:ext cx="609755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10 mins- 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Teacher will lead the discussion with their given answers by asking the any one student to Read a loud each different threats from the learners book (and in between teacher will explain the main key vocabulary. 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30 mins- Group Activity Rotational Learning Station</a:t>
            </a:r>
          </a:p>
        </p:txBody>
      </p:sp>
    </p:spTree>
    <p:extLst>
      <p:ext uri="{BB962C8B-B14F-4D97-AF65-F5344CB8AC3E}">
        <p14:creationId xmlns:p14="http://schemas.microsoft.com/office/powerpoint/2010/main" val="328082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05" y="1623639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Main Activity  Discussion–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4A423-64E0-DA5F-5781-A0C3EEA9F48A}"/>
              </a:ext>
            </a:extLst>
          </p:cNvPr>
          <p:cNvSpPr txBox="1"/>
          <p:nvPr/>
        </p:nvSpPr>
        <p:spPr>
          <a:xfrm>
            <a:off x="4812631" y="614112"/>
            <a:ext cx="5226217" cy="6517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530FCC-8AF7-EFD4-B3B8-813CF24879DC}"/>
              </a:ext>
            </a:extLst>
          </p:cNvPr>
          <p:cNvSpPr txBox="1"/>
          <p:nvPr/>
        </p:nvSpPr>
        <p:spPr>
          <a:xfrm>
            <a:off x="4376962" y="-79653"/>
            <a:ext cx="6097554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6-7 mins-Learning Station 1- Identifying the threats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Students will be grouped into 5 in each and complete the task.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Teacher will cut out the scenarios and students will identify the name of the threats and stick with sticky notes.</a:t>
            </a: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Note- Attached as Scenarios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6-7 mins- Learning Station 2- Match the vocabularies.</a:t>
            </a:r>
            <a:b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</a:b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Students will be grouped into 5 in each and complete the task.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Students will cut and paste the key vocabularies with their meanings.</a:t>
            </a: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Note- Attached as Vocabularies 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b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</a:b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8 mins- Learning Station 3-Quiz Technology Station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Students will be grouped into 5 in each and complete the task.</a:t>
            </a:r>
          </a:p>
          <a:p>
            <a:pPr algn="l"/>
            <a:r>
              <a:rPr lang="en-US" b="0" i="0" u="none" strike="noStrike" dirty="0">
                <a:solidFill>
                  <a:srgbClr val="007BFF"/>
                </a:solidFill>
                <a:effectLst/>
                <a:latin typeface="Source Sans Pro" panose="020B0503030403020204" pitchFamily="34" charset="0"/>
                <a:hlinkClick r:id="rId2"/>
              </a:rPr>
              <a:t>https://wordwall.net/play/65510/688/132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b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</a:b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15 mins -Learning station 4-Teacher lead station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dirty="0">
                <a:solidFill>
                  <a:srgbClr val="212529"/>
                </a:solidFill>
                <a:latin typeface="Source Sans Pro" panose="020B0503030403020204" pitchFamily="34" charset="0"/>
              </a:rPr>
              <a:t>C</a:t>
            </a:r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omplete the worksheet independtly.LA will complete with the help of teacher support.</a:t>
            </a: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Note-Attached as Worksheet 2.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8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05" y="1623639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Enrichment task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4A423-64E0-DA5F-5781-A0C3EEA9F48A}"/>
              </a:ext>
            </a:extLst>
          </p:cNvPr>
          <p:cNvSpPr txBox="1"/>
          <p:nvPr/>
        </p:nvSpPr>
        <p:spPr>
          <a:xfrm>
            <a:off x="4812631" y="865322"/>
            <a:ext cx="5226217" cy="6517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388621B-613B-B62F-E478-C0E10DE19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6446" y="1013634"/>
            <a:ext cx="3364777" cy="31547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Enrichment task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Write the answers in the barcoded sheet.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  </a:t>
            </a:r>
            <a:r>
              <a:rPr kumimoji="0" lang="en-US" altLang="en-US" sz="157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422E347-470D-C871-233B-8C89E5A20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040" y="2456770"/>
            <a:ext cx="2731148" cy="111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215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8D598-4512-7245-7C61-3544B8625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5598" y="1138036"/>
            <a:ext cx="5598202" cy="1402470"/>
          </a:xfrm>
        </p:spPr>
        <p:txBody>
          <a:bodyPr anchor="t">
            <a:normAutofit/>
          </a:bodyPr>
          <a:lstStyle/>
          <a:p>
            <a:r>
              <a:rPr lang="en-US" sz="3200" dirty="0"/>
              <a:t>Plenary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8738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43A4A-FDBD-289D-0F80-EDE8BE205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598" y="2551176"/>
            <a:ext cx="5444382" cy="35912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282079-A50D-BEED-D9B1-70172E78DB0E}"/>
              </a:ext>
            </a:extLst>
          </p:cNvPr>
          <p:cNvSpPr txBox="1"/>
          <p:nvPr/>
        </p:nvSpPr>
        <p:spPr>
          <a:xfrm>
            <a:off x="5026868" y="1839271"/>
            <a:ext cx="518082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effectLst/>
              </a:rPr>
              <a:t>5 mins- Just a min</a:t>
            </a:r>
            <a:endParaRPr lang="en-US" dirty="0">
              <a:effectLst/>
            </a:endParaRPr>
          </a:p>
          <a:p>
            <a:r>
              <a:rPr lang="en-US" dirty="0">
                <a:solidFill>
                  <a:srgbClr val="212529"/>
                </a:solidFill>
                <a:latin typeface="Source Sans Pro" panose="020B0503030403020204" pitchFamily="34" charset="0"/>
              </a:rPr>
              <a:t>S</a:t>
            </a:r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ummaries the lesson. Meanwhile the others will write down the challenging part they faced in the lesson in the attached sheet.</a:t>
            </a:r>
            <a:br>
              <a:rPr lang="en-US" dirty="0">
                <a:effectLst/>
              </a:rPr>
            </a:b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4CC9C9-46F4-FAF7-F57B-3E5E1EF9499D}"/>
              </a:ext>
            </a:extLst>
          </p:cNvPr>
          <p:cNvSpPr txBox="1"/>
          <p:nvPr/>
        </p:nvSpPr>
        <p:spPr>
          <a:xfrm>
            <a:off x="5149596" y="4059936"/>
            <a:ext cx="18928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3EF124-FAD0-6788-C09B-74C40046D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46348" y="1425170"/>
            <a:ext cx="2804166" cy="293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75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af60565-f5e9-4209-a22b-ef0b976848d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7F8804519DEA4EB4FADE8C3BCBC318" ma:contentTypeVersion="17" ma:contentTypeDescription="Create a new document." ma:contentTypeScope="" ma:versionID="1cdce28eb44bff28a4b93bf36e4f66c6">
  <xsd:schema xmlns:xsd="http://www.w3.org/2001/XMLSchema" xmlns:xs="http://www.w3.org/2001/XMLSchema" xmlns:p="http://schemas.microsoft.com/office/2006/metadata/properties" xmlns:ns3="9af60565-f5e9-4209-a22b-ef0b976848d1" xmlns:ns4="15804158-f315-42ba-9bf5-f5f442ddde16" targetNamespace="http://schemas.microsoft.com/office/2006/metadata/properties" ma:root="true" ma:fieldsID="bded8ea9b9bc73cab5ccd5b0b515c05d" ns3:_="" ns4:_="">
    <xsd:import namespace="9af60565-f5e9-4209-a22b-ef0b976848d1"/>
    <xsd:import namespace="15804158-f315-42ba-9bf5-f5f442ddde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60565-f5e9-4209-a22b-ef0b97684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804158-f315-42ba-9bf5-f5f442ddde1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059E46-5841-439B-8EF3-130257CB6032}">
  <ds:schemaRefs>
    <ds:schemaRef ds:uri="http://schemas.microsoft.com/office/2006/metadata/properties"/>
    <ds:schemaRef ds:uri="9af60565-f5e9-4209-a22b-ef0b976848d1"/>
    <ds:schemaRef ds:uri="15804158-f315-42ba-9bf5-f5f442ddde16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6B575C7-C639-47D6-BE80-3B0AB893C0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f60565-f5e9-4209-a22b-ef0b976848d1"/>
    <ds:schemaRef ds:uri="15804158-f315-42ba-9bf5-f5f442ddde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82E064-C1EA-477A-8FB7-4246FB3CD9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513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Source Sans Pro</vt:lpstr>
      <vt:lpstr>Times New Roman</vt:lpstr>
      <vt:lpstr>Office Theme</vt:lpstr>
      <vt:lpstr>Unit9- Keep data safe   </vt:lpstr>
      <vt:lpstr>Learning objective</vt:lpstr>
      <vt:lpstr>Key Vocabulary</vt:lpstr>
      <vt:lpstr>Big Question</vt:lpstr>
      <vt:lpstr>Hook Activity – Group (10 mins)</vt:lpstr>
      <vt:lpstr>Main Activity  Discussion–</vt:lpstr>
      <vt:lpstr>Main Activity  Discussion–</vt:lpstr>
      <vt:lpstr>Enrichment task</vt:lpstr>
      <vt:lpstr>Plenary 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Programs Clear Being Efficient Follow, understand, edit and correct algorithms</dc:title>
  <dc:creator>Shomaila Ali</dc:creator>
  <cp:lastModifiedBy>Janaki Ganesan</cp:lastModifiedBy>
  <cp:revision>30</cp:revision>
  <dcterms:created xsi:type="dcterms:W3CDTF">2023-09-15T16:26:21Z</dcterms:created>
  <dcterms:modified xsi:type="dcterms:W3CDTF">2023-12-14T04:36:39Z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0x010100BD7F8804519DEA4EB4FADE8C3BCBC318</vt:lpwstr>
  </property>
</Properties>
</file>