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7" r:id="rId10"/>
    <p:sldId id="263" r:id="rId11"/>
    <p:sldId id="270" r:id="rId12"/>
    <p:sldId id="264" r:id="rId13"/>
    <p:sldId id="271" r:id="rId14"/>
    <p:sldId id="265" r:id="rId15"/>
    <p:sldId id="272" r:id="rId16"/>
    <p:sldId id="273" r:id="rId17"/>
    <p:sldId id="274" r:id="rId18"/>
    <p:sldId id="275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EB5749A-9A4A-4413-9DBC-C237818E4C9E}" type="datetimeFigureOut">
              <a:rPr lang="en-GB" smtClean="0"/>
              <a:pPr/>
              <a:t>28/10/2023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29B46BA-3D9A-4943-A318-68E2494DB9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00808"/>
            <a:ext cx="7527312" cy="1099552"/>
          </a:xfrm>
        </p:spPr>
        <p:txBody>
          <a:bodyPr>
            <a:normAutofit/>
          </a:bodyPr>
          <a:lstStyle/>
          <a:p>
            <a:r>
              <a:rPr lang="en-GB" sz="6000" u="sng" dirty="0"/>
              <a:t>Angles OF </a:t>
            </a:r>
            <a:r>
              <a:rPr lang="en-GB" sz="6000" u="sng" dirty="0" err="1"/>
              <a:t>polygonS</a:t>
            </a:r>
            <a:endParaRPr lang="en-GB" sz="60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1872208" cy="504056"/>
          </a:xfrm>
        </p:spPr>
        <p:txBody>
          <a:bodyPr>
            <a:normAutofit/>
          </a:bodyPr>
          <a:lstStyle/>
          <a:p>
            <a:pPr algn="just"/>
            <a:r>
              <a:rPr lang="en-GB" sz="2800" b="1" u="sng" dirty="0"/>
              <a:t>Objective</a:t>
            </a:r>
            <a:r>
              <a:rPr lang="en-GB" sz="2800" b="1" dirty="0"/>
              <a:t>:</a:t>
            </a:r>
            <a:endParaRPr lang="en-GB" sz="2800" b="1" u="sng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4581128"/>
            <a:ext cx="1584176" cy="528464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sz="2800" b="1" dirty="0"/>
              <a:t>Level 6</a:t>
            </a:r>
            <a:endParaRPr kumimoji="0" lang="en-GB" sz="28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851920" y="476672"/>
            <a:ext cx="4896544" cy="528464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en-GB" sz="2800" b="1" u="sng" dirty="0"/>
              <a:t>Monday 7</a:t>
            </a:r>
            <a:r>
              <a:rPr lang="en-GB" sz="2800" b="1" u="sng" baseline="30000" dirty="0"/>
              <a:t>th</a:t>
            </a:r>
            <a:r>
              <a:rPr lang="en-GB" sz="2800" b="1" u="sng" dirty="0"/>
              <a:t> November 2011</a:t>
            </a:r>
            <a:endParaRPr kumimoji="0" lang="en-GB" sz="28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3284984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/>
              <a:t>To be able to work out the interior and exterior angles of a polygon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Heptagon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95536" y="1772816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195736" y="1772816"/>
            <a:ext cx="100811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5536" y="2708920"/>
            <a:ext cx="351656" cy="17198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742697" y="4403741"/>
            <a:ext cx="876975" cy="7534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203848" y="2348880"/>
            <a:ext cx="216024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843808" y="3429000"/>
            <a:ext cx="576064" cy="13681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1619672" y="4797152"/>
            <a:ext cx="1224136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32040" y="1628800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732240" y="1628800"/>
            <a:ext cx="100811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740352" y="2204864"/>
            <a:ext cx="216024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7380312" y="3284984"/>
            <a:ext cx="576064" cy="13681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156176" y="4653136"/>
            <a:ext cx="1224136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5279201" y="4267338"/>
            <a:ext cx="876975" cy="7534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4932040" y="2564904"/>
            <a:ext cx="351656" cy="17198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4932040" y="2204864"/>
            <a:ext cx="2808312" cy="36004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932040" y="2564904"/>
            <a:ext cx="3024336" cy="72008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004048" y="2636912"/>
            <a:ext cx="2304256" cy="194421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932040" y="2564904"/>
            <a:ext cx="1224136" cy="244827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84168" y="18448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660232" y="24208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6588224" y="328498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5940152" y="41490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2" name="TextBox 51"/>
          <p:cNvSpPr txBox="1"/>
          <p:nvPr/>
        </p:nvSpPr>
        <p:spPr>
          <a:xfrm>
            <a:off x="4932040" y="37170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4139952" y="566124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900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  <p:sp>
        <p:nvSpPr>
          <p:cNvPr id="55" name="Right Arrow 54"/>
          <p:cNvSpPr/>
          <p:nvPr/>
        </p:nvSpPr>
        <p:spPr>
          <a:xfrm>
            <a:off x="3635896" y="2996952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x 180</a:t>
                      </a:r>
                      <a:r>
                        <a:rPr lang="en-GB" baseline="0" dirty="0"/>
                        <a:t>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5" name="Right Arrow 34">
            <a:hlinkClick r:id="rId2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3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  <p:bldP spid="21" grpId="0"/>
      <p:bldP spid="25" grpId="0"/>
      <p:bldP spid="26" grpId="0"/>
      <p:bldP spid="30" grpId="0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Octagon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11560" y="1916832"/>
            <a:ext cx="1008112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95536" y="2708920"/>
            <a:ext cx="216024" cy="8640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395536" y="3573016"/>
            <a:ext cx="576064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71600" y="4869160"/>
            <a:ext cx="9361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1835696" y="4293096"/>
            <a:ext cx="136815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1619672" y="1916832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707904" y="1988840"/>
            <a:ext cx="216024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203848" y="3212976"/>
            <a:ext cx="720080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444208" y="1844824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8532440" y="1916832"/>
            <a:ext cx="216024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8028384" y="3140968"/>
            <a:ext cx="720080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6660232" y="4221088"/>
            <a:ext cx="1368152" cy="57606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5796136" y="4797152"/>
            <a:ext cx="9361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 flipV="1">
            <a:off x="5220072" y="3501008"/>
            <a:ext cx="576064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220072" y="2636912"/>
            <a:ext cx="216024" cy="8640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436096" y="1844824"/>
            <a:ext cx="1008112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436096" y="1988840"/>
            <a:ext cx="3096344" cy="64807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436096" y="2636912"/>
            <a:ext cx="3312368" cy="50405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436096" y="2636912"/>
            <a:ext cx="2592288" cy="158417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436096" y="2636912"/>
            <a:ext cx="1224136" cy="208823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36096" y="2708920"/>
            <a:ext cx="360040" cy="2088232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56176" y="18448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7452320" y="23488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8" name="TextBox 47"/>
          <p:cNvSpPr txBox="1"/>
          <p:nvPr/>
        </p:nvSpPr>
        <p:spPr>
          <a:xfrm>
            <a:off x="7164288" y="31409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49" name="TextBox 48"/>
          <p:cNvSpPr txBox="1"/>
          <p:nvPr/>
        </p:nvSpPr>
        <p:spPr>
          <a:xfrm>
            <a:off x="6444208" y="371703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0" name="TextBox 49"/>
          <p:cNvSpPr txBox="1"/>
          <p:nvPr/>
        </p:nvSpPr>
        <p:spPr>
          <a:xfrm>
            <a:off x="5652120" y="42930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4860032" y="321297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2" name="Right Arrow 51"/>
          <p:cNvSpPr/>
          <p:nvPr/>
        </p:nvSpPr>
        <p:spPr>
          <a:xfrm>
            <a:off x="3995936" y="2276872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4139952" y="5661248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6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1080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x 180</a:t>
                      </a:r>
                      <a:r>
                        <a:rPr lang="en-GB" baseline="0" dirty="0"/>
                        <a:t>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900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 - 2) x 180 =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5" name="Right Arrow 34">
            <a:hlinkClick r:id="rId2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3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1" grpId="0"/>
      <p:bldP spid="26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700808"/>
            <a:ext cx="67687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If a polygon has </a:t>
            </a:r>
            <a:r>
              <a:rPr lang="en-GB" sz="2800" i="1" dirty="0"/>
              <a:t>n </a:t>
            </a:r>
            <a:r>
              <a:rPr lang="en-GB" sz="2800" dirty="0"/>
              <a:t>sides, we can split it up into </a:t>
            </a:r>
            <a:r>
              <a:rPr lang="en-GB" sz="2800" i="1" dirty="0"/>
              <a:t>n </a:t>
            </a:r>
            <a:r>
              <a:rPr lang="en-GB" sz="2800" dirty="0"/>
              <a:t>triangles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2996952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the sum of the interior angles of the </a:t>
            </a:r>
            <a:r>
              <a:rPr lang="en-GB" sz="2800" i="1" dirty="0">
                <a:solidFill>
                  <a:srgbClr val="FFC000"/>
                </a:solidFill>
              </a:rPr>
              <a:t>n-sided polygon</a:t>
            </a:r>
            <a:r>
              <a:rPr lang="en-GB" sz="2800" i="1" dirty="0"/>
              <a:t> </a:t>
            </a:r>
            <a:r>
              <a:rPr lang="en-GB" sz="2800" dirty="0"/>
              <a:t>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5856" y="486916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FF0000"/>
                </a:solidFill>
              </a:rPr>
              <a:t>180(n – 2)</a:t>
            </a:r>
            <a:r>
              <a:rPr lang="en-GB" sz="4000" b="1" baseline="30000" dirty="0">
                <a:solidFill>
                  <a:srgbClr val="FF0000"/>
                </a:solidFill>
              </a:rPr>
              <a:t>o</a:t>
            </a:r>
            <a:endParaRPr lang="en-GB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+ 160 + 50 + 140 + 90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633478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= 100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4211960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79912" y="5661248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+ 420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932040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420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3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6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180(6 – 2)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+ 130 + 140 + 110 + 110 + 80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32040" y="566124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+ 570 = 720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627784" y="633478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= 150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5508104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12160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570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26578" t="11340" r="7864" b="54641"/>
          <a:stretch>
            <a:fillRect/>
          </a:stretch>
        </p:blipFill>
        <p:spPr bwMode="auto">
          <a:xfrm>
            <a:off x="467544" y="620688"/>
            <a:ext cx="7992888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we know that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515719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+ 30 + 90 + 90 + 45 = 285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73622" y="558924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+ 255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1720" y="633478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= 285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4067944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880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255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Exterior Angles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 flipV="1">
            <a:off x="2483768" y="2420888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31640" y="2420888"/>
            <a:ext cx="1152128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331640" y="4005064"/>
            <a:ext cx="468052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572000" y="2492896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1737930" y="1700808"/>
            <a:ext cx="1152128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3530517" y="2459525"/>
            <a:ext cx="2088232" cy="720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5302040" y="3274452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95536" y="4089951"/>
            <a:ext cx="468052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rc 19"/>
          <p:cNvSpPr/>
          <p:nvPr/>
        </p:nvSpPr>
        <p:spPr>
          <a:xfrm rot="249620">
            <a:off x="2299707" y="1948796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 rot="9315076">
            <a:off x="5657514" y="3578410"/>
            <a:ext cx="914400" cy="914400"/>
          </a:xfrm>
          <a:prstGeom prst="arc">
            <a:avLst>
              <a:gd name="adj1" fmla="val 15786767"/>
              <a:gd name="adj2" fmla="val 1205587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 rot="3270519">
            <a:off x="4320447" y="2169335"/>
            <a:ext cx="914400" cy="914400"/>
          </a:xfrm>
          <a:prstGeom prst="arc">
            <a:avLst>
              <a:gd name="adj1" fmla="val 17712073"/>
              <a:gd name="adj2" fmla="val 0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 rot="15912673">
            <a:off x="792148" y="3969628"/>
            <a:ext cx="914400" cy="914400"/>
          </a:xfrm>
          <a:prstGeom prst="arc">
            <a:avLst>
              <a:gd name="adj1" fmla="val 16200000"/>
              <a:gd name="adj2" fmla="val 2376126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11560" y="537321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 ANGLES  ALWAYS 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4283968" y="1124744"/>
            <a:ext cx="52210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These are </a:t>
            </a:r>
            <a:r>
              <a:rPr lang="en-GB" sz="2800" b="1" dirty="0">
                <a:solidFill>
                  <a:srgbClr val="FFC000"/>
                </a:solidFill>
              </a:rPr>
              <a:t>exterior </a:t>
            </a:r>
            <a:r>
              <a:rPr lang="en-GB" sz="2800" dirty="0"/>
              <a:t>angles – they are on the </a:t>
            </a:r>
            <a:r>
              <a:rPr lang="en-GB" sz="2800" b="1" dirty="0">
                <a:solidFill>
                  <a:srgbClr val="FFC000"/>
                </a:solidFill>
              </a:rPr>
              <a:t>outside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/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+ 100 + 90 + 90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+ 280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91680" y="616530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a </a:t>
            </a:r>
            <a:r>
              <a:rPr lang="en-GB" sz="2800" dirty="0"/>
              <a:t>= 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Curved Connector 10"/>
          <p:cNvCxnSpPr/>
          <p:nvPr/>
        </p:nvCxnSpPr>
        <p:spPr>
          <a:xfrm rot="10800000" flipV="1">
            <a:off x="341987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95936" y="56612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280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polygon?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6948264" y="2492896"/>
            <a:ext cx="2016224" cy="2088232"/>
          </a:xfrm>
          <a:prstGeom prst="triangl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rapezoid 4"/>
          <p:cNvSpPr/>
          <p:nvPr/>
        </p:nvSpPr>
        <p:spPr>
          <a:xfrm>
            <a:off x="827584" y="4653136"/>
            <a:ext cx="2808312" cy="1656184"/>
          </a:xfrm>
          <a:prstGeom prst="trapezoid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4636395" y="4174838"/>
            <a:ext cx="136815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4355976" y="4149080"/>
            <a:ext cx="288032" cy="18722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355976" y="5995530"/>
            <a:ext cx="1008112" cy="52981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978789" y="4161959"/>
            <a:ext cx="753451" cy="121125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317838" y="6165304"/>
            <a:ext cx="1080120" cy="36004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372200" y="5373216"/>
            <a:ext cx="360040" cy="7920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ontent Placeholder 2"/>
          <p:cNvSpPr txBox="1">
            <a:spLocks/>
          </p:cNvSpPr>
          <p:nvPr/>
        </p:nvSpPr>
        <p:spPr>
          <a:xfrm>
            <a:off x="467544" y="2996953"/>
            <a:ext cx="446449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GB" sz="2800" dirty="0"/>
              <a:t>They are flat and closed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539552" y="1916832"/>
            <a:ext cx="5832648" cy="1224136"/>
          </a:xfrm>
          <a:prstGeom prst="rect">
            <a:avLst/>
          </a:prstGeom>
        </p:spPr>
        <p:txBody>
          <a:bodyPr vert="horz" tIns="0" rIns="45720" bIns="0" anchor="b">
            <a:normAutofit/>
          </a:bodyPr>
          <a:lstStyle/>
          <a:p>
            <a:r>
              <a:rPr lang="en-GB" sz="2800" dirty="0"/>
              <a:t>A </a:t>
            </a:r>
            <a:r>
              <a:rPr lang="en-GB" sz="2800" dirty="0">
                <a:solidFill>
                  <a:srgbClr val="FF0000"/>
                </a:solidFill>
              </a:rPr>
              <a:t>polygon </a:t>
            </a:r>
            <a:r>
              <a:rPr lang="en-GB" sz="2800" dirty="0"/>
              <a:t>is a 2D shape that is made up  of straight lines</a:t>
            </a:r>
          </a:p>
          <a:p>
            <a:pPr>
              <a:buNone/>
            </a:pPr>
            <a:endParaRPr lang="en-GB" sz="2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8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+ 135 + 55 + 60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+ 250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07704" y="602128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b </a:t>
            </a:r>
            <a:r>
              <a:rPr lang="en-GB" sz="2800" dirty="0"/>
              <a:t>= 110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341987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95936" y="5517232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250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5536" y="357301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Exterior angles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4149080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+ 58 + 83 + 72 + 95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479715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+ 308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83968" y="558924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308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7168" t="43469" r="5501" b="18731"/>
          <a:stretch>
            <a:fillRect/>
          </a:stretch>
        </p:blipFill>
        <p:spPr bwMode="auto">
          <a:xfrm>
            <a:off x="467544" y="332656"/>
            <a:ext cx="820891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051720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c </a:t>
            </a:r>
            <a:r>
              <a:rPr lang="en-GB" sz="2800" dirty="0"/>
              <a:t>= 52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i="1" dirty="0"/>
              <a:t> </a:t>
            </a:r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3779912" y="53732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0" y="357301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18540" r="8163" b="56890"/>
          <a:stretch>
            <a:fillRect/>
          </a:stretch>
        </p:blipFill>
        <p:spPr bwMode="auto">
          <a:xfrm>
            <a:off x="395536" y="1124744"/>
            <a:ext cx="80648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43110" r="8163" b="45550"/>
          <a:stretch>
            <a:fillRect/>
          </a:stretch>
        </p:blipFill>
        <p:spPr bwMode="auto">
          <a:xfrm>
            <a:off x="323528" y="4221088"/>
            <a:ext cx="80648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18540" r="8163" b="56890"/>
          <a:stretch>
            <a:fillRect/>
          </a:stretch>
        </p:blipFill>
        <p:spPr bwMode="auto">
          <a:xfrm>
            <a:off x="395536" y="548680"/>
            <a:ext cx="8064896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28529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This has 5 sides, so the sum of the angles 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15616" y="342900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180(5 – 2)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393305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So to find angle </a:t>
            </a:r>
            <a:r>
              <a:rPr lang="en-GB" sz="2800" i="1" dirty="0"/>
              <a:t>x</a:t>
            </a:r>
            <a:r>
              <a:rPr lang="en-GB" sz="2800" dirty="0"/>
              <a:t>, we work out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7624" y="4437112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</a:t>
            </a:r>
            <a:r>
              <a:rPr lang="en-GB" sz="2800" dirty="0"/>
              <a:t> + </a:t>
            </a:r>
            <a:r>
              <a:rPr lang="en-GB" sz="2800" i="1" dirty="0"/>
              <a:t>x</a:t>
            </a:r>
            <a:r>
              <a:rPr lang="en-GB" sz="2800" dirty="0"/>
              <a:t> + </a:t>
            </a:r>
            <a:r>
              <a:rPr lang="en-GB" sz="2800" i="1" dirty="0"/>
              <a:t>x</a:t>
            </a:r>
            <a:r>
              <a:rPr lang="en-GB" sz="2800" dirty="0"/>
              <a:t> + 90 + 90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771800" y="4941168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</a:t>
            </a:r>
            <a:r>
              <a:rPr lang="en-GB" sz="2800" i="1" dirty="0"/>
              <a:t>x</a:t>
            </a:r>
            <a:r>
              <a:rPr lang="en-GB" sz="2800" dirty="0"/>
              <a:t> + 180 = 540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12" name="Curved Connector 11"/>
          <p:cNvCxnSpPr/>
          <p:nvPr/>
        </p:nvCxnSpPr>
        <p:spPr>
          <a:xfrm rot="10800000" flipV="1">
            <a:off x="3635896" y="544522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11960" y="5661248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180</a:t>
            </a:r>
          </a:p>
        </p:txBody>
      </p:sp>
      <p:cxnSp>
        <p:nvCxnSpPr>
          <p:cNvPr id="14" name="Curved Connector 13"/>
          <p:cNvCxnSpPr/>
          <p:nvPr/>
        </p:nvCxnSpPr>
        <p:spPr>
          <a:xfrm rot="10800000" flipV="1">
            <a:off x="2267744" y="573325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627784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3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528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</a:t>
            </a:r>
            <a:r>
              <a:rPr lang="en-GB" sz="2800" dirty="0"/>
              <a:t> = 120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3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25688" t="43110" r="8163" b="45550"/>
          <a:stretch>
            <a:fillRect/>
          </a:stretch>
        </p:blipFill>
        <p:spPr bwMode="auto">
          <a:xfrm>
            <a:off x="467544" y="476672"/>
            <a:ext cx="80648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23528" y="1700808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Angles in a quadrilateral always add to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, so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5576" y="234888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</a:t>
            </a:r>
            <a:r>
              <a:rPr lang="en-GB" sz="2800" i="1" dirty="0"/>
              <a:t>x</a:t>
            </a:r>
            <a:r>
              <a:rPr lang="en-GB" sz="2800" dirty="0"/>
              <a:t> + 80 + 5</a:t>
            </a:r>
            <a:r>
              <a:rPr lang="en-GB" sz="2800" i="1" dirty="0"/>
              <a:t>x</a:t>
            </a:r>
            <a:r>
              <a:rPr lang="en-GB" sz="2800" dirty="0"/>
              <a:t> + 10 + 3</a:t>
            </a:r>
            <a:r>
              <a:rPr lang="en-GB" sz="2800" i="1" dirty="0"/>
              <a:t>x </a:t>
            </a:r>
            <a:r>
              <a:rPr lang="en-GB" sz="2800" dirty="0"/>
              <a:t>– 20 + 4</a:t>
            </a:r>
            <a:r>
              <a:rPr lang="en-GB" sz="2800" i="1" dirty="0"/>
              <a:t>x</a:t>
            </a:r>
            <a:r>
              <a:rPr lang="en-GB" sz="2800" dirty="0"/>
              <a:t> – 10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292080" y="292494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15</a:t>
            </a:r>
            <a:r>
              <a:rPr lang="en-GB" sz="2800" i="1" dirty="0"/>
              <a:t>x </a:t>
            </a:r>
            <a:r>
              <a:rPr lang="en-GB" sz="2800" dirty="0"/>
              <a:t>+ 60 = 360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8" name="Curved Connector 7"/>
          <p:cNvCxnSpPr/>
          <p:nvPr/>
        </p:nvCxnSpPr>
        <p:spPr>
          <a:xfrm rot="10800000" flipV="1">
            <a:off x="6084168" y="357301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/>
          <p:nvPr/>
        </p:nvCxnSpPr>
        <p:spPr>
          <a:xfrm rot="10800000" flipV="1">
            <a:off x="4572000" y="3789040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88224" y="378904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60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004048" y="41490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15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67744" y="400506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23528" y="46531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We need to find the size of each angle, so: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1520" y="522920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3(20) + 80 = </a:t>
            </a:r>
            <a:r>
              <a:rPr lang="en-GB" sz="2800" u="sng" dirty="0"/>
              <a:t>140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251520" y="602128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5(20) + 10 = </a:t>
            </a:r>
            <a:r>
              <a:rPr lang="en-GB" sz="2800" u="sng" dirty="0"/>
              <a:t>110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5301208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3(20) – 20 = </a:t>
            </a:r>
            <a:r>
              <a:rPr lang="en-GB" sz="2800" u="sng" dirty="0"/>
              <a:t>40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4572000" y="594928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4(20) – 10 = </a:t>
            </a:r>
            <a:r>
              <a:rPr lang="en-GB" sz="2800" u="sng" dirty="0"/>
              <a:t>70</a:t>
            </a:r>
            <a:r>
              <a:rPr lang="en-GB" sz="2800" u="sng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2" grpId="0"/>
      <p:bldP spid="13" grpId="0"/>
      <p:bldP spid="14" grpId="0"/>
      <p:bldP spid="15" grpId="0"/>
      <p:bldP spid="17" grpId="0"/>
      <p:bldP spid="19" grpId="0"/>
      <p:bldP spid="20" grpId="0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GB" dirty="0"/>
              <a:t>Angles in Parallel Lines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83568" y="2492896"/>
            <a:ext cx="45365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55576" y="4077072"/>
            <a:ext cx="4536504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259632" y="1844824"/>
            <a:ext cx="1512168" cy="352839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4070236">
            <a:off x="1974390" y="2055526"/>
            <a:ext cx="914400" cy="914400"/>
          </a:xfrm>
          <a:prstGeom prst="arc">
            <a:avLst>
              <a:gd name="adj1" fmla="val 17712073"/>
              <a:gd name="adj2" fmla="val 2054258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 rot="20205108">
            <a:off x="1618997" y="3500332"/>
            <a:ext cx="914400" cy="914400"/>
          </a:xfrm>
          <a:prstGeom prst="arc">
            <a:avLst>
              <a:gd name="adj1" fmla="val 17712073"/>
              <a:gd name="adj2" fmla="val 2054258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4211960" y="2924944"/>
            <a:ext cx="144016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759624" y="2780928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These always add to make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3707904" y="2492896"/>
            <a:ext cx="216024" cy="2160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635896" y="4077072"/>
            <a:ext cx="216024" cy="2160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 flipV="1">
            <a:off x="3715517" y="2276872"/>
            <a:ext cx="224408" cy="2244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635896" y="3861048"/>
            <a:ext cx="224408" cy="22440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+ 52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a)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2555776" y="5589240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19872" y="587727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52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99592" y="616530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128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+ 5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b)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1979712" y="6165304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9979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6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30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2980211" y="551723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6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11760" y="501317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4</a:t>
            </a:r>
            <a:r>
              <a:rPr lang="en-GB" sz="2800" i="1" dirty="0"/>
              <a:t>x </a:t>
            </a:r>
            <a:r>
              <a:rPr lang="en-GB" sz="2800" dirty="0"/>
              <a:t>+ 5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c)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3059832" y="6093296"/>
            <a:ext cx="1296144" cy="504056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5517232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9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35896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9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flipH="1">
            <a:off x="2915816" y="5517232"/>
            <a:ext cx="5040560" cy="4320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915816" y="2780928"/>
            <a:ext cx="3384376" cy="31683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300192" y="2780928"/>
            <a:ext cx="1656184" cy="27363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80112" y="42210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395536" y="764704"/>
            <a:ext cx="4968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do the angles inside a triangle always add up to?</a:t>
            </a:r>
          </a:p>
        </p:txBody>
      </p:sp>
      <p:sp>
        <p:nvSpPr>
          <p:cNvPr id="59" name="Arc 58"/>
          <p:cNvSpPr/>
          <p:nvPr/>
        </p:nvSpPr>
        <p:spPr>
          <a:xfrm rot="8860794">
            <a:off x="5864366" y="2437604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 rot="1519875">
            <a:off x="2990713" y="5252580"/>
            <a:ext cx="914400" cy="914400"/>
          </a:xfrm>
          <a:prstGeom prst="arc">
            <a:avLst>
              <a:gd name="adj1" fmla="val 16200000"/>
              <a:gd name="adj2" fmla="val 20970497"/>
            </a:avLst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 rot="15361219">
            <a:off x="7261196" y="4966068"/>
            <a:ext cx="914400" cy="914400"/>
          </a:xfrm>
          <a:prstGeom prst="arc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251520" y="2636912"/>
            <a:ext cx="4211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These are </a:t>
            </a:r>
            <a:r>
              <a:rPr lang="en-GB" sz="2800" b="1" dirty="0">
                <a:solidFill>
                  <a:srgbClr val="FFC000"/>
                </a:solidFill>
              </a:rPr>
              <a:t>interior</a:t>
            </a:r>
            <a:r>
              <a:rPr lang="en-GB" sz="2800" dirty="0"/>
              <a:t> angles – they are on the </a:t>
            </a:r>
            <a:r>
              <a:rPr lang="en-GB" sz="2800" b="1" dirty="0">
                <a:solidFill>
                  <a:srgbClr val="FFC000"/>
                </a:solidFill>
              </a:rPr>
              <a:t>inside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1691680" y="3356992"/>
            <a:ext cx="42484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1691680" y="3717032"/>
            <a:ext cx="5544616" cy="1440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1691680" y="3717032"/>
            <a:ext cx="1944216" cy="18722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6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47864" y="5013176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8</a:t>
            </a:r>
            <a:r>
              <a:rPr lang="en-GB" sz="2800" i="1" dirty="0"/>
              <a:t>x </a:t>
            </a:r>
            <a:r>
              <a:rPr lang="en-GB" sz="2800" dirty="0"/>
              <a:t>+ 15 + 3</a:t>
            </a:r>
            <a:r>
              <a:rPr lang="en-GB" sz="2800" i="1" dirty="0"/>
              <a:t>x</a:t>
            </a:r>
            <a:r>
              <a:rPr lang="en-GB" sz="2800" dirty="0"/>
              <a:t>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d)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4788024" y="6021288"/>
            <a:ext cx="1440160" cy="360040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61653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15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15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551723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11</a:t>
            </a:r>
            <a:r>
              <a:rPr lang="en-GB" sz="2800" i="1" dirty="0"/>
              <a:t>x </a:t>
            </a:r>
            <a:r>
              <a:rPr lang="en-GB" sz="2800" dirty="0"/>
              <a:t>+ 15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2987824" y="6309320"/>
            <a:ext cx="1584176" cy="288032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11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23265" r="10526" b="21925"/>
          <a:stretch>
            <a:fillRect/>
          </a:stretch>
        </p:blipFill>
        <p:spPr bwMode="auto">
          <a:xfrm>
            <a:off x="323528" y="548680"/>
            <a:ext cx="864096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347864" y="5013176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5</a:t>
            </a:r>
            <a:r>
              <a:rPr lang="en-GB" sz="2800" i="1" dirty="0"/>
              <a:t>x</a:t>
            </a:r>
            <a:r>
              <a:rPr lang="en-GB" sz="2800" dirty="0"/>
              <a:t> – 9 + 2</a:t>
            </a:r>
            <a:r>
              <a:rPr lang="en-GB" sz="2800" i="1" dirty="0"/>
              <a:t>x</a:t>
            </a:r>
            <a:r>
              <a:rPr lang="en-GB" sz="2800" dirty="0"/>
              <a:t> + 14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0131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e)</a:t>
            </a:r>
          </a:p>
        </p:txBody>
      </p:sp>
      <p:cxnSp>
        <p:nvCxnSpPr>
          <p:cNvPr id="7" name="Curved Connector 6"/>
          <p:cNvCxnSpPr/>
          <p:nvPr/>
        </p:nvCxnSpPr>
        <p:spPr>
          <a:xfrm rot="10800000" flipV="1">
            <a:off x="4788024" y="6021288"/>
            <a:ext cx="1440160" cy="360040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24128" y="616530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– 5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6334780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i="1" dirty="0"/>
              <a:t>x </a:t>
            </a:r>
            <a:r>
              <a:rPr lang="en-GB" sz="2800" dirty="0"/>
              <a:t>= 25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995936" y="5517232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7</a:t>
            </a:r>
            <a:r>
              <a:rPr lang="en-GB" sz="2800" i="1" dirty="0"/>
              <a:t>x </a:t>
            </a:r>
            <a:r>
              <a:rPr lang="en-GB" sz="2800" dirty="0"/>
              <a:t>+ 5 =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i="1" dirty="0"/>
          </a:p>
        </p:txBody>
      </p:sp>
      <p:cxnSp>
        <p:nvCxnSpPr>
          <p:cNvPr id="11" name="Curved Connector 10"/>
          <p:cNvCxnSpPr/>
          <p:nvPr/>
        </p:nvCxnSpPr>
        <p:spPr>
          <a:xfrm rot="10800000" flipV="1">
            <a:off x="2987824" y="6309320"/>
            <a:ext cx="1584176" cy="288032"/>
          </a:xfrm>
          <a:prstGeom prst="curvedConnector3">
            <a:avLst>
              <a:gd name="adj1" fmla="val 50000"/>
            </a:avLst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79912" y="63347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sz="2800" dirty="0"/>
              <a:t>÷ 7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9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r>
              <a:rPr lang="en-GB" dirty="0"/>
              <a:t>A polygon is a flat shape made from straight lines</a:t>
            </a: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solidFill>
                  <a:srgbClr val="FFC000"/>
                </a:solidFill>
              </a:rPr>
              <a:t>external angles </a:t>
            </a:r>
            <a:r>
              <a:rPr lang="en-GB" dirty="0"/>
              <a:t>of a polygon always add to </a:t>
            </a:r>
            <a:r>
              <a:rPr lang="en-GB" dirty="0">
                <a:solidFill>
                  <a:srgbClr val="FFC000"/>
                </a:solidFill>
              </a:rPr>
              <a:t>360</a:t>
            </a:r>
            <a:r>
              <a:rPr lang="en-GB" sz="3200" baseline="30000" dirty="0">
                <a:solidFill>
                  <a:srgbClr val="FFC000"/>
                </a:solidFill>
              </a:rPr>
              <a:t>o</a:t>
            </a:r>
            <a:endParaRPr lang="en-GB" dirty="0">
              <a:solidFill>
                <a:srgbClr val="FFC000"/>
              </a:solidFill>
            </a:endParaRPr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dirty="0">
                <a:solidFill>
                  <a:srgbClr val="FF0000"/>
                </a:solidFill>
              </a:rPr>
              <a:t>internal angles</a:t>
            </a:r>
            <a:r>
              <a:rPr lang="en-GB" dirty="0"/>
              <a:t> of an </a:t>
            </a:r>
            <a:r>
              <a:rPr lang="en-GB" i="1" dirty="0">
                <a:solidFill>
                  <a:srgbClr val="FF0000"/>
                </a:solidFill>
              </a:rPr>
              <a:t>n-sided polygon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/>
              <a:t>add to 	</a:t>
            </a:r>
            <a:r>
              <a:rPr lang="en-GB" dirty="0">
                <a:solidFill>
                  <a:srgbClr val="FF0000"/>
                </a:solidFill>
              </a:rPr>
              <a:t>180(</a:t>
            </a:r>
            <a:r>
              <a:rPr lang="en-GB" i="1" dirty="0">
                <a:solidFill>
                  <a:srgbClr val="FF0000"/>
                </a:solidFill>
              </a:rPr>
              <a:t>n</a:t>
            </a:r>
            <a:r>
              <a:rPr lang="en-GB" dirty="0">
                <a:solidFill>
                  <a:srgbClr val="FF0000"/>
                </a:solidFill>
              </a:rPr>
              <a:t> – 2)</a:t>
            </a:r>
            <a:r>
              <a:rPr lang="en-GB" sz="3200" baseline="30000" dirty="0">
                <a:solidFill>
                  <a:srgbClr val="FF0000"/>
                </a:solidFill>
              </a:rPr>
              <a:t>o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 flipV="1">
            <a:off x="1187624" y="1772816"/>
            <a:ext cx="2088232" cy="16561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39552" y="1772816"/>
            <a:ext cx="648072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539552" y="3068960"/>
            <a:ext cx="1215752" cy="15037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763688" y="3429000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5148064" y="1916832"/>
            <a:ext cx="648072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5796136" y="1916832"/>
            <a:ext cx="2088232" cy="165618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5148064" y="3212976"/>
            <a:ext cx="1215752" cy="143177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372200" y="3573016"/>
            <a:ext cx="1512168" cy="108012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48064" y="3212976"/>
            <a:ext cx="2736304" cy="36004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580112" y="2636912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940152" y="36450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11560" y="620688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What do the interior angles of a quadrilateral always add up to?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211960" y="515719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+ 180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360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  <p:sp>
        <p:nvSpPr>
          <p:cNvPr id="20" name="Right Arrow 19"/>
          <p:cNvSpPr/>
          <p:nvPr/>
        </p:nvSpPr>
        <p:spPr>
          <a:xfrm>
            <a:off x="3563888" y="2852936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979712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971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19872" y="32849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987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92080" y="328498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 x 180 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 x 180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020272" y="32849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540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20272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720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Right Arrow 31">
            <a:hlinkClick r:id="rId2" action="ppaction://hlinksldjump"/>
          </p:cNvPr>
          <p:cNvSpPr/>
          <p:nvPr/>
        </p:nvSpPr>
        <p:spPr>
          <a:xfrm>
            <a:off x="8388424" y="335699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Arrow 32">
            <a:hlinkClick r:id="rId3" action="ppaction://hlinksldjump"/>
          </p:cNvPr>
          <p:cNvSpPr/>
          <p:nvPr/>
        </p:nvSpPr>
        <p:spPr>
          <a:xfrm>
            <a:off x="8388424" y="371703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Arrow 33">
            <a:hlinkClick r:id="rId4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5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6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Pentagon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683568" y="1772816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83568" y="2924944"/>
            <a:ext cx="0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 flipV="1">
            <a:off x="683568" y="4149080"/>
            <a:ext cx="1584176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267744" y="4293096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 flipV="1">
            <a:off x="2195736" y="1772816"/>
            <a:ext cx="1584176" cy="25202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948264" y="1556792"/>
            <a:ext cx="1584176" cy="252028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436096" y="1556792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36096" y="2708920"/>
            <a:ext cx="0" cy="12241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5436096" y="3933056"/>
            <a:ext cx="1584176" cy="12961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020272" y="4077072"/>
            <a:ext cx="1512168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36096" y="3933056"/>
            <a:ext cx="3024336" cy="7200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436096" y="1556792"/>
            <a:ext cx="1512168" cy="2376264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ight Arrow 28"/>
          <p:cNvSpPr/>
          <p:nvPr/>
        </p:nvSpPr>
        <p:spPr>
          <a:xfrm>
            <a:off x="3851920" y="3068960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364088" y="24928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516216" y="292494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660232" y="422108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4283968" y="5445224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540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97971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19872" y="364502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2080" y="364502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4 x 180 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20272" y="36450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720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3" name="Right Arrow 32">
            <a:hlinkClick r:id="rId2" action="ppaction://hlinksldjump"/>
          </p:cNvPr>
          <p:cNvSpPr/>
          <p:nvPr/>
        </p:nvSpPr>
        <p:spPr>
          <a:xfrm>
            <a:off x="8388424" y="371703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Arrow 33">
            <a:hlinkClick r:id="rId3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4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5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Hexagon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95536" y="1772816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 flipV="1">
            <a:off x="2195736" y="1772816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491880" y="3284984"/>
            <a:ext cx="144016" cy="19442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051720" y="5229200"/>
            <a:ext cx="1440160" cy="64807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395536" y="4725144"/>
            <a:ext cx="1656184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95536" y="2708920"/>
            <a:ext cx="0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148064" y="1628800"/>
            <a:ext cx="1800200" cy="93610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948264" y="1628800"/>
            <a:ext cx="1440160" cy="1512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244408" y="3140968"/>
            <a:ext cx="144016" cy="19442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804248" y="5085184"/>
            <a:ext cx="1440160" cy="64807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5148064" y="4581128"/>
            <a:ext cx="1656184" cy="115212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148064" y="2564904"/>
            <a:ext cx="0" cy="201622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5148064" y="1628800"/>
            <a:ext cx="1800200" cy="2952328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5148064" y="3140968"/>
            <a:ext cx="3240360" cy="1440160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148064" y="4581128"/>
            <a:ext cx="3096344" cy="504056"/>
          </a:xfrm>
          <a:prstGeom prst="line">
            <a:avLst/>
          </a:prstGeom>
          <a:ln w="38100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292080" y="2492896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6444208" y="278092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7092280" y="400506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372200" y="4941168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dirty="0"/>
          </a:p>
        </p:txBody>
      </p:sp>
      <p:sp>
        <p:nvSpPr>
          <p:cNvPr id="37" name="Right Arrow 36"/>
          <p:cNvSpPr/>
          <p:nvPr/>
        </p:nvSpPr>
        <p:spPr>
          <a:xfrm>
            <a:off x="3779912" y="3140968"/>
            <a:ext cx="122413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4211960" y="59492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 x 180</a:t>
            </a:r>
            <a:r>
              <a:rPr lang="en-GB" sz="2800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r>
              <a:rPr lang="en-GB" sz="2800" dirty="0"/>
              <a:t> = </a:t>
            </a:r>
            <a:r>
              <a:rPr lang="en-GB" sz="2800" b="1" dirty="0"/>
              <a:t>720</a:t>
            </a:r>
            <a:r>
              <a:rPr lang="en-GB" sz="2800" b="1" baseline="30000" dirty="0">
                <a:solidFill>
                  <a:schemeClr val="tx1">
                    <a:lumMod val="95000"/>
                  </a:schemeClr>
                </a:solidFill>
              </a:rPr>
              <a:t>o</a:t>
            </a:r>
            <a:endParaRPr lang="en-GB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 animBg="1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19256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3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 of polygon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sides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Number of triangles</a:t>
                      </a:r>
                      <a:r>
                        <a:rPr lang="en-GB" baseline="0" dirty="0"/>
                        <a:t> inside polygon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Sum of interior angles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Triangle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x 180</a:t>
                      </a:r>
                      <a:r>
                        <a:rPr lang="en-GB" baseline="0" dirty="0"/>
                        <a:t> = 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180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Quadrilateral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 x 180</a:t>
                      </a:r>
                      <a:r>
                        <a:rPr lang="en-GB" baseline="0" dirty="0"/>
                        <a:t> =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360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Pentagon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r>
                        <a:rPr lang="en-GB" baseline="0" dirty="0"/>
                        <a:t> x 180 =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540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Hexagon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 x 180 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720</a:t>
                      </a:r>
                      <a:r>
                        <a:rPr lang="en-GB" sz="1800" baseline="30000" dirty="0">
                          <a:solidFill>
                            <a:schemeClr val="bg1"/>
                          </a:solidFill>
                        </a:rPr>
                        <a:t>o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Heptagon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Octagon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</a:t>
                      </a:r>
                      <a:r>
                        <a:rPr lang="en-GB" baseline="0" dirty="0"/>
                        <a:t> polygon with </a:t>
                      </a:r>
                      <a:r>
                        <a:rPr lang="en-GB" i="1" baseline="0" dirty="0"/>
                        <a:t>n</a:t>
                      </a:r>
                      <a:r>
                        <a:rPr lang="en-GB" baseline="0" dirty="0"/>
                        <a:t> sides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97971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7971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79712" y="48691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19872" y="400506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419872" y="43651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19872" y="4869160"/>
            <a:ext cx="817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n - 2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292080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 x 180 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92080" y="436510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 x 180 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92080" y="486916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(n-2) x 180 =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20272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900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020272" y="436510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1080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20272" y="48691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180(n – 2)</a:t>
            </a:r>
            <a:r>
              <a:rPr lang="en-GB" baseline="30000" dirty="0">
                <a:solidFill>
                  <a:schemeClr val="bg1"/>
                </a:solidFill>
              </a:rPr>
              <a:t>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4" name="Right Arrow 33">
            <a:hlinkClick r:id="rId2" action="ppaction://hlinksldjump"/>
          </p:cNvPr>
          <p:cNvSpPr/>
          <p:nvPr/>
        </p:nvSpPr>
        <p:spPr>
          <a:xfrm>
            <a:off x="8388424" y="407707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Arrow 34">
            <a:hlinkClick r:id="rId3" action="ppaction://hlinksldjump"/>
          </p:cNvPr>
          <p:cNvSpPr/>
          <p:nvPr/>
        </p:nvSpPr>
        <p:spPr>
          <a:xfrm>
            <a:off x="8388424" y="4437112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ight Arrow 35">
            <a:hlinkClick r:id="rId4" action="ppaction://hlinksldjump"/>
          </p:cNvPr>
          <p:cNvSpPr/>
          <p:nvPr/>
        </p:nvSpPr>
        <p:spPr>
          <a:xfrm>
            <a:off x="7236296" y="5805264"/>
            <a:ext cx="115212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1" grpId="0"/>
      <p:bldP spid="24" grpId="0"/>
      <p:bldP spid="25" grpId="0"/>
      <p:bldP spid="26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396</TotalTime>
  <Words>1098</Words>
  <Application>Microsoft Office PowerPoint</Application>
  <PresentationFormat>On-screen Show (4:3)</PresentationFormat>
  <Paragraphs>338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Franklin Gothic Book</vt:lpstr>
      <vt:lpstr>Wingdings 2</vt:lpstr>
      <vt:lpstr>Technic</vt:lpstr>
      <vt:lpstr>Angles OF polygonS</vt:lpstr>
      <vt:lpstr>What is a polygon?</vt:lpstr>
      <vt:lpstr>PowerPoint Presentation</vt:lpstr>
      <vt:lpstr>PowerPoint Presentation</vt:lpstr>
      <vt:lpstr>PowerPoint Presentation</vt:lpstr>
      <vt:lpstr>Pentagon</vt:lpstr>
      <vt:lpstr>PowerPoint Presentation</vt:lpstr>
      <vt:lpstr>Hexagon</vt:lpstr>
      <vt:lpstr>PowerPoint Presentation</vt:lpstr>
      <vt:lpstr>Heptagon</vt:lpstr>
      <vt:lpstr>PowerPoint Presentation</vt:lpstr>
      <vt:lpstr>Octagon</vt:lpstr>
      <vt:lpstr>PowerPoint Presentation</vt:lpstr>
      <vt:lpstr>IMPORTANT</vt:lpstr>
      <vt:lpstr>PowerPoint Presentation</vt:lpstr>
      <vt:lpstr>PowerPoint Presentation</vt:lpstr>
      <vt:lpstr>PowerPoint Presentation</vt:lpstr>
      <vt:lpstr>Exterior 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Angles in Parallel Lines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Angles in a polygon</dc:title>
  <dc:creator>Andy</dc:creator>
  <cp:lastModifiedBy>AYAZ AHMED KHAN - TSV</cp:lastModifiedBy>
  <cp:revision>37</cp:revision>
  <dcterms:created xsi:type="dcterms:W3CDTF">2011-11-07T00:14:14Z</dcterms:created>
  <dcterms:modified xsi:type="dcterms:W3CDTF">2023-10-28T07:16:43Z</dcterms:modified>
</cp:coreProperties>
</file>