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A0E3EA"/>
    <a:srgbClr val="E5DCF6"/>
    <a:srgbClr val="FFABAB"/>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8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4CC341-B0C3-4E04-ABB2-9A6DF2D95AF1}"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419431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4CC341-B0C3-4E04-ABB2-9A6DF2D95AF1}"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8231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4CC341-B0C3-4E04-ABB2-9A6DF2D95AF1}"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224071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4CC341-B0C3-4E04-ABB2-9A6DF2D95AF1}"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233249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CC341-B0C3-4E04-ABB2-9A6DF2D95AF1}"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428752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4CC341-B0C3-4E04-ABB2-9A6DF2D95AF1}"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3363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4CC341-B0C3-4E04-ABB2-9A6DF2D95AF1}" type="datetimeFigureOut">
              <a:rPr lang="en-GB" smtClean="0"/>
              <a:t>07/03/2024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414188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4CC341-B0C3-4E04-ABB2-9A6DF2D95AF1}" type="datetimeFigureOut">
              <a:rPr lang="en-GB" smtClean="0"/>
              <a:t>07/03/2024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273902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CC341-B0C3-4E04-ABB2-9A6DF2D95AF1}" type="datetimeFigureOut">
              <a:rPr lang="en-GB" smtClean="0"/>
              <a:t>07/03/2024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253648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4CC341-B0C3-4E04-ABB2-9A6DF2D95AF1}"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40305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4CC341-B0C3-4E04-ABB2-9A6DF2D95AF1}"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39D32-F492-4BE4-AA60-F6D24A7F7369}" type="slidenum">
              <a:rPr lang="en-GB" smtClean="0"/>
              <a:t>‹#›</a:t>
            </a:fld>
            <a:endParaRPr lang="en-GB"/>
          </a:p>
        </p:txBody>
      </p:sp>
    </p:spTree>
    <p:extLst>
      <p:ext uri="{BB962C8B-B14F-4D97-AF65-F5344CB8AC3E}">
        <p14:creationId xmlns:p14="http://schemas.microsoft.com/office/powerpoint/2010/main" val="307481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CC341-B0C3-4E04-ABB2-9A6DF2D95AF1}" type="datetimeFigureOut">
              <a:rPr lang="en-GB" smtClean="0"/>
              <a:t>07/03/2024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9D32-F492-4BE4-AA60-F6D24A7F7369}" type="slidenum">
              <a:rPr lang="en-GB" smtClean="0"/>
              <a:t>‹#›</a:t>
            </a:fld>
            <a:endParaRPr lang="en-GB"/>
          </a:p>
        </p:txBody>
      </p:sp>
    </p:spTree>
    <p:extLst>
      <p:ext uri="{BB962C8B-B14F-4D97-AF65-F5344CB8AC3E}">
        <p14:creationId xmlns:p14="http://schemas.microsoft.com/office/powerpoint/2010/main" val="61667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076979"/>
          </a:xfrm>
          <a:prstGeom prst="rect">
            <a:avLst/>
          </a:prstGeom>
          <a:noFill/>
        </p:spPr>
        <p:txBody>
          <a:bodyPr wrap="square" rtlCol="0">
            <a:spAutoFit/>
          </a:bodyPr>
          <a:lstStyle/>
          <a:p>
            <a:pPr marL="0" indent="0" algn="ctr">
              <a:buNone/>
            </a:pPr>
            <a:r>
              <a:rPr lang="en-GB" sz="1500" b="1" dirty="0">
                <a:solidFill>
                  <a:srgbClr val="FF0000"/>
                </a:solidFill>
              </a:rPr>
              <a:t>Science - Year 3/4B Summer 2</a:t>
            </a:r>
          </a:p>
          <a:p>
            <a:pPr marL="0" indent="0" algn="ctr">
              <a:buNone/>
            </a:pPr>
            <a:endParaRPr lang="en-GB" sz="1350" dirty="0"/>
          </a:p>
          <a:p>
            <a:pPr marL="0" indent="0" algn="ctr">
              <a:buNone/>
            </a:pPr>
            <a:r>
              <a:rPr lang="en-GB" sz="1350" dirty="0"/>
              <a:t>Electricity</a:t>
            </a:r>
          </a:p>
          <a:p>
            <a:pPr marL="0" indent="0" algn="ctr">
              <a:buNone/>
            </a:pPr>
            <a:r>
              <a:rPr lang="en-GB" b="1" dirty="0"/>
              <a:t>Electric Personalities</a:t>
            </a:r>
          </a:p>
          <a:p>
            <a:pPr marL="0" indent="0" algn="ctr">
              <a:buNone/>
            </a:pPr>
            <a:r>
              <a:rPr lang="en-GB" sz="1350" dirty="0"/>
              <a:t>Session 3</a:t>
            </a:r>
          </a:p>
          <a:p>
            <a:pPr marL="0" indent="0" algn="ctr">
              <a:buNone/>
            </a:pPr>
            <a:r>
              <a:rPr lang="en-GB" sz="1350" b="1" dirty="0"/>
              <a:t>Game  PowerPoint</a:t>
            </a:r>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solidFill>
                  <a:prstClr val="black"/>
                </a:solidFill>
              </a:rPr>
              <a:t>© Original resource copyright Hamilton Trust, who give permission for it to be adapted as wished by individual users.</a:t>
            </a:r>
          </a:p>
          <a:p>
            <a:r>
              <a:rPr lang="en-GB" sz="900" dirty="0">
                <a:solidFill>
                  <a:prstClr val="black"/>
                </a:solidFill>
              </a:rPr>
              <a:t>We refer you to our warning, at the foot of the block overview, about links to other websites.</a:t>
            </a:r>
          </a:p>
        </p:txBody>
      </p:sp>
    </p:spTree>
    <p:extLst>
      <p:ext uri="{BB962C8B-B14F-4D97-AF65-F5344CB8AC3E}">
        <p14:creationId xmlns:p14="http://schemas.microsoft.com/office/powerpoint/2010/main" val="165771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0611" y="1184507"/>
            <a:ext cx="3636300" cy="523220"/>
          </a:xfrm>
          <a:prstGeom prst="rect">
            <a:avLst/>
          </a:prstGeom>
          <a:solidFill>
            <a:srgbClr val="FFABAB"/>
          </a:solidFill>
        </p:spPr>
        <p:txBody>
          <a:bodyPr wrap="square" rtlCol="0">
            <a:spAutoFit/>
          </a:bodyPr>
          <a:lstStyle/>
          <a:p>
            <a:r>
              <a:rPr lang="en-GB" sz="2800" dirty="0"/>
              <a:t>7. All cells have two …</a:t>
            </a:r>
          </a:p>
        </p:txBody>
      </p:sp>
      <p:sp>
        <p:nvSpPr>
          <p:cNvPr id="5" name="TextBox 4"/>
          <p:cNvSpPr txBox="1"/>
          <p:nvPr/>
        </p:nvSpPr>
        <p:spPr>
          <a:xfrm>
            <a:off x="7256712" y="1707727"/>
            <a:ext cx="2350493" cy="584775"/>
          </a:xfrm>
          <a:prstGeom prst="rect">
            <a:avLst/>
          </a:prstGeom>
          <a:solidFill>
            <a:srgbClr val="FFABAB"/>
          </a:solidFill>
        </p:spPr>
        <p:txBody>
          <a:bodyPr wrap="square" rtlCol="0">
            <a:spAutoFit/>
          </a:bodyPr>
          <a:lstStyle/>
          <a:p>
            <a:r>
              <a:rPr lang="en-GB" sz="3200" dirty="0"/>
              <a:t>points</a:t>
            </a:r>
          </a:p>
        </p:txBody>
      </p:sp>
      <p:sp>
        <p:nvSpPr>
          <p:cNvPr id="6" name="TextBox 5"/>
          <p:cNvSpPr txBox="1"/>
          <p:nvPr/>
        </p:nvSpPr>
        <p:spPr>
          <a:xfrm>
            <a:off x="7256712" y="3250875"/>
            <a:ext cx="2350493" cy="584775"/>
          </a:xfrm>
          <a:prstGeom prst="rect">
            <a:avLst/>
          </a:prstGeom>
          <a:solidFill>
            <a:srgbClr val="FFABAB"/>
          </a:solidFill>
        </p:spPr>
        <p:txBody>
          <a:bodyPr wrap="square" rtlCol="0">
            <a:spAutoFit/>
          </a:bodyPr>
          <a:lstStyle/>
          <a:p>
            <a:r>
              <a:rPr lang="en-GB" sz="3200" dirty="0"/>
              <a:t>terminals</a:t>
            </a:r>
          </a:p>
        </p:txBody>
      </p:sp>
      <p:sp>
        <p:nvSpPr>
          <p:cNvPr id="7" name="TextBox 6"/>
          <p:cNvSpPr txBox="1"/>
          <p:nvPr/>
        </p:nvSpPr>
        <p:spPr>
          <a:xfrm>
            <a:off x="7229347" y="4794024"/>
            <a:ext cx="2377857" cy="584775"/>
          </a:xfrm>
          <a:prstGeom prst="rect">
            <a:avLst/>
          </a:prstGeom>
          <a:solidFill>
            <a:srgbClr val="FFABAB"/>
          </a:solidFill>
        </p:spPr>
        <p:txBody>
          <a:bodyPr wrap="square" rtlCol="0">
            <a:spAutoFit/>
          </a:bodyPr>
          <a:lstStyle/>
          <a:p>
            <a:r>
              <a:rPr lang="en-GB" sz="3200" dirty="0"/>
              <a:t>bumps</a:t>
            </a:r>
          </a:p>
        </p:txBody>
      </p:sp>
      <p:sp>
        <p:nvSpPr>
          <p:cNvPr id="8" name="Left Arrow 7"/>
          <p:cNvSpPr/>
          <p:nvPr/>
        </p:nvSpPr>
        <p:spPr>
          <a:xfrm>
            <a:off x="9755116" y="3250875"/>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29610" y="1707727"/>
            <a:ext cx="3613088" cy="3613088"/>
          </a:xfrm>
          <a:prstGeom prst="rect">
            <a:avLst/>
          </a:prstGeom>
        </p:spPr>
      </p:pic>
    </p:spTree>
    <p:extLst>
      <p:ext uri="{BB962C8B-B14F-4D97-AF65-F5344CB8AC3E}">
        <p14:creationId xmlns:p14="http://schemas.microsoft.com/office/powerpoint/2010/main" val="35343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0611" y="1184508"/>
            <a:ext cx="4719512" cy="523220"/>
          </a:xfrm>
          <a:prstGeom prst="rect">
            <a:avLst/>
          </a:prstGeom>
          <a:solidFill>
            <a:schemeClr val="accent4">
              <a:lumMod val="40000"/>
              <a:lumOff val="60000"/>
            </a:schemeClr>
          </a:solidFill>
        </p:spPr>
        <p:txBody>
          <a:bodyPr wrap="square" rtlCol="0">
            <a:spAutoFit/>
          </a:bodyPr>
          <a:lstStyle/>
          <a:p>
            <a:r>
              <a:rPr lang="en-GB" sz="2800" dirty="0"/>
              <a:t>8. The terminals are marked …</a:t>
            </a:r>
          </a:p>
        </p:txBody>
      </p:sp>
      <p:sp>
        <p:nvSpPr>
          <p:cNvPr id="5" name="TextBox 4"/>
          <p:cNvSpPr txBox="1"/>
          <p:nvPr/>
        </p:nvSpPr>
        <p:spPr>
          <a:xfrm>
            <a:off x="7256712" y="1707728"/>
            <a:ext cx="1662205" cy="584774"/>
          </a:xfrm>
          <a:prstGeom prst="rect">
            <a:avLst/>
          </a:prstGeom>
          <a:solidFill>
            <a:schemeClr val="accent4">
              <a:lumMod val="40000"/>
              <a:lumOff val="60000"/>
            </a:schemeClr>
          </a:solidFill>
        </p:spPr>
        <p:txBody>
          <a:bodyPr wrap="square" rtlCol="0">
            <a:spAutoFit/>
          </a:bodyPr>
          <a:lstStyle/>
          <a:p>
            <a:r>
              <a:rPr lang="en-GB" sz="3200" dirty="0"/>
              <a:t>0 and 1</a:t>
            </a:r>
          </a:p>
        </p:txBody>
      </p:sp>
      <p:sp>
        <p:nvSpPr>
          <p:cNvPr id="6" name="TextBox 5"/>
          <p:cNvSpPr txBox="1"/>
          <p:nvPr/>
        </p:nvSpPr>
        <p:spPr>
          <a:xfrm>
            <a:off x="7256712" y="3250875"/>
            <a:ext cx="1662205" cy="584775"/>
          </a:xfrm>
          <a:prstGeom prst="rect">
            <a:avLst/>
          </a:prstGeom>
          <a:solidFill>
            <a:schemeClr val="accent4">
              <a:lumMod val="40000"/>
              <a:lumOff val="60000"/>
            </a:schemeClr>
          </a:solidFill>
        </p:spPr>
        <p:txBody>
          <a:bodyPr wrap="square" rtlCol="0">
            <a:spAutoFit/>
          </a:bodyPr>
          <a:lstStyle/>
          <a:p>
            <a:r>
              <a:rPr lang="en-GB" sz="3200" dirty="0">
                <a:sym typeface="Wingdings" panose="05000000000000000000" pitchFamily="2" charset="2"/>
              </a:rPr>
              <a:t> and  X</a:t>
            </a:r>
            <a:endParaRPr lang="en-GB" sz="3200" dirty="0"/>
          </a:p>
        </p:txBody>
      </p:sp>
      <p:sp>
        <p:nvSpPr>
          <p:cNvPr id="7" name="TextBox 6"/>
          <p:cNvSpPr txBox="1"/>
          <p:nvPr/>
        </p:nvSpPr>
        <p:spPr>
          <a:xfrm>
            <a:off x="7229348" y="4794024"/>
            <a:ext cx="1689570" cy="584775"/>
          </a:xfrm>
          <a:prstGeom prst="rect">
            <a:avLst/>
          </a:prstGeom>
          <a:solidFill>
            <a:schemeClr val="accent4">
              <a:lumMod val="40000"/>
              <a:lumOff val="60000"/>
            </a:schemeClr>
          </a:solidFill>
        </p:spPr>
        <p:txBody>
          <a:bodyPr wrap="square" rtlCol="0">
            <a:spAutoFit/>
          </a:bodyPr>
          <a:lstStyle/>
          <a:p>
            <a:r>
              <a:rPr lang="en-GB" sz="3200" dirty="0"/>
              <a:t>+  and  </a:t>
            </a:r>
            <a:r>
              <a:rPr lang="en-GB" sz="3200" b="1" dirty="0"/>
              <a:t>-</a:t>
            </a:r>
          </a:p>
        </p:txBody>
      </p:sp>
      <p:sp>
        <p:nvSpPr>
          <p:cNvPr id="8" name="Left Arrow 7"/>
          <p:cNvSpPr/>
          <p:nvPr/>
        </p:nvSpPr>
        <p:spPr>
          <a:xfrm>
            <a:off x="9501897" y="4794024"/>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244" y="2000115"/>
            <a:ext cx="4048125" cy="4048125"/>
          </a:xfrm>
          <a:prstGeom prst="rect">
            <a:avLst/>
          </a:prstGeom>
        </p:spPr>
      </p:pic>
    </p:spTree>
    <p:extLst>
      <p:ext uri="{BB962C8B-B14F-4D97-AF65-F5344CB8AC3E}">
        <p14:creationId xmlns:p14="http://schemas.microsoft.com/office/powerpoint/2010/main" val="28585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0610" y="1184509"/>
            <a:ext cx="6393567" cy="523220"/>
          </a:xfrm>
          <a:prstGeom prst="rect">
            <a:avLst/>
          </a:prstGeom>
          <a:solidFill>
            <a:schemeClr val="bg2">
              <a:lumMod val="90000"/>
            </a:schemeClr>
          </a:solidFill>
        </p:spPr>
        <p:txBody>
          <a:bodyPr wrap="square" rtlCol="0">
            <a:spAutoFit/>
          </a:bodyPr>
          <a:lstStyle/>
          <a:p>
            <a:r>
              <a:rPr lang="en-GB" sz="2800" dirty="0"/>
              <a:t>9. This bulb will not light up because …</a:t>
            </a:r>
          </a:p>
        </p:txBody>
      </p:sp>
      <p:sp>
        <p:nvSpPr>
          <p:cNvPr id="5" name="TextBox 4"/>
          <p:cNvSpPr txBox="1"/>
          <p:nvPr/>
        </p:nvSpPr>
        <p:spPr>
          <a:xfrm>
            <a:off x="6937858" y="2245369"/>
            <a:ext cx="3983374" cy="461665"/>
          </a:xfrm>
          <a:prstGeom prst="rect">
            <a:avLst/>
          </a:prstGeom>
          <a:solidFill>
            <a:schemeClr val="bg2">
              <a:lumMod val="90000"/>
            </a:schemeClr>
          </a:solidFill>
        </p:spPr>
        <p:txBody>
          <a:bodyPr wrap="square" rtlCol="0">
            <a:spAutoFit/>
          </a:bodyPr>
          <a:lstStyle/>
          <a:p>
            <a:r>
              <a:rPr lang="en-GB" sz="2400" dirty="0"/>
              <a:t>There is no power source</a:t>
            </a:r>
          </a:p>
        </p:txBody>
      </p:sp>
      <p:pic>
        <p:nvPicPr>
          <p:cNvPr id="2" name="Picture 1"/>
          <p:cNvPicPr>
            <a:picLocks noChangeAspect="1"/>
          </p:cNvPicPr>
          <p:nvPr/>
        </p:nvPicPr>
        <p:blipFill rotWithShape="1">
          <a:blip r:embed="rId2"/>
          <a:srcRect l="26077" t="32196" r="27770" b="26758"/>
          <a:stretch/>
        </p:blipFill>
        <p:spPr>
          <a:xfrm>
            <a:off x="1310781" y="2136493"/>
            <a:ext cx="5627077" cy="2813538"/>
          </a:xfrm>
          <a:prstGeom prst="rect">
            <a:avLst/>
          </a:prstGeom>
        </p:spPr>
      </p:pic>
      <p:sp>
        <p:nvSpPr>
          <p:cNvPr id="9" name="TextBox 8"/>
          <p:cNvSpPr txBox="1"/>
          <p:nvPr/>
        </p:nvSpPr>
        <p:spPr>
          <a:xfrm>
            <a:off x="6937858" y="3349001"/>
            <a:ext cx="3983374" cy="830997"/>
          </a:xfrm>
          <a:prstGeom prst="rect">
            <a:avLst/>
          </a:prstGeom>
          <a:solidFill>
            <a:schemeClr val="bg2">
              <a:lumMod val="90000"/>
            </a:schemeClr>
          </a:solidFill>
        </p:spPr>
        <p:txBody>
          <a:bodyPr wrap="square" rtlCol="0">
            <a:spAutoFit/>
          </a:bodyPr>
          <a:lstStyle/>
          <a:p>
            <a:r>
              <a:rPr lang="en-GB" sz="2400" dirty="0"/>
              <a:t>Both the leads are joined to the same terminal</a:t>
            </a:r>
          </a:p>
        </p:txBody>
      </p:sp>
      <p:sp>
        <p:nvSpPr>
          <p:cNvPr id="10" name="TextBox 9"/>
          <p:cNvSpPr txBox="1"/>
          <p:nvPr/>
        </p:nvSpPr>
        <p:spPr>
          <a:xfrm>
            <a:off x="6937858" y="5360533"/>
            <a:ext cx="3983374" cy="461665"/>
          </a:xfrm>
          <a:prstGeom prst="rect">
            <a:avLst/>
          </a:prstGeom>
          <a:solidFill>
            <a:schemeClr val="bg2">
              <a:lumMod val="90000"/>
            </a:schemeClr>
          </a:solidFill>
        </p:spPr>
        <p:txBody>
          <a:bodyPr wrap="square" rtlCol="0">
            <a:spAutoFit/>
          </a:bodyPr>
          <a:lstStyle/>
          <a:p>
            <a:r>
              <a:rPr lang="en-GB" sz="2400" dirty="0"/>
              <a:t>The cell has no power left</a:t>
            </a:r>
          </a:p>
        </p:txBody>
      </p:sp>
      <p:sp>
        <p:nvSpPr>
          <p:cNvPr id="8" name="Left Arrow 7"/>
          <p:cNvSpPr/>
          <p:nvPr/>
        </p:nvSpPr>
        <p:spPr>
          <a:xfrm>
            <a:off x="10174250" y="3698220"/>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96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0610" y="1184509"/>
            <a:ext cx="6393567" cy="523220"/>
          </a:xfrm>
          <a:prstGeom prst="rect">
            <a:avLst/>
          </a:prstGeom>
          <a:solidFill>
            <a:schemeClr val="accent1">
              <a:lumMod val="40000"/>
              <a:lumOff val="60000"/>
            </a:schemeClr>
          </a:solidFill>
        </p:spPr>
        <p:txBody>
          <a:bodyPr wrap="square" rtlCol="0">
            <a:spAutoFit/>
          </a:bodyPr>
          <a:lstStyle/>
          <a:p>
            <a:r>
              <a:rPr lang="en-GB" sz="2800" dirty="0"/>
              <a:t>10. Which bulb will be brightest?</a:t>
            </a:r>
          </a:p>
        </p:txBody>
      </p:sp>
      <p:sp>
        <p:nvSpPr>
          <p:cNvPr id="5" name="TextBox 4"/>
          <p:cNvSpPr txBox="1"/>
          <p:nvPr/>
        </p:nvSpPr>
        <p:spPr>
          <a:xfrm>
            <a:off x="6974270" y="2302864"/>
            <a:ext cx="2811053" cy="461665"/>
          </a:xfrm>
          <a:prstGeom prst="rect">
            <a:avLst/>
          </a:prstGeom>
          <a:solidFill>
            <a:schemeClr val="accent1">
              <a:lumMod val="40000"/>
              <a:lumOff val="60000"/>
            </a:schemeClr>
          </a:solidFill>
        </p:spPr>
        <p:txBody>
          <a:bodyPr wrap="square" rtlCol="0">
            <a:spAutoFit/>
          </a:bodyPr>
          <a:lstStyle/>
          <a:p>
            <a:r>
              <a:rPr lang="en-GB" sz="2400" dirty="0"/>
              <a:t>The bulb in circuit A</a:t>
            </a:r>
          </a:p>
        </p:txBody>
      </p:sp>
      <p:sp>
        <p:nvSpPr>
          <p:cNvPr id="9" name="TextBox 8"/>
          <p:cNvSpPr txBox="1"/>
          <p:nvPr/>
        </p:nvSpPr>
        <p:spPr>
          <a:xfrm>
            <a:off x="6974270" y="3641577"/>
            <a:ext cx="2712579" cy="461665"/>
          </a:xfrm>
          <a:prstGeom prst="rect">
            <a:avLst/>
          </a:prstGeom>
          <a:solidFill>
            <a:schemeClr val="accent1">
              <a:lumMod val="40000"/>
              <a:lumOff val="60000"/>
            </a:schemeClr>
          </a:solidFill>
        </p:spPr>
        <p:txBody>
          <a:bodyPr wrap="square" rtlCol="0">
            <a:spAutoFit/>
          </a:bodyPr>
          <a:lstStyle/>
          <a:p>
            <a:r>
              <a:rPr lang="en-GB" sz="2400" dirty="0"/>
              <a:t>The bulb in circuit B</a:t>
            </a:r>
          </a:p>
        </p:txBody>
      </p:sp>
      <p:sp>
        <p:nvSpPr>
          <p:cNvPr id="10" name="TextBox 9"/>
          <p:cNvSpPr txBox="1"/>
          <p:nvPr/>
        </p:nvSpPr>
        <p:spPr>
          <a:xfrm>
            <a:off x="6937858" y="5062023"/>
            <a:ext cx="3518728" cy="824133"/>
          </a:xfrm>
          <a:prstGeom prst="rect">
            <a:avLst/>
          </a:prstGeom>
          <a:solidFill>
            <a:schemeClr val="accent1">
              <a:lumMod val="40000"/>
              <a:lumOff val="60000"/>
            </a:schemeClr>
          </a:solidFill>
        </p:spPr>
        <p:txBody>
          <a:bodyPr wrap="square" rtlCol="0">
            <a:spAutoFit/>
          </a:bodyPr>
          <a:lstStyle/>
          <a:p>
            <a:r>
              <a:rPr lang="en-GB" sz="2400" dirty="0"/>
              <a:t>Neither - both bulbs will be equally bright</a:t>
            </a:r>
          </a:p>
        </p:txBody>
      </p:sp>
      <p:sp>
        <p:nvSpPr>
          <p:cNvPr id="8" name="Left Arrow 7"/>
          <p:cNvSpPr/>
          <p:nvPr/>
        </p:nvSpPr>
        <p:spPr>
          <a:xfrm>
            <a:off x="9830013" y="3564464"/>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srcRect l="27115" t="34248" r="31000" b="29631"/>
          <a:stretch/>
        </p:blipFill>
        <p:spPr>
          <a:xfrm>
            <a:off x="1540610" y="2111045"/>
            <a:ext cx="3945790" cy="1913110"/>
          </a:xfrm>
          <a:prstGeom prst="rect">
            <a:avLst/>
          </a:prstGeom>
        </p:spPr>
      </p:pic>
      <p:pic>
        <p:nvPicPr>
          <p:cNvPr id="6" name="Picture 5"/>
          <p:cNvPicPr>
            <a:picLocks noChangeAspect="1"/>
          </p:cNvPicPr>
          <p:nvPr/>
        </p:nvPicPr>
        <p:blipFill rotWithShape="1">
          <a:blip r:embed="rId3"/>
          <a:srcRect l="26194" t="31785" r="27884" b="26758"/>
          <a:stretch/>
        </p:blipFill>
        <p:spPr>
          <a:xfrm>
            <a:off x="1332501" y="4282995"/>
            <a:ext cx="4153899" cy="2108260"/>
          </a:xfrm>
          <a:prstGeom prst="rect">
            <a:avLst/>
          </a:prstGeom>
        </p:spPr>
      </p:pic>
      <p:sp>
        <p:nvSpPr>
          <p:cNvPr id="7" name="TextBox 6"/>
          <p:cNvSpPr txBox="1"/>
          <p:nvPr/>
        </p:nvSpPr>
        <p:spPr>
          <a:xfrm>
            <a:off x="4245024" y="2564634"/>
            <a:ext cx="492369" cy="646331"/>
          </a:xfrm>
          <a:prstGeom prst="rect">
            <a:avLst/>
          </a:prstGeom>
          <a:solidFill>
            <a:srgbClr val="FFC000"/>
          </a:solidFill>
        </p:spPr>
        <p:txBody>
          <a:bodyPr wrap="square" rtlCol="0">
            <a:spAutoFit/>
          </a:bodyPr>
          <a:lstStyle/>
          <a:p>
            <a:r>
              <a:rPr lang="en-GB" sz="3600" b="1" dirty="0"/>
              <a:t>A</a:t>
            </a:r>
          </a:p>
        </p:txBody>
      </p:sp>
      <p:sp>
        <p:nvSpPr>
          <p:cNvPr id="11" name="TextBox 10"/>
          <p:cNvSpPr txBox="1"/>
          <p:nvPr/>
        </p:nvSpPr>
        <p:spPr>
          <a:xfrm>
            <a:off x="2917081" y="5039748"/>
            <a:ext cx="492369" cy="646331"/>
          </a:xfrm>
          <a:prstGeom prst="rect">
            <a:avLst/>
          </a:prstGeom>
          <a:solidFill>
            <a:srgbClr val="FFC000"/>
          </a:solidFill>
        </p:spPr>
        <p:txBody>
          <a:bodyPr wrap="square" rtlCol="0">
            <a:spAutoFit/>
          </a:bodyPr>
          <a:lstStyle/>
          <a:p>
            <a:r>
              <a:rPr lang="en-GB" sz="3600" b="1" dirty="0"/>
              <a:t>B</a:t>
            </a:r>
          </a:p>
        </p:txBody>
      </p:sp>
    </p:spTree>
    <p:extLst>
      <p:ext uri="{BB962C8B-B14F-4D97-AF65-F5344CB8AC3E}">
        <p14:creationId xmlns:p14="http://schemas.microsoft.com/office/powerpoint/2010/main" val="15113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9767" y="1057901"/>
            <a:ext cx="9634109" cy="954107"/>
          </a:xfrm>
          <a:prstGeom prst="rect">
            <a:avLst/>
          </a:prstGeom>
          <a:solidFill>
            <a:schemeClr val="accent6">
              <a:lumMod val="60000"/>
              <a:lumOff val="40000"/>
            </a:schemeClr>
          </a:solidFill>
        </p:spPr>
        <p:txBody>
          <a:bodyPr wrap="square" rtlCol="0">
            <a:spAutoFit/>
          </a:bodyPr>
          <a:lstStyle/>
          <a:p>
            <a:r>
              <a:rPr lang="en-GB" sz="2800" dirty="0"/>
              <a:t>11. There are recognised symbols for electrical components to make it easier to draw circuits. This is the symbol for a …</a:t>
            </a:r>
          </a:p>
        </p:txBody>
      </p:sp>
      <p:sp>
        <p:nvSpPr>
          <p:cNvPr id="5" name="TextBox 4"/>
          <p:cNvSpPr txBox="1"/>
          <p:nvPr/>
        </p:nvSpPr>
        <p:spPr>
          <a:xfrm>
            <a:off x="6974270" y="2548699"/>
            <a:ext cx="2811053" cy="646331"/>
          </a:xfrm>
          <a:prstGeom prst="rect">
            <a:avLst/>
          </a:prstGeom>
          <a:solidFill>
            <a:schemeClr val="accent6">
              <a:lumMod val="60000"/>
              <a:lumOff val="40000"/>
            </a:schemeClr>
          </a:solidFill>
        </p:spPr>
        <p:txBody>
          <a:bodyPr wrap="square" rtlCol="0">
            <a:spAutoFit/>
          </a:bodyPr>
          <a:lstStyle/>
          <a:p>
            <a:r>
              <a:rPr lang="en-GB" sz="3600" dirty="0"/>
              <a:t>bulb</a:t>
            </a:r>
          </a:p>
        </p:txBody>
      </p:sp>
      <p:sp>
        <p:nvSpPr>
          <p:cNvPr id="9" name="TextBox 8"/>
          <p:cNvSpPr txBox="1"/>
          <p:nvPr/>
        </p:nvSpPr>
        <p:spPr>
          <a:xfrm>
            <a:off x="6974270" y="3959443"/>
            <a:ext cx="2811053" cy="646331"/>
          </a:xfrm>
          <a:prstGeom prst="rect">
            <a:avLst/>
          </a:prstGeom>
          <a:solidFill>
            <a:schemeClr val="accent6">
              <a:lumMod val="60000"/>
              <a:lumOff val="40000"/>
            </a:schemeClr>
          </a:solidFill>
        </p:spPr>
        <p:txBody>
          <a:bodyPr wrap="square" rtlCol="0">
            <a:spAutoFit/>
          </a:bodyPr>
          <a:lstStyle/>
          <a:p>
            <a:r>
              <a:rPr lang="en-GB" sz="3600" dirty="0"/>
              <a:t>buzzer</a:t>
            </a:r>
          </a:p>
        </p:txBody>
      </p:sp>
      <p:sp>
        <p:nvSpPr>
          <p:cNvPr id="10" name="TextBox 9"/>
          <p:cNvSpPr txBox="1"/>
          <p:nvPr/>
        </p:nvSpPr>
        <p:spPr>
          <a:xfrm>
            <a:off x="6974270" y="5370187"/>
            <a:ext cx="2811053" cy="646331"/>
          </a:xfrm>
          <a:prstGeom prst="rect">
            <a:avLst/>
          </a:prstGeom>
          <a:solidFill>
            <a:schemeClr val="accent6">
              <a:lumMod val="60000"/>
              <a:lumOff val="40000"/>
            </a:schemeClr>
          </a:solidFill>
        </p:spPr>
        <p:txBody>
          <a:bodyPr wrap="square" rtlCol="0">
            <a:spAutoFit/>
          </a:bodyPr>
          <a:lstStyle/>
          <a:p>
            <a:r>
              <a:rPr lang="en-GB" sz="3600" dirty="0"/>
              <a:t>motor</a:t>
            </a:r>
          </a:p>
        </p:txBody>
      </p:sp>
      <p:sp>
        <p:nvSpPr>
          <p:cNvPr id="8" name="Left Arrow 7"/>
          <p:cNvSpPr/>
          <p:nvPr/>
        </p:nvSpPr>
        <p:spPr>
          <a:xfrm>
            <a:off x="10026961" y="2548699"/>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32193" t="60724" r="55000" b="14854"/>
          <a:stretch/>
        </p:blipFill>
        <p:spPr>
          <a:xfrm>
            <a:off x="3080825" y="2996160"/>
            <a:ext cx="2214428" cy="2374027"/>
          </a:xfrm>
          <a:prstGeom prst="rect">
            <a:avLst/>
          </a:prstGeom>
        </p:spPr>
      </p:pic>
    </p:spTree>
    <p:extLst>
      <p:ext uri="{BB962C8B-B14F-4D97-AF65-F5344CB8AC3E}">
        <p14:creationId xmlns:p14="http://schemas.microsoft.com/office/powerpoint/2010/main" val="7813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0173" y="946343"/>
            <a:ext cx="9805507" cy="954107"/>
          </a:xfrm>
          <a:prstGeom prst="rect">
            <a:avLst/>
          </a:prstGeom>
          <a:solidFill>
            <a:schemeClr val="accent2">
              <a:lumMod val="20000"/>
              <a:lumOff val="80000"/>
            </a:schemeClr>
          </a:solidFill>
        </p:spPr>
        <p:txBody>
          <a:bodyPr wrap="square" rtlCol="0">
            <a:spAutoFit/>
          </a:bodyPr>
          <a:lstStyle/>
          <a:p>
            <a:r>
              <a:rPr lang="en-GB" sz="2800" dirty="0"/>
              <a:t>12. This diagram shows a circuit with a bulb in it. The arrow points to the symbol for a …</a:t>
            </a:r>
          </a:p>
        </p:txBody>
      </p:sp>
      <p:sp>
        <p:nvSpPr>
          <p:cNvPr id="5" name="TextBox 4"/>
          <p:cNvSpPr txBox="1"/>
          <p:nvPr/>
        </p:nvSpPr>
        <p:spPr>
          <a:xfrm>
            <a:off x="6974270" y="2548699"/>
            <a:ext cx="2811053" cy="646331"/>
          </a:xfrm>
          <a:prstGeom prst="rect">
            <a:avLst/>
          </a:prstGeom>
          <a:solidFill>
            <a:schemeClr val="accent2">
              <a:lumMod val="20000"/>
              <a:lumOff val="80000"/>
            </a:schemeClr>
          </a:solidFill>
        </p:spPr>
        <p:txBody>
          <a:bodyPr wrap="square" rtlCol="0">
            <a:spAutoFit/>
          </a:bodyPr>
          <a:lstStyle/>
          <a:p>
            <a:r>
              <a:rPr lang="en-GB" sz="3600" dirty="0"/>
              <a:t>cell</a:t>
            </a:r>
          </a:p>
        </p:txBody>
      </p:sp>
      <p:sp>
        <p:nvSpPr>
          <p:cNvPr id="9" name="TextBox 8"/>
          <p:cNvSpPr txBox="1"/>
          <p:nvPr/>
        </p:nvSpPr>
        <p:spPr>
          <a:xfrm>
            <a:off x="6974270" y="3959443"/>
            <a:ext cx="2811053" cy="646331"/>
          </a:xfrm>
          <a:prstGeom prst="rect">
            <a:avLst/>
          </a:prstGeom>
          <a:solidFill>
            <a:schemeClr val="accent2">
              <a:lumMod val="20000"/>
              <a:lumOff val="80000"/>
            </a:schemeClr>
          </a:solidFill>
        </p:spPr>
        <p:txBody>
          <a:bodyPr wrap="square" rtlCol="0">
            <a:spAutoFit/>
          </a:bodyPr>
          <a:lstStyle/>
          <a:p>
            <a:r>
              <a:rPr lang="en-GB" sz="3600" dirty="0"/>
              <a:t>buzzer</a:t>
            </a:r>
          </a:p>
        </p:txBody>
      </p:sp>
      <p:sp>
        <p:nvSpPr>
          <p:cNvPr id="10" name="TextBox 9"/>
          <p:cNvSpPr txBox="1"/>
          <p:nvPr/>
        </p:nvSpPr>
        <p:spPr>
          <a:xfrm>
            <a:off x="6974270" y="5370187"/>
            <a:ext cx="2811053" cy="646331"/>
          </a:xfrm>
          <a:prstGeom prst="rect">
            <a:avLst/>
          </a:prstGeom>
          <a:solidFill>
            <a:schemeClr val="accent2">
              <a:lumMod val="20000"/>
              <a:lumOff val="80000"/>
            </a:schemeClr>
          </a:solidFill>
        </p:spPr>
        <p:txBody>
          <a:bodyPr wrap="square" rtlCol="0">
            <a:spAutoFit/>
          </a:bodyPr>
          <a:lstStyle/>
          <a:p>
            <a:r>
              <a:rPr lang="en-GB" sz="3600" dirty="0"/>
              <a:t>motor</a:t>
            </a:r>
          </a:p>
        </p:txBody>
      </p:sp>
      <p:sp>
        <p:nvSpPr>
          <p:cNvPr id="8" name="Left Arrow 7"/>
          <p:cNvSpPr/>
          <p:nvPr/>
        </p:nvSpPr>
        <p:spPr>
          <a:xfrm>
            <a:off x="10026961" y="2548699"/>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srcRect l="14886" t="18857" r="40577" b="16496"/>
          <a:stretch/>
        </p:blipFill>
        <p:spPr>
          <a:xfrm>
            <a:off x="1442136" y="2778072"/>
            <a:ext cx="4479319" cy="3655403"/>
          </a:xfrm>
          <a:prstGeom prst="rect">
            <a:avLst/>
          </a:prstGeom>
        </p:spPr>
      </p:pic>
      <p:sp>
        <p:nvSpPr>
          <p:cNvPr id="6" name="Down Arrow 5"/>
          <p:cNvSpPr/>
          <p:nvPr/>
        </p:nvSpPr>
        <p:spPr>
          <a:xfrm rot="19586019">
            <a:off x="2983786" y="1899939"/>
            <a:ext cx="379828" cy="126550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a:off x="3909987" y="3030463"/>
            <a:ext cx="0" cy="451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0173" y="946344"/>
            <a:ext cx="8435149" cy="523220"/>
          </a:xfrm>
          <a:prstGeom prst="rect">
            <a:avLst/>
          </a:prstGeom>
          <a:solidFill>
            <a:schemeClr val="accent2">
              <a:lumMod val="20000"/>
              <a:lumOff val="80000"/>
            </a:schemeClr>
          </a:solidFill>
        </p:spPr>
        <p:txBody>
          <a:bodyPr wrap="square" rtlCol="0">
            <a:spAutoFit/>
          </a:bodyPr>
          <a:lstStyle/>
          <a:p>
            <a:r>
              <a:rPr lang="en-GB" sz="2800" dirty="0"/>
              <a:t>13. Here the arrow is pointing at the symbol for a …</a:t>
            </a:r>
          </a:p>
        </p:txBody>
      </p:sp>
      <p:sp>
        <p:nvSpPr>
          <p:cNvPr id="5" name="TextBox 4"/>
          <p:cNvSpPr txBox="1"/>
          <p:nvPr/>
        </p:nvSpPr>
        <p:spPr>
          <a:xfrm>
            <a:off x="6974269" y="2523010"/>
            <a:ext cx="2811053" cy="646331"/>
          </a:xfrm>
          <a:prstGeom prst="rect">
            <a:avLst/>
          </a:prstGeom>
          <a:solidFill>
            <a:schemeClr val="accent2">
              <a:lumMod val="20000"/>
              <a:lumOff val="80000"/>
            </a:schemeClr>
          </a:solidFill>
        </p:spPr>
        <p:txBody>
          <a:bodyPr wrap="square" rtlCol="0">
            <a:spAutoFit/>
          </a:bodyPr>
          <a:lstStyle/>
          <a:p>
            <a:r>
              <a:rPr lang="en-GB" sz="3600" dirty="0"/>
              <a:t>battery</a:t>
            </a:r>
          </a:p>
        </p:txBody>
      </p:sp>
      <p:sp>
        <p:nvSpPr>
          <p:cNvPr id="9" name="TextBox 8"/>
          <p:cNvSpPr txBox="1"/>
          <p:nvPr/>
        </p:nvSpPr>
        <p:spPr>
          <a:xfrm>
            <a:off x="6974270" y="5203430"/>
            <a:ext cx="2811053" cy="646331"/>
          </a:xfrm>
          <a:prstGeom prst="rect">
            <a:avLst/>
          </a:prstGeom>
          <a:solidFill>
            <a:schemeClr val="accent2">
              <a:lumMod val="20000"/>
              <a:lumOff val="80000"/>
            </a:schemeClr>
          </a:solidFill>
        </p:spPr>
        <p:txBody>
          <a:bodyPr wrap="square" rtlCol="0">
            <a:spAutoFit/>
          </a:bodyPr>
          <a:lstStyle/>
          <a:p>
            <a:r>
              <a:rPr lang="en-GB" sz="3600" dirty="0"/>
              <a:t>buzzer</a:t>
            </a:r>
          </a:p>
        </p:txBody>
      </p:sp>
      <p:sp>
        <p:nvSpPr>
          <p:cNvPr id="10" name="TextBox 9"/>
          <p:cNvSpPr txBox="1"/>
          <p:nvPr/>
        </p:nvSpPr>
        <p:spPr>
          <a:xfrm>
            <a:off x="6974270" y="3876064"/>
            <a:ext cx="2811053" cy="646331"/>
          </a:xfrm>
          <a:prstGeom prst="rect">
            <a:avLst/>
          </a:prstGeom>
          <a:solidFill>
            <a:schemeClr val="accent2">
              <a:lumMod val="20000"/>
              <a:lumOff val="80000"/>
            </a:schemeClr>
          </a:solidFill>
        </p:spPr>
        <p:txBody>
          <a:bodyPr wrap="square" rtlCol="0">
            <a:spAutoFit/>
          </a:bodyPr>
          <a:lstStyle/>
          <a:p>
            <a:r>
              <a:rPr lang="en-GB" sz="3600" dirty="0"/>
              <a:t>motor</a:t>
            </a:r>
          </a:p>
        </p:txBody>
      </p:sp>
      <p:sp>
        <p:nvSpPr>
          <p:cNvPr id="8" name="Left Arrow 7"/>
          <p:cNvSpPr/>
          <p:nvPr/>
        </p:nvSpPr>
        <p:spPr>
          <a:xfrm>
            <a:off x="9984758" y="5217144"/>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2"/>
          <a:srcRect l="32193" t="60724" r="55000" b="14854"/>
          <a:stretch/>
        </p:blipFill>
        <p:spPr>
          <a:xfrm>
            <a:off x="4139044" y="4419013"/>
            <a:ext cx="1463365" cy="1568833"/>
          </a:xfrm>
          <a:prstGeom prst="rect">
            <a:avLst/>
          </a:prstGeom>
        </p:spPr>
      </p:pic>
      <p:pic>
        <p:nvPicPr>
          <p:cNvPr id="2" name="Picture 1"/>
          <p:cNvPicPr>
            <a:picLocks noChangeAspect="1"/>
          </p:cNvPicPr>
          <p:nvPr/>
        </p:nvPicPr>
        <p:blipFill rotWithShape="1">
          <a:blip r:embed="rId3"/>
          <a:srcRect l="62077" t="19473" r="24885" b="61441"/>
          <a:stretch/>
        </p:blipFill>
        <p:spPr>
          <a:xfrm>
            <a:off x="3009848" y="2344546"/>
            <a:ext cx="1860879" cy="1531518"/>
          </a:xfrm>
          <a:prstGeom prst="rect">
            <a:avLst/>
          </a:prstGeom>
        </p:spPr>
      </p:pic>
      <p:pic>
        <p:nvPicPr>
          <p:cNvPr id="7" name="Picture 6"/>
          <p:cNvPicPr>
            <a:picLocks noChangeAspect="1"/>
          </p:cNvPicPr>
          <p:nvPr/>
        </p:nvPicPr>
        <p:blipFill rotWithShape="1">
          <a:blip r:embed="rId4"/>
          <a:srcRect l="63808" t="41688" r="23730" b="36147"/>
          <a:stretch/>
        </p:blipFill>
        <p:spPr>
          <a:xfrm>
            <a:off x="1490537" y="4282608"/>
            <a:ext cx="1519311" cy="1519311"/>
          </a:xfrm>
          <a:prstGeom prst="rect">
            <a:avLst/>
          </a:prstGeom>
        </p:spPr>
      </p:pic>
      <p:sp>
        <p:nvSpPr>
          <p:cNvPr id="12" name="Down Arrow 11"/>
          <p:cNvSpPr/>
          <p:nvPr/>
        </p:nvSpPr>
        <p:spPr>
          <a:xfrm rot="18705513">
            <a:off x="3006568" y="1552931"/>
            <a:ext cx="484632" cy="97840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51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0173" y="946344"/>
            <a:ext cx="6654344" cy="523220"/>
          </a:xfrm>
          <a:prstGeom prst="rect">
            <a:avLst/>
          </a:prstGeom>
          <a:solidFill>
            <a:srgbClr val="E5DCF6"/>
          </a:solidFill>
        </p:spPr>
        <p:txBody>
          <a:bodyPr wrap="square" rtlCol="0">
            <a:spAutoFit/>
          </a:bodyPr>
          <a:lstStyle/>
          <a:p>
            <a:r>
              <a:rPr lang="en-GB" sz="2800" dirty="0"/>
              <a:t>15. This circuit diagram shows a …</a:t>
            </a:r>
          </a:p>
        </p:txBody>
      </p:sp>
      <p:sp>
        <p:nvSpPr>
          <p:cNvPr id="5" name="TextBox 4"/>
          <p:cNvSpPr txBox="1"/>
          <p:nvPr/>
        </p:nvSpPr>
        <p:spPr>
          <a:xfrm>
            <a:off x="6974269" y="2523010"/>
            <a:ext cx="2811053" cy="461665"/>
          </a:xfrm>
          <a:prstGeom prst="rect">
            <a:avLst/>
          </a:prstGeom>
          <a:solidFill>
            <a:srgbClr val="E5DCF6"/>
          </a:solidFill>
        </p:spPr>
        <p:txBody>
          <a:bodyPr wrap="square" rtlCol="0">
            <a:spAutoFit/>
          </a:bodyPr>
          <a:lstStyle/>
          <a:p>
            <a:r>
              <a:rPr lang="en-GB" sz="2400" dirty="0"/>
              <a:t>Cell and a motor</a:t>
            </a:r>
          </a:p>
        </p:txBody>
      </p:sp>
      <p:sp>
        <p:nvSpPr>
          <p:cNvPr id="9" name="TextBox 8"/>
          <p:cNvSpPr txBox="1"/>
          <p:nvPr/>
        </p:nvSpPr>
        <p:spPr>
          <a:xfrm>
            <a:off x="6974270" y="5203430"/>
            <a:ext cx="2811053" cy="461665"/>
          </a:xfrm>
          <a:prstGeom prst="rect">
            <a:avLst/>
          </a:prstGeom>
          <a:solidFill>
            <a:srgbClr val="E5DCF6"/>
          </a:solidFill>
        </p:spPr>
        <p:txBody>
          <a:bodyPr wrap="square" rtlCol="0">
            <a:spAutoFit/>
          </a:bodyPr>
          <a:lstStyle/>
          <a:p>
            <a:r>
              <a:rPr lang="en-GB" sz="2400" dirty="0"/>
              <a:t>motor and a battery</a:t>
            </a:r>
          </a:p>
        </p:txBody>
      </p:sp>
      <p:sp>
        <p:nvSpPr>
          <p:cNvPr id="10" name="TextBox 9"/>
          <p:cNvSpPr txBox="1"/>
          <p:nvPr/>
        </p:nvSpPr>
        <p:spPr>
          <a:xfrm>
            <a:off x="6974270" y="3876064"/>
            <a:ext cx="2811053" cy="461665"/>
          </a:xfrm>
          <a:prstGeom prst="rect">
            <a:avLst/>
          </a:prstGeom>
          <a:solidFill>
            <a:srgbClr val="E5DCF6"/>
          </a:solidFill>
        </p:spPr>
        <p:txBody>
          <a:bodyPr wrap="square" rtlCol="0">
            <a:spAutoFit/>
          </a:bodyPr>
          <a:lstStyle/>
          <a:p>
            <a:r>
              <a:rPr lang="en-GB" sz="2400" dirty="0"/>
              <a:t>battery and a buzzer</a:t>
            </a:r>
          </a:p>
        </p:txBody>
      </p:sp>
      <p:sp>
        <p:nvSpPr>
          <p:cNvPr id="8" name="Left Arrow 7"/>
          <p:cNvSpPr/>
          <p:nvPr/>
        </p:nvSpPr>
        <p:spPr>
          <a:xfrm>
            <a:off x="9984758" y="5217144"/>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a:srcRect l="63808" t="41688" r="23730" b="36147"/>
          <a:stretch/>
        </p:blipFill>
        <p:spPr>
          <a:xfrm>
            <a:off x="3192888" y="4004185"/>
            <a:ext cx="1519311" cy="1519311"/>
          </a:xfrm>
          <a:prstGeom prst="rect">
            <a:avLst/>
          </a:prstGeom>
        </p:spPr>
      </p:pic>
      <p:cxnSp>
        <p:nvCxnSpPr>
          <p:cNvPr id="6" name="Straight Connector 5"/>
          <p:cNvCxnSpPr/>
          <p:nvPr/>
        </p:nvCxnSpPr>
        <p:spPr>
          <a:xfrm>
            <a:off x="3681793" y="1758462"/>
            <a:ext cx="0" cy="764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52544" y="1956684"/>
            <a:ext cx="6287" cy="3681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45100" y="1956684"/>
            <a:ext cx="6287" cy="3681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89649" y="2140736"/>
            <a:ext cx="20921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45100" y="2140736"/>
            <a:ext cx="1979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89649" y="4735909"/>
            <a:ext cx="1740128" cy="13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99179" y="4742892"/>
            <a:ext cx="1825524" cy="20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89649" y="2140736"/>
            <a:ext cx="0" cy="2609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24703" y="2126770"/>
            <a:ext cx="0" cy="2609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52544" y="1956684"/>
            <a:ext cx="0" cy="3681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0710" y="1758462"/>
            <a:ext cx="0" cy="764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45100" y="1956684"/>
            <a:ext cx="0" cy="3681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0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0216" y="818890"/>
            <a:ext cx="7934504" cy="523220"/>
          </a:xfrm>
          <a:prstGeom prst="rect">
            <a:avLst/>
          </a:prstGeom>
          <a:solidFill>
            <a:srgbClr val="A0E3EA"/>
          </a:solidFill>
        </p:spPr>
        <p:txBody>
          <a:bodyPr wrap="square" rtlCol="0">
            <a:spAutoFit/>
          </a:bodyPr>
          <a:lstStyle/>
          <a:p>
            <a:r>
              <a:rPr lang="en-GB" sz="2800" dirty="0"/>
              <a:t>16. Which of these symbols are labelled correctly?</a:t>
            </a:r>
          </a:p>
        </p:txBody>
      </p:sp>
      <p:sp>
        <p:nvSpPr>
          <p:cNvPr id="5" name="TextBox 4"/>
          <p:cNvSpPr txBox="1"/>
          <p:nvPr/>
        </p:nvSpPr>
        <p:spPr>
          <a:xfrm>
            <a:off x="7677436" y="2506041"/>
            <a:ext cx="2811053" cy="461665"/>
          </a:xfrm>
          <a:prstGeom prst="rect">
            <a:avLst/>
          </a:prstGeom>
          <a:solidFill>
            <a:srgbClr val="A0E3EA"/>
          </a:solidFill>
        </p:spPr>
        <p:txBody>
          <a:bodyPr wrap="square" rtlCol="0">
            <a:spAutoFit/>
          </a:bodyPr>
          <a:lstStyle/>
          <a:p>
            <a:r>
              <a:rPr lang="en-GB" sz="2400" dirty="0"/>
              <a:t>All of them</a:t>
            </a:r>
          </a:p>
        </p:txBody>
      </p:sp>
      <p:sp>
        <p:nvSpPr>
          <p:cNvPr id="9" name="TextBox 8"/>
          <p:cNvSpPr txBox="1"/>
          <p:nvPr/>
        </p:nvSpPr>
        <p:spPr>
          <a:xfrm>
            <a:off x="7649194" y="5137092"/>
            <a:ext cx="3126658" cy="461665"/>
          </a:xfrm>
          <a:prstGeom prst="rect">
            <a:avLst/>
          </a:prstGeom>
          <a:solidFill>
            <a:srgbClr val="A0E3EA"/>
          </a:solidFill>
        </p:spPr>
        <p:txBody>
          <a:bodyPr wrap="square" rtlCol="0">
            <a:spAutoFit/>
          </a:bodyPr>
          <a:lstStyle/>
          <a:p>
            <a:r>
              <a:rPr lang="en-GB" sz="2400" dirty="0"/>
              <a:t>All except the battery</a:t>
            </a:r>
          </a:p>
        </p:txBody>
      </p:sp>
      <p:sp>
        <p:nvSpPr>
          <p:cNvPr id="10" name="TextBox 9"/>
          <p:cNvSpPr txBox="1"/>
          <p:nvPr/>
        </p:nvSpPr>
        <p:spPr>
          <a:xfrm>
            <a:off x="7649194" y="3712001"/>
            <a:ext cx="2811053" cy="461665"/>
          </a:xfrm>
          <a:prstGeom prst="rect">
            <a:avLst/>
          </a:prstGeom>
          <a:solidFill>
            <a:srgbClr val="A0E3EA"/>
          </a:solidFill>
        </p:spPr>
        <p:txBody>
          <a:bodyPr wrap="square" rtlCol="0">
            <a:spAutoFit/>
          </a:bodyPr>
          <a:lstStyle/>
          <a:p>
            <a:r>
              <a:rPr lang="en-GB" sz="2400" dirty="0"/>
              <a:t>All except the switch</a:t>
            </a:r>
          </a:p>
        </p:txBody>
      </p:sp>
      <p:sp>
        <p:nvSpPr>
          <p:cNvPr id="8" name="Left Arrow 7"/>
          <p:cNvSpPr/>
          <p:nvPr/>
        </p:nvSpPr>
        <p:spPr>
          <a:xfrm>
            <a:off x="9951499" y="2444485"/>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a:srcRect l="63808" t="41688" r="23730" b="36147"/>
          <a:stretch/>
        </p:blipFill>
        <p:spPr>
          <a:xfrm>
            <a:off x="5519755" y="1575609"/>
            <a:ext cx="1519311" cy="1519311"/>
          </a:xfrm>
          <a:prstGeom prst="rect">
            <a:avLst/>
          </a:prstGeom>
        </p:spPr>
      </p:pic>
      <p:grpSp>
        <p:nvGrpSpPr>
          <p:cNvPr id="4" name="Group 3"/>
          <p:cNvGrpSpPr/>
          <p:nvPr/>
        </p:nvGrpSpPr>
        <p:grpSpPr>
          <a:xfrm>
            <a:off x="3667725" y="1972326"/>
            <a:ext cx="769594" cy="764548"/>
            <a:chOff x="3681793" y="1758462"/>
            <a:chExt cx="769594" cy="764548"/>
          </a:xfrm>
        </p:grpSpPr>
        <p:cxnSp>
          <p:nvCxnSpPr>
            <p:cNvPr id="13" name="Straight Connector 12"/>
            <p:cNvCxnSpPr/>
            <p:nvPr/>
          </p:nvCxnSpPr>
          <p:spPr>
            <a:xfrm>
              <a:off x="4242156" y="1758462"/>
              <a:ext cx="0" cy="7645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681793" y="1758462"/>
              <a:ext cx="277038" cy="764548"/>
              <a:chOff x="3681793" y="1758462"/>
              <a:chExt cx="277038" cy="764548"/>
            </a:xfrm>
          </p:grpSpPr>
          <p:cxnSp>
            <p:nvCxnSpPr>
              <p:cNvPr id="6" name="Straight Connector 5"/>
              <p:cNvCxnSpPr/>
              <p:nvPr/>
            </p:nvCxnSpPr>
            <p:spPr>
              <a:xfrm>
                <a:off x="3681793" y="1758462"/>
                <a:ext cx="0" cy="7645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52544" y="1956684"/>
                <a:ext cx="6287" cy="3681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4445100" y="1956684"/>
              <a:ext cx="6287" cy="3681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510044" y="1908266"/>
            <a:ext cx="277038" cy="764548"/>
            <a:chOff x="3681793" y="1758462"/>
            <a:chExt cx="277038" cy="764548"/>
          </a:xfrm>
        </p:grpSpPr>
        <p:cxnSp>
          <p:nvCxnSpPr>
            <p:cNvPr id="22" name="Straight Connector 21"/>
            <p:cNvCxnSpPr/>
            <p:nvPr/>
          </p:nvCxnSpPr>
          <p:spPr>
            <a:xfrm>
              <a:off x="3681793" y="1758462"/>
              <a:ext cx="0" cy="7645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52544" y="1956684"/>
              <a:ext cx="6287" cy="3681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rotWithShape="1">
          <a:blip r:embed="rId3"/>
          <a:srcRect l="32193" t="60724" r="55000" b="14854"/>
          <a:stretch/>
        </p:blipFill>
        <p:spPr>
          <a:xfrm>
            <a:off x="903474" y="3541432"/>
            <a:ext cx="1463365" cy="1568833"/>
          </a:xfrm>
          <a:prstGeom prst="rect">
            <a:avLst/>
          </a:prstGeom>
        </p:spPr>
      </p:pic>
      <p:pic>
        <p:nvPicPr>
          <p:cNvPr id="28" name="Picture 27"/>
          <p:cNvPicPr>
            <a:picLocks noChangeAspect="1"/>
          </p:cNvPicPr>
          <p:nvPr/>
        </p:nvPicPr>
        <p:blipFill rotWithShape="1">
          <a:blip r:embed="rId4"/>
          <a:srcRect l="62077" t="19473" r="24885" b="61441"/>
          <a:stretch/>
        </p:blipFill>
        <p:spPr>
          <a:xfrm>
            <a:off x="2816467" y="3678688"/>
            <a:ext cx="1721902" cy="1417139"/>
          </a:xfrm>
          <a:prstGeom prst="rect">
            <a:avLst/>
          </a:prstGeom>
        </p:spPr>
      </p:pic>
      <p:pic>
        <p:nvPicPr>
          <p:cNvPr id="1026" name="Picture 2" descr="Image result for symbol for a swit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0622" y="4315056"/>
            <a:ext cx="1504413" cy="4760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02168" y="2848073"/>
            <a:ext cx="1305154" cy="461665"/>
          </a:xfrm>
          <a:prstGeom prst="rect">
            <a:avLst/>
          </a:prstGeom>
          <a:noFill/>
        </p:spPr>
        <p:txBody>
          <a:bodyPr wrap="square" rtlCol="0">
            <a:spAutoFit/>
          </a:bodyPr>
          <a:lstStyle/>
          <a:p>
            <a:r>
              <a:rPr lang="en-GB" sz="2400" dirty="0"/>
              <a:t>Cell</a:t>
            </a:r>
          </a:p>
        </p:txBody>
      </p:sp>
      <p:sp>
        <p:nvSpPr>
          <p:cNvPr id="29" name="TextBox 28"/>
          <p:cNvSpPr txBox="1"/>
          <p:nvPr/>
        </p:nvSpPr>
        <p:spPr>
          <a:xfrm>
            <a:off x="3410961" y="2864087"/>
            <a:ext cx="1305154" cy="461665"/>
          </a:xfrm>
          <a:prstGeom prst="rect">
            <a:avLst/>
          </a:prstGeom>
          <a:noFill/>
        </p:spPr>
        <p:txBody>
          <a:bodyPr wrap="square" rtlCol="0">
            <a:spAutoFit/>
          </a:bodyPr>
          <a:lstStyle/>
          <a:p>
            <a:r>
              <a:rPr lang="en-GB" sz="2400" dirty="0"/>
              <a:t>Battery</a:t>
            </a:r>
          </a:p>
        </p:txBody>
      </p:sp>
      <p:sp>
        <p:nvSpPr>
          <p:cNvPr id="30" name="TextBox 29"/>
          <p:cNvSpPr txBox="1"/>
          <p:nvPr/>
        </p:nvSpPr>
        <p:spPr>
          <a:xfrm>
            <a:off x="5739129" y="2970132"/>
            <a:ext cx="1305154" cy="461665"/>
          </a:xfrm>
          <a:prstGeom prst="rect">
            <a:avLst/>
          </a:prstGeom>
          <a:noFill/>
        </p:spPr>
        <p:txBody>
          <a:bodyPr wrap="square" rtlCol="0">
            <a:spAutoFit/>
          </a:bodyPr>
          <a:lstStyle/>
          <a:p>
            <a:r>
              <a:rPr lang="en-GB" sz="2400" dirty="0"/>
              <a:t>Motor</a:t>
            </a:r>
          </a:p>
        </p:txBody>
      </p:sp>
      <p:sp>
        <p:nvSpPr>
          <p:cNvPr id="31" name="TextBox 30"/>
          <p:cNvSpPr txBox="1"/>
          <p:nvPr/>
        </p:nvSpPr>
        <p:spPr>
          <a:xfrm>
            <a:off x="1251443" y="5093391"/>
            <a:ext cx="1305154" cy="461665"/>
          </a:xfrm>
          <a:prstGeom prst="rect">
            <a:avLst/>
          </a:prstGeom>
          <a:noFill/>
        </p:spPr>
        <p:txBody>
          <a:bodyPr wrap="square" rtlCol="0">
            <a:spAutoFit/>
          </a:bodyPr>
          <a:lstStyle/>
          <a:p>
            <a:r>
              <a:rPr lang="en-GB" sz="2400" dirty="0"/>
              <a:t>Bulb</a:t>
            </a:r>
          </a:p>
        </p:txBody>
      </p:sp>
      <p:sp>
        <p:nvSpPr>
          <p:cNvPr id="32" name="TextBox 31"/>
          <p:cNvSpPr txBox="1"/>
          <p:nvPr/>
        </p:nvSpPr>
        <p:spPr>
          <a:xfrm>
            <a:off x="3336207" y="4945998"/>
            <a:ext cx="1305154" cy="461665"/>
          </a:xfrm>
          <a:prstGeom prst="rect">
            <a:avLst/>
          </a:prstGeom>
          <a:noFill/>
        </p:spPr>
        <p:txBody>
          <a:bodyPr wrap="square" rtlCol="0">
            <a:spAutoFit/>
          </a:bodyPr>
          <a:lstStyle/>
          <a:p>
            <a:r>
              <a:rPr lang="en-GB" sz="2400" dirty="0"/>
              <a:t>Buzzer</a:t>
            </a:r>
          </a:p>
        </p:txBody>
      </p:sp>
      <p:sp>
        <p:nvSpPr>
          <p:cNvPr id="33" name="TextBox 32"/>
          <p:cNvSpPr txBox="1"/>
          <p:nvPr/>
        </p:nvSpPr>
        <p:spPr>
          <a:xfrm>
            <a:off x="5626833" y="4986311"/>
            <a:ext cx="1305154" cy="461665"/>
          </a:xfrm>
          <a:prstGeom prst="rect">
            <a:avLst/>
          </a:prstGeom>
          <a:noFill/>
        </p:spPr>
        <p:txBody>
          <a:bodyPr wrap="square" rtlCol="0">
            <a:spAutoFit/>
          </a:bodyPr>
          <a:lstStyle/>
          <a:p>
            <a:r>
              <a:rPr lang="en-GB" sz="2400" dirty="0"/>
              <a:t>Switch</a:t>
            </a:r>
          </a:p>
        </p:txBody>
      </p:sp>
    </p:spTree>
    <p:extLst>
      <p:ext uri="{BB962C8B-B14F-4D97-AF65-F5344CB8AC3E}">
        <p14:creationId xmlns:p14="http://schemas.microsoft.com/office/powerpoint/2010/main" val="4603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2" name="TextBox 1"/>
          <p:cNvSpPr txBox="1"/>
          <p:nvPr/>
        </p:nvSpPr>
        <p:spPr>
          <a:xfrm>
            <a:off x="4431324" y="1955409"/>
            <a:ext cx="3207434" cy="584775"/>
          </a:xfrm>
          <a:prstGeom prst="rect">
            <a:avLst/>
          </a:prstGeom>
          <a:noFill/>
        </p:spPr>
        <p:txBody>
          <a:bodyPr wrap="square" rtlCol="0">
            <a:spAutoFit/>
          </a:bodyPr>
          <a:lstStyle/>
          <a:p>
            <a:pPr algn="ctr"/>
            <a:r>
              <a:rPr lang="en-GB" sz="3200" b="1" dirty="0"/>
              <a:t>End of Game!</a:t>
            </a:r>
          </a:p>
        </p:txBody>
      </p:sp>
      <p:sp>
        <p:nvSpPr>
          <p:cNvPr id="3" name="TextBox 2"/>
          <p:cNvSpPr txBox="1"/>
          <p:nvPr/>
        </p:nvSpPr>
        <p:spPr>
          <a:xfrm>
            <a:off x="3038621" y="3263705"/>
            <a:ext cx="6527409" cy="584775"/>
          </a:xfrm>
          <a:prstGeom prst="rect">
            <a:avLst/>
          </a:prstGeom>
          <a:solidFill>
            <a:srgbClr val="FFFF00"/>
          </a:solidFill>
        </p:spPr>
        <p:txBody>
          <a:bodyPr wrap="square" rtlCol="0">
            <a:spAutoFit/>
          </a:bodyPr>
          <a:lstStyle/>
          <a:p>
            <a:r>
              <a:rPr lang="en-GB" sz="3200" dirty="0"/>
              <a:t>Congratulations to the winning team!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582" y="623859"/>
            <a:ext cx="2278086" cy="22780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551" y="4385683"/>
            <a:ext cx="2660957" cy="1979752"/>
          </a:xfrm>
          <a:prstGeom prst="rect">
            <a:avLst/>
          </a:prstGeom>
        </p:spPr>
      </p:pic>
    </p:spTree>
    <p:extLst>
      <p:ext uri="{BB962C8B-B14F-4D97-AF65-F5344CB8AC3E}">
        <p14:creationId xmlns:p14="http://schemas.microsoft.com/office/powerpoint/2010/main" val="401096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662516" y="3068619"/>
            <a:ext cx="7395883" cy="2862322"/>
          </a:xfrm>
          <a:prstGeom prst="rect">
            <a:avLst/>
          </a:prstGeom>
          <a:noFill/>
        </p:spPr>
        <p:txBody>
          <a:bodyPr wrap="square" rtlCol="0">
            <a:spAutoFit/>
          </a:bodyPr>
          <a:lstStyle/>
          <a:p>
            <a:pPr algn="ctr"/>
            <a:r>
              <a:rPr lang="en-GB" dirty="0"/>
              <a:t>On each slide there is a sentence with 3 possible endings. One is low, one is in the middle and the other is high. Your team should discuss the sentence and agree on the ending that you think is correct or gives the best explanation.  </a:t>
            </a:r>
          </a:p>
          <a:p>
            <a:pPr algn="ctr"/>
            <a:endParaRPr lang="en-GB" dirty="0"/>
          </a:p>
          <a:p>
            <a:pPr algn="ctr"/>
            <a:r>
              <a:rPr lang="en-GB" dirty="0"/>
              <a:t>If you think the lowest one is correct, crouch with your hands touching the floor.  If you think the middle one is correct,  stand with your hands held straight out in front of you. If you think the highest one is correct, reach your hands high up into the air.</a:t>
            </a:r>
          </a:p>
          <a:p>
            <a:endParaRPr lang="en-GB" dirty="0"/>
          </a:p>
        </p:txBody>
      </p:sp>
      <p:sp>
        <p:nvSpPr>
          <p:cNvPr id="5" name="TextBox 4"/>
          <p:cNvSpPr txBox="1"/>
          <p:nvPr/>
        </p:nvSpPr>
        <p:spPr>
          <a:xfrm>
            <a:off x="4081491" y="2011680"/>
            <a:ext cx="4457599" cy="661182"/>
          </a:xfrm>
          <a:prstGeom prst="rect">
            <a:avLst/>
          </a:prstGeom>
          <a:solidFill>
            <a:srgbClr val="FFFF00"/>
          </a:solidFill>
        </p:spPr>
        <p:txBody>
          <a:bodyPr wrap="square" rtlCol="0">
            <a:spAutoFit/>
          </a:bodyPr>
          <a:lstStyle/>
          <a:p>
            <a:pPr algn="ctr"/>
            <a:r>
              <a:rPr lang="en-GB" sz="3600" b="1" dirty="0"/>
              <a:t>Top Score Wins!</a:t>
            </a:r>
          </a:p>
        </p:txBody>
      </p:sp>
      <p:sp>
        <p:nvSpPr>
          <p:cNvPr id="6" name="TextBox 5"/>
          <p:cNvSpPr txBox="1"/>
          <p:nvPr/>
        </p:nvSpPr>
        <p:spPr>
          <a:xfrm>
            <a:off x="4979963" y="1219386"/>
            <a:ext cx="2588455" cy="461665"/>
          </a:xfrm>
          <a:prstGeom prst="rect">
            <a:avLst/>
          </a:prstGeom>
          <a:noFill/>
        </p:spPr>
        <p:txBody>
          <a:bodyPr wrap="square" rtlCol="0">
            <a:spAutoFit/>
          </a:bodyPr>
          <a:lstStyle/>
          <a:p>
            <a:r>
              <a:rPr lang="en-GB" sz="2400" dirty="0"/>
              <a:t>This game is called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496177">
            <a:off x="9032217" y="493127"/>
            <a:ext cx="2438400" cy="2438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033" y="678211"/>
            <a:ext cx="2005680" cy="2005680"/>
          </a:xfrm>
          <a:prstGeom prst="rect">
            <a:avLst/>
          </a:prstGeom>
        </p:spPr>
      </p:pic>
    </p:spTree>
    <p:extLst>
      <p:ext uri="{BB962C8B-B14F-4D97-AF65-F5344CB8AC3E}">
        <p14:creationId xmlns:p14="http://schemas.microsoft.com/office/powerpoint/2010/main" val="269209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B5E9"/>
        </a:solidFill>
        <a:effectLst/>
      </p:bgPr>
    </p:bg>
    <p:spTree>
      <p:nvGrpSpPr>
        <p:cNvPr id="1" name=""/>
        <p:cNvGrpSpPr/>
        <p:nvPr/>
      </p:nvGrpSpPr>
      <p:grpSpPr>
        <a:xfrm>
          <a:off x="0" y="0"/>
          <a:ext cx="0" cy="0"/>
          <a:chOff x="0" y="0"/>
          <a:chExt cx="0" cy="0"/>
        </a:xfrm>
      </p:grpSpPr>
      <p:sp>
        <p:nvSpPr>
          <p:cNvPr id="2" name="Rectangle 1"/>
          <p:cNvSpPr/>
          <p:nvPr/>
        </p:nvSpPr>
        <p:spPr>
          <a:xfrm>
            <a:off x="3048000" y="2551837"/>
            <a:ext cx="6096000" cy="2585323"/>
          </a:xfrm>
          <a:prstGeom prst="rect">
            <a:avLst/>
          </a:prstGeom>
        </p:spPr>
        <p:txBody>
          <a:bodyPr>
            <a:spAutoFit/>
          </a:bodyPr>
          <a:lstStyle/>
          <a:p>
            <a:pPr algn="ctr"/>
            <a:r>
              <a:rPr lang="en-GB" sz="2400" dirty="0"/>
              <a:t>When all the teams have made their choice your teacher will click to reveal the answer. The teams that have picked the correct answer win a cube. The team with the most cubes at the end is the winner.</a:t>
            </a:r>
          </a:p>
          <a:p>
            <a:pPr algn="ctr"/>
            <a:endParaRPr lang="en-GB" dirty="0"/>
          </a:p>
          <a:p>
            <a:pPr algn="ctr"/>
            <a:r>
              <a:rPr lang="en-GB" sz="2400" dirty="0"/>
              <a:t>Good Luck!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562" y="4183414"/>
            <a:ext cx="2543322" cy="190749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96" y="573551"/>
            <a:ext cx="1958242" cy="2263919"/>
          </a:xfrm>
          <a:prstGeom prst="rect">
            <a:avLst/>
          </a:prstGeom>
        </p:spPr>
      </p:pic>
    </p:spTree>
    <p:extLst>
      <p:ext uri="{BB962C8B-B14F-4D97-AF65-F5344CB8AC3E}">
        <p14:creationId xmlns:p14="http://schemas.microsoft.com/office/powerpoint/2010/main" val="86109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2986" y="1105810"/>
            <a:ext cx="4979126" cy="461665"/>
          </a:xfrm>
          <a:prstGeom prst="rect">
            <a:avLst/>
          </a:prstGeom>
          <a:solidFill>
            <a:schemeClr val="accent1">
              <a:lumMod val="20000"/>
              <a:lumOff val="80000"/>
            </a:schemeClr>
          </a:solidFill>
        </p:spPr>
        <p:txBody>
          <a:bodyPr wrap="square" rtlCol="0">
            <a:spAutoFit/>
          </a:bodyPr>
          <a:lstStyle/>
          <a:p>
            <a:r>
              <a:rPr lang="en-GB" sz="2400" dirty="0"/>
              <a:t>1. The flow of electricity is called …</a:t>
            </a:r>
          </a:p>
        </p:txBody>
      </p:sp>
      <p:sp>
        <p:nvSpPr>
          <p:cNvPr id="5" name="TextBox 4"/>
          <p:cNvSpPr txBox="1"/>
          <p:nvPr/>
        </p:nvSpPr>
        <p:spPr>
          <a:xfrm>
            <a:off x="7137378" y="1336644"/>
            <a:ext cx="2514600" cy="584775"/>
          </a:xfrm>
          <a:prstGeom prst="rect">
            <a:avLst/>
          </a:prstGeom>
          <a:solidFill>
            <a:schemeClr val="accent1">
              <a:lumMod val="20000"/>
              <a:lumOff val="80000"/>
            </a:schemeClr>
          </a:solidFill>
        </p:spPr>
        <p:txBody>
          <a:bodyPr wrap="square" rtlCol="0">
            <a:spAutoFit/>
          </a:bodyPr>
          <a:lstStyle/>
          <a:p>
            <a:r>
              <a:rPr lang="en-GB" sz="3200" dirty="0"/>
              <a:t>a current</a:t>
            </a:r>
          </a:p>
        </p:txBody>
      </p:sp>
      <p:sp>
        <p:nvSpPr>
          <p:cNvPr id="6" name="TextBox 5"/>
          <p:cNvSpPr txBox="1"/>
          <p:nvPr/>
        </p:nvSpPr>
        <p:spPr>
          <a:xfrm>
            <a:off x="7137378" y="3073858"/>
            <a:ext cx="2514600" cy="584775"/>
          </a:xfrm>
          <a:prstGeom prst="rect">
            <a:avLst/>
          </a:prstGeom>
          <a:solidFill>
            <a:schemeClr val="accent1">
              <a:lumMod val="20000"/>
              <a:lumOff val="80000"/>
            </a:schemeClr>
          </a:solidFill>
        </p:spPr>
        <p:txBody>
          <a:bodyPr wrap="square" rtlCol="0">
            <a:spAutoFit/>
          </a:bodyPr>
          <a:lstStyle/>
          <a:p>
            <a:r>
              <a:rPr lang="en-GB" sz="3200" dirty="0"/>
              <a:t>a raisin</a:t>
            </a:r>
          </a:p>
        </p:txBody>
      </p:sp>
      <p:sp>
        <p:nvSpPr>
          <p:cNvPr id="7" name="TextBox 6"/>
          <p:cNvSpPr txBox="1"/>
          <p:nvPr/>
        </p:nvSpPr>
        <p:spPr>
          <a:xfrm>
            <a:off x="7137378" y="4971400"/>
            <a:ext cx="2514600" cy="584775"/>
          </a:xfrm>
          <a:prstGeom prst="rect">
            <a:avLst/>
          </a:prstGeom>
          <a:solidFill>
            <a:schemeClr val="accent1">
              <a:lumMod val="20000"/>
              <a:lumOff val="80000"/>
            </a:schemeClr>
          </a:solidFill>
        </p:spPr>
        <p:txBody>
          <a:bodyPr wrap="square" rtlCol="0">
            <a:spAutoFit/>
          </a:bodyPr>
          <a:lstStyle/>
          <a:p>
            <a:r>
              <a:rPr lang="en-GB" sz="3200" dirty="0"/>
              <a:t>a currant  </a:t>
            </a:r>
          </a:p>
        </p:txBody>
      </p:sp>
      <p:sp>
        <p:nvSpPr>
          <p:cNvPr id="8" name="Left Arrow 7"/>
          <p:cNvSpPr/>
          <p:nvPr/>
        </p:nvSpPr>
        <p:spPr>
          <a:xfrm>
            <a:off x="9867656" y="1336643"/>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253" y="2527261"/>
            <a:ext cx="4868213" cy="2736526"/>
          </a:xfrm>
          <a:prstGeom prst="rect">
            <a:avLst/>
          </a:prstGeom>
        </p:spPr>
      </p:pic>
    </p:spTree>
    <p:extLst>
      <p:ext uri="{BB962C8B-B14F-4D97-AF65-F5344CB8AC3E}">
        <p14:creationId xmlns:p14="http://schemas.microsoft.com/office/powerpoint/2010/main" val="1414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2986" y="1105810"/>
            <a:ext cx="4979126" cy="830997"/>
          </a:xfrm>
          <a:prstGeom prst="rect">
            <a:avLst/>
          </a:prstGeom>
          <a:solidFill>
            <a:schemeClr val="bg2">
              <a:lumMod val="75000"/>
            </a:schemeClr>
          </a:solidFill>
        </p:spPr>
        <p:txBody>
          <a:bodyPr wrap="square" rtlCol="0">
            <a:spAutoFit/>
          </a:bodyPr>
          <a:lstStyle/>
          <a:p>
            <a:r>
              <a:rPr lang="en-GB" sz="2400" dirty="0"/>
              <a:t>2. Electricity must flow in a continuous loop which is called a ….</a:t>
            </a:r>
          </a:p>
        </p:txBody>
      </p:sp>
      <p:sp>
        <p:nvSpPr>
          <p:cNvPr id="5" name="TextBox 4"/>
          <p:cNvSpPr txBox="1"/>
          <p:nvPr/>
        </p:nvSpPr>
        <p:spPr>
          <a:xfrm>
            <a:off x="7137378" y="1336644"/>
            <a:ext cx="2514600" cy="584775"/>
          </a:xfrm>
          <a:prstGeom prst="rect">
            <a:avLst/>
          </a:prstGeom>
          <a:solidFill>
            <a:schemeClr val="bg2">
              <a:lumMod val="75000"/>
            </a:schemeClr>
          </a:solidFill>
        </p:spPr>
        <p:txBody>
          <a:bodyPr wrap="square" rtlCol="0">
            <a:spAutoFit/>
          </a:bodyPr>
          <a:lstStyle/>
          <a:p>
            <a:r>
              <a:rPr lang="en-GB" sz="3200" dirty="0"/>
              <a:t>a circus</a:t>
            </a:r>
          </a:p>
        </p:txBody>
      </p:sp>
      <p:sp>
        <p:nvSpPr>
          <p:cNvPr id="6" name="TextBox 5"/>
          <p:cNvSpPr txBox="1"/>
          <p:nvPr/>
        </p:nvSpPr>
        <p:spPr>
          <a:xfrm>
            <a:off x="7137378" y="3073858"/>
            <a:ext cx="2514600" cy="584775"/>
          </a:xfrm>
          <a:prstGeom prst="rect">
            <a:avLst/>
          </a:prstGeom>
          <a:solidFill>
            <a:schemeClr val="bg2">
              <a:lumMod val="75000"/>
            </a:schemeClr>
          </a:solidFill>
        </p:spPr>
        <p:txBody>
          <a:bodyPr wrap="square" rtlCol="0">
            <a:spAutoFit/>
          </a:bodyPr>
          <a:lstStyle/>
          <a:p>
            <a:r>
              <a:rPr lang="en-GB" sz="3200" dirty="0"/>
              <a:t>a circle</a:t>
            </a:r>
          </a:p>
        </p:txBody>
      </p:sp>
      <p:sp>
        <p:nvSpPr>
          <p:cNvPr id="7" name="TextBox 6"/>
          <p:cNvSpPr txBox="1"/>
          <p:nvPr/>
        </p:nvSpPr>
        <p:spPr>
          <a:xfrm>
            <a:off x="7137378" y="4971400"/>
            <a:ext cx="2514600" cy="584775"/>
          </a:xfrm>
          <a:prstGeom prst="rect">
            <a:avLst/>
          </a:prstGeom>
          <a:solidFill>
            <a:schemeClr val="bg2">
              <a:lumMod val="75000"/>
            </a:schemeClr>
          </a:solidFill>
        </p:spPr>
        <p:txBody>
          <a:bodyPr wrap="square" rtlCol="0">
            <a:spAutoFit/>
          </a:bodyPr>
          <a:lstStyle/>
          <a:p>
            <a:r>
              <a:rPr lang="en-GB" sz="3200" dirty="0"/>
              <a:t>a circuit  </a:t>
            </a:r>
          </a:p>
        </p:txBody>
      </p:sp>
      <p:sp>
        <p:nvSpPr>
          <p:cNvPr id="8" name="Left Arrow 7"/>
          <p:cNvSpPr/>
          <p:nvPr/>
        </p:nvSpPr>
        <p:spPr>
          <a:xfrm>
            <a:off x="9895792" y="4971400"/>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527" y="2482948"/>
            <a:ext cx="5174192" cy="2910483"/>
          </a:xfrm>
          <a:prstGeom prst="rect">
            <a:avLst/>
          </a:prstGeom>
        </p:spPr>
      </p:pic>
    </p:spTree>
    <p:extLst>
      <p:ext uri="{BB962C8B-B14F-4D97-AF65-F5344CB8AC3E}">
        <p14:creationId xmlns:p14="http://schemas.microsoft.com/office/powerpoint/2010/main" val="78178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2986" y="1105810"/>
            <a:ext cx="4979126" cy="461665"/>
          </a:xfrm>
          <a:prstGeom prst="rect">
            <a:avLst/>
          </a:prstGeom>
          <a:solidFill>
            <a:schemeClr val="bg2">
              <a:lumMod val="90000"/>
            </a:schemeClr>
          </a:solidFill>
        </p:spPr>
        <p:txBody>
          <a:bodyPr wrap="square" rtlCol="0">
            <a:spAutoFit/>
          </a:bodyPr>
          <a:lstStyle/>
          <a:p>
            <a:r>
              <a:rPr lang="en-GB" sz="2400" dirty="0"/>
              <a:t>3. To make a circuit you must have …</a:t>
            </a:r>
          </a:p>
        </p:txBody>
      </p:sp>
      <p:sp>
        <p:nvSpPr>
          <p:cNvPr id="5" name="TextBox 4"/>
          <p:cNvSpPr txBox="1"/>
          <p:nvPr/>
        </p:nvSpPr>
        <p:spPr>
          <a:xfrm>
            <a:off x="6808346" y="1705489"/>
            <a:ext cx="2514600" cy="584775"/>
          </a:xfrm>
          <a:prstGeom prst="rect">
            <a:avLst/>
          </a:prstGeom>
          <a:solidFill>
            <a:schemeClr val="bg2">
              <a:lumMod val="90000"/>
            </a:schemeClr>
          </a:solidFill>
        </p:spPr>
        <p:txBody>
          <a:bodyPr wrap="square" rtlCol="0">
            <a:spAutoFit/>
          </a:bodyPr>
          <a:lstStyle/>
          <a:p>
            <a:r>
              <a:rPr lang="en-GB" sz="3200" dirty="0"/>
              <a:t>a bulb</a:t>
            </a:r>
          </a:p>
        </p:txBody>
      </p:sp>
      <p:sp>
        <p:nvSpPr>
          <p:cNvPr id="6" name="TextBox 5"/>
          <p:cNvSpPr txBox="1"/>
          <p:nvPr/>
        </p:nvSpPr>
        <p:spPr>
          <a:xfrm>
            <a:off x="6808346" y="3183190"/>
            <a:ext cx="2514600" cy="584775"/>
          </a:xfrm>
          <a:prstGeom prst="rect">
            <a:avLst/>
          </a:prstGeom>
          <a:solidFill>
            <a:schemeClr val="bg2">
              <a:lumMod val="90000"/>
            </a:schemeClr>
          </a:solidFill>
        </p:spPr>
        <p:txBody>
          <a:bodyPr wrap="square" rtlCol="0">
            <a:spAutoFit/>
          </a:bodyPr>
          <a:lstStyle/>
          <a:p>
            <a:r>
              <a:rPr lang="en-GB" sz="3200" dirty="0"/>
              <a:t>a motor</a:t>
            </a:r>
          </a:p>
        </p:txBody>
      </p:sp>
      <p:sp>
        <p:nvSpPr>
          <p:cNvPr id="7" name="TextBox 6"/>
          <p:cNvSpPr txBox="1"/>
          <p:nvPr/>
        </p:nvSpPr>
        <p:spPr>
          <a:xfrm>
            <a:off x="6808346" y="4971400"/>
            <a:ext cx="2878819" cy="584775"/>
          </a:xfrm>
          <a:prstGeom prst="rect">
            <a:avLst/>
          </a:prstGeom>
          <a:solidFill>
            <a:schemeClr val="bg2">
              <a:lumMod val="90000"/>
            </a:schemeClr>
          </a:solidFill>
        </p:spPr>
        <p:txBody>
          <a:bodyPr wrap="square" rtlCol="0">
            <a:spAutoFit/>
          </a:bodyPr>
          <a:lstStyle/>
          <a:p>
            <a:r>
              <a:rPr lang="en-GB" sz="3200" dirty="0"/>
              <a:t>a power source  </a:t>
            </a:r>
          </a:p>
        </p:txBody>
      </p:sp>
      <p:sp>
        <p:nvSpPr>
          <p:cNvPr id="8" name="Left Arrow 7"/>
          <p:cNvSpPr/>
          <p:nvPr/>
        </p:nvSpPr>
        <p:spPr>
          <a:xfrm>
            <a:off x="9895792" y="4971400"/>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48" y="2825387"/>
            <a:ext cx="2438400" cy="2438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448" y="2000825"/>
            <a:ext cx="1657058" cy="16570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293" y="4082400"/>
            <a:ext cx="1778000" cy="1778000"/>
          </a:xfrm>
          <a:prstGeom prst="rect">
            <a:avLst/>
          </a:prstGeom>
        </p:spPr>
      </p:pic>
    </p:spTree>
    <p:extLst>
      <p:ext uri="{BB962C8B-B14F-4D97-AF65-F5344CB8AC3E}">
        <p14:creationId xmlns:p14="http://schemas.microsoft.com/office/powerpoint/2010/main" val="144039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2986" y="1105810"/>
            <a:ext cx="4979126" cy="830997"/>
          </a:xfrm>
          <a:prstGeom prst="rect">
            <a:avLst/>
          </a:prstGeom>
          <a:solidFill>
            <a:schemeClr val="accent4">
              <a:lumMod val="60000"/>
              <a:lumOff val="40000"/>
            </a:schemeClr>
          </a:solidFill>
        </p:spPr>
        <p:txBody>
          <a:bodyPr wrap="square" rtlCol="0">
            <a:spAutoFit/>
          </a:bodyPr>
          <a:lstStyle/>
          <a:p>
            <a:r>
              <a:rPr lang="en-GB" sz="2400" dirty="0"/>
              <a:t>4. The parts that make up an electrical circuit are called …</a:t>
            </a:r>
          </a:p>
        </p:txBody>
      </p:sp>
      <p:sp>
        <p:nvSpPr>
          <p:cNvPr id="5" name="TextBox 4"/>
          <p:cNvSpPr txBox="1"/>
          <p:nvPr/>
        </p:nvSpPr>
        <p:spPr>
          <a:xfrm>
            <a:off x="6808346" y="1705489"/>
            <a:ext cx="2514600" cy="584775"/>
          </a:xfrm>
          <a:prstGeom prst="rect">
            <a:avLst/>
          </a:prstGeom>
          <a:solidFill>
            <a:schemeClr val="accent4">
              <a:lumMod val="60000"/>
              <a:lumOff val="40000"/>
            </a:schemeClr>
          </a:solidFill>
        </p:spPr>
        <p:txBody>
          <a:bodyPr wrap="square" rtlCol="0">
            <a:spAutoFit/>
          </a:bodyPr>
          <a:lstStyle/>
          <a:p>
            <a:r>
              <a:rPr lang="en-GB" sz="3200" dirty="0"/>
              <a:t>items</a:t>
            </a:r>
          </a:p>
        </p:txBody>
      </p:sp>
      <p:sp>
        <p:nvSpPr>
          <p:cNvPr id="6" name="TextBox 5"/>
          <p:cNvSpPr txBox="1"/>
          <p:nvPr/>
        </p:nvSpPr>
        <p:spPr>
          <a:xfrm>
            <a:off x="6808346" y="3183190"/>
            <a:ext cx="2514600" cy="584775"/>
          </a:xfrm>
          <a:prstGeom prst="rect">
            <a:avLst/>
          </a:prstGeom>
          <a:solidFill>
            <a:schemeClr val="accent4">
              <a:lumMod val="60000"/>
              <a:lumOff val="40000"/>
            </a:schemeClr>
          </a:solidFill>
        </p:spPr>
        <p:txBody>
          <a:bodyPr wrap="square" rtlCol="0">
            <a:spAutoFit/>
          </a:bodyPr>
          <a:lstStyle/>
          <a:p>
            <a:r>
              <a:rPr lang="en-GB" sz="3200" dirty="0"/>
              <a:t>components</a:t>
            </a:r>
          </a:p>
        </p:txBody>
      </p:sp>
      <p:sp>
        <p:nvSpPr>
          <p:cNvPr id="7" name="TextBox 6"/>
          <p:cNvSpPr txBox="1"/>
          <p:nvPr/>
        </p:nvSpPr>
        <p:spPr>
          <a:xfrm>
            <a:off x="6808346" y="4971400"/>
            <a:ext cx="2878819" cy="584775"/>
          </a:xfrm>
          <a:prstGeom prst="rect">
            <a:avLst/>
          </a:prstGeom>
          <a:solidFill>
            <a:schemeClr val="accent4">
              <a:lumMod val="60000"/>
              <a:lumOff val="40000"/>
            </a:schemeClr>
          </a:solidFill>
        </p:spPr>
        <p:txBody>
          <a:bodyPr wrap="square" rtlCol="0">
            <a:spAutoFit/>
          </a:bodyPr>
          <a:lstStyle/>
          <a:p>
            <a:r>
              <a:rPr lang="en-GB" sz="3200" dirty="0"/>
              <a:t>appliances</a:t>
            </a:r>
          </a:p>
        </p:txBody>
      </p:sp>
      <p:sp>
        <p:nvSpPr>
          <p:cNvPr id="8" name="Left Arrow 7"/>
          <p:cNvSpPr/>
          <p:nvPr/>
        </p:nvSpPr>
        <p:spPr>
          <a:xfrm>
            <a:off x="9694080" y="3183189"/>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40" y="3107331"/>
            <a:ext cx="2438400" cy="2438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448" y="2000825"/>
            <a:ext cx="1657058" cy="16570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293" y="4082400"/>
            <a:ext cx="1778000" cy="177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6865" y="3475577"/>
            <a:ext cx="1701908" cy="1701908"/>
          </a:xfrm>
          <a:prstGeom prst="rect">
            <a:avLst/>
          </a:prstGeom>
        </p:spPr>
      </p:pic>
    </p:spTree>
    <p:extLst>
      <p:ext uri="{BB962C8B-B14F-4D97-AF65-F5344CB8AC3E}">
        <p14:creationId xmlns:p14="http://schemas.microsoft.com/office/powerpoint/2010/main" val="389623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2986" y="1105810"/>
            <a:ext cx="5605360" cy="830997"/>
          </a:xfrm>
          <a:prstGeom prst="rect">
            <a:avLst/>
          </a:prstGeom>
          <a:solidFill>
            <a:srgbClr val="FFFF00"/>
          </a:solidFill>
        </p:spPr>
        <p:txBody>
          <a:bodyPr wrap="square" rtlCol="0">
            <a:spAutoFit/>
          </a:bodyPr>
          <a:lstStyle/>
          <a:p>
            <a:r>
              <a:rPr lang="en-GB" sz="2400" dirty="0"/>
              <a:t>5. A single unit that converts chemical energy into electrical energy is called …</a:t>
            </a:r>
          </a:p>
        </p:txBody>
      </p:sp>
      <p:sp>
        <p:nvSpPr>
          <p:cNvPr id="5" name="TextBox 4"/>
          <p:cNvSpPr txBox="1"/>
          <p:nvPr/>
        </p:nvSpPr>
        <p:spPr>
          <a:xfrm>
            <a:off x="7256712" y="1707727"/>
            <a:ext cx="2350493" cy="584775"/>
          </a:xfrm>
          <a:prstGeom prst="rect">
            <a:avLst/>
          </a:prstGeom>
          <a:solidFill>
            <a:srgbClr val="FFFF00"/>
          </a:solidFill>
        </p:spPr>
        <p:txBody>
          <a:bodyPr wrap="square" rtlCol="0">
            <a:spAutoFit/>
          </a:bodyPr>
          <a:lstStyle/>
          <a:p>
            <a:r>
              <a:rPr lang="en-GB" sz="3200" dirty="0"/>
              <a:t>a battery</a:t>
            </a:r>
          </a:p>
        </p:txBody>
      </p:sp>
      <p:sp>
        <p:nvSpPr>
          <p:cNvPr id="6" name="TextBox 5"/>
          <p:cNvSpPr txBox="1"/>
          <p:nvPr/>
        </p:nvSpPr>
        <p:spPr>
          <a:xfrm>
            <a:off x="7256711" y="3158944"/>
            <a:ext cx="2350493" cy="584775"/>
          </a:xfrm>
          <a:prstGeom prst="rect">
            <a:avLst/>
          </a:prstGeom>
          <a:solidFill>
            <a:srgbClr val="FFFF00"/>
          </a:solidFill>
        </p:spPr>
        <p:txBody>
          <a:bodyPr wrap="square" rtlCol="0">
            <a:spAutoFit/>
          </a:bodyPr>
          <a:lstStyle/>
          <a:p>
            <a:r>
              <a:rPr lang="en-GB" sz="3200" dirty="0"/>
              <a:t>a cell</a:t>
            </a:r>
          </a:p>
        </p:txBody>
      </p:sp>
      <p:sp>
        <p:nvSpPr>
          <p:cNvPr id="7" name="TextBox 6"/>
          <p:cNvSpPr txBox="1"/>
          <p:nvPr/>
        </p:nvSpPr>
        <p:spPr>
          <a:xfrm>
            <a:off x="7229347" y="4794024"/>
            <a:ext cx="2377857" cy="584775"/>
          </a:xfrm>
          <a:prstGeom prst="rect">
            <a:avLst/>
          </a:prstGeom>
          <a:solidFill>
            <a:srgbClr val="FFFF00"/>
          </a:solidFill>
        </p:spPr>
        <p:txBody>
          <a:bodyPr wrap="square" rtlCol="0">
            <a:spAutoFit/>
          </a:bodyPr>
          <a:lstStyle/>
          <a:p>
            <a:r>
              <a:rPr lang="en-GB" sz="3200" dirty="0"/>
              <a:t>a cylinder</a:t>
            </a:r>
          </a:p>
        </p:txBody>
      </p:sp>
      <p:sp>
        <p:nvSpPr>
          <p:cNvPr id="8" name="Left Arrow 7"/>
          <p:cNvSpPr/>
          <p:nvPr/>
        </p:nvSpPr>
        <p:spPr>
          <a:xfrm>
            <a:off x="9783251" y="3183189"/>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828" y="2825387"/>
            <a:ext cx="2438400" cy="2438400"/>
          </a:xfrm>
          <a:prstGeom prst="rect">
            <a:avLst/>
          </a:prstGeom>
        </p:spPr>
      </p:pic>
    </p:spTree>
    <p:extLst>
      <p:ext uri="{BB962C8B-B14F-4D97-AF65-F5344CB8AC3E}">
        <p14:creationId xmlns:p14="http://schemas.microsoft.com/office/powerpoint/2010/main" val="219835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2986" y="1105810"/>
            <a:ext cx="5605360" cy="461665"/>
          </a:xfrm>
          <a:prstGeom prst="rect">
            <a:avLst/>
          </a:prstGeom>
          <a:solidFill>
            <a:schemeClr val="accent6">
              <a:lumMod val="60000"/>
              <a:lumOff val="40000"/>
            </a:schemeClr>
          </a:solidFill>
        </p:spPr>
        <p:txBody>
          <a:bodyPr wrap="square" rtlCol="0">
            <a:spAutoFit/>
          </a:bodyPr>
          <a:lstStyle/>
          <a:p>
            <a:r>
              <a:rPr lang="en-GB" sz="2400" dirty="0"/>
              <a:t>6. A group of 2 or more cells is called … </a:t>
            </a:r>
          </a:p>
        </p:txBody>
      </p:sp>
      <p:sp>
        <p:nvSpPr>
          <p:cNvPr id="5" name="TextBox 4"/>
          <p:cNvSpPr txBox="1"/>
          <p:nvPr/>
        </p:nvSpPr>
        <p:spPr>
          <a:xfrm>
            <a:off x="7256712" y="1707727"/>
            <a:ext cx="2350493" cy="584775"/>
          </a:xfrm>
          <a:prstGeom prst="rect">
            <a:avLst/>
          </a:prstGeom>
          <a:solidFill>
            <a:schemeClr val="accent6">
              <a:lumMod val="60000"/>
              <a:lumOff val="40000"/>
            </a:schemeClr>
          </a:solidFill>
        </p:spPr>
        <p:txBody>
          <a:bodyPr wrap="square" rtlCol="0">
            <a:spAutoFit/>
          </a:bodyPr>
          <a:lstStyle/>
          <a:p>
            <a:r>
              <a:rPr lang="en-GB" sz="3200" dirty="0"/>
              <a:t>a battery</a:t>
            </a:r>
          </a:p>
        </p:txBody>
      </p:sp>
      <p:sp>
        <p:nvSpPr>
          <p:cNvPr id="6" name="TextBox 5"/>
          <p:cNvSpPr txBox="1"/>
          <p:nvPr/>
        </p:nvSpPr>
        <p:spPr>
          <a:xfrm>
            <a:off x="7256712" y="3250875"/>
            <a:ext cx="2350493" cy="584775"/>
          </a:xfrm>
          <a:prstGeom prst="rect">
            <a:avLst/>
          </a:prstGeom>
          <a:solidFill>
            <a:schemeClr val="accent6">
              <a:lumMod val="60000"/>
              <a:lumOff val="40000"/>
            </a:schemeClr>
          </a:solidFill>
        </p:spPr>
        <p:txBody>
          <a:bodyPr wrap="square" rtlCol="0">
            <a:spAutoFit/>
          </a:bodyPr>
          <a:lstStyle/>
          <a:p>
            <a:r>
              <a:rPr lang="en-GB" sz="3200" dirty="0"/>
              <a:t>a collection</a:t>
            </a:r>
          </a:p>
        </p:txBody>
      </p:sp>
      <p:sp>
        <p:nvSpPr>
          <p:cNvPr id="7" name="TextBox 6"/>
          <p:cNvSpPr txBox="1"/>
          <p:nvPr/>
        </p:nvSpPr>
        <p:spPr>
          <a:xfrm>
            <a:off x="7229347" y="4794024"/>
            <a:ext cx="2377857" cy="584775"/>
          </a:xfrm>
          <a:prstGeom prst="rect">
            <a:avLst/>
          </a:prstGeom>
          <a:solidFill>
            <a:schemeClr val="accent6">
              <a:lumMod val="60000"/>
              <a:lumOff val="40000"/>
            </a:schemeClr>
          </a:solidFill>
        </p:spPr>
        <p:txBody>
          <a:bodyPr wrap="square" rtlCol="0">
            <a:spAutoFit/>
          </a:bodyPr>
          <a:lstStyle/>
          <a:p>
            <a:r>
              <a:rPr lang="en-GB" sz="3200" dirty="0"/>
              <a:t>a power box</a:t>
            </a:r>
          </a:p>
        </p:txBody>
      </p:sp>
      <p:sp>
        <p:nvSpPr>
          <p:cNvPr id="8" name="Left Arrow 7"/>
          <p:cNvSpPr/>
          <p:nvPr/>
        </p:nvSpPr>
        <p:spPr>
          <a:xfrm>
            <a:off x="9783251" y="1765711"/>
            <a:ext cx="1344706" cy="58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520" y="1707727"/>
            <a:ext cx="4376291" cy="4376291"/>
          </a:xfrm>
          <a:prstGeom prst="rect">
            <a:avLst/>
          </a:prstGeom>
        </p:spPr>
      </p:pic>
    </p:spTree>
    <p:extLst>
      <p:ext uri="{BB962C8B-B14F-4D97-AF65-F5344CB8AC3E}">
        <p14:creationId xmlns:p14="http://schemas.microsoft.com/office/powerpoint/2010/main" val="8744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3960</TotalTime>
  <Words>530</Words>
  <Application>Microsoft Office PowerPoint</Application>
  <PresentationFormat>Widescreen</PresentationFormat>
  <Paragraphs>86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Abhijith Sreekumari</cp:lastModifiedBy>
  <cp:revision>26</cp:revision>
  <dcterms:created xsi:type="dcterms:W3CDTF">2019-01-04T16:46:22Z</dcterms:created>
  <dcterms:modified xsi:type="dcterms:W3CDTF">2024-03-07T09:30:38Z</dcterms:modified>
</cp:coreProperties>
</file>