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11" r:id="rId3"/>
    <p:sldId id="315" r:id="rId4"/>
    <p:sldId id="314" r:id="rId5"/>
    <p:sldId id="316" r:id="rId6"/>
    <p:sldId id="292" r:id="rId7"/>
    <p:sldId id="286" r:id="rId8"/>
    <p:sldId id="304" r:id="rId9"/>
    <p:sldId id="294" r:id="rId10"/>
    <p:sldId id="295" r:id="rId11"/>
    <p:sldId id="296" r:id="rId12"/>
    <p:sldId id="291" r:id="rId13"/>
    <p:sldId id="288" r:id="rId14"/>
    <p:sldId id="305" r:id="rId15"/>
    <p:sldId id="297" r:id="rId16"/>
    <p:sldId id="289" r:id="rId17"/>
    <p:sldId id="290" r:id="rId18"/>
    <p:sldId id="302" r:id="rId19"/>
    <p:sldId id="301" r:id="rId20"/>
    <p:sldId id="303" r:id="rId21"/>
    <p:sldId id="281" r:id="rId22"/>
    <p:sldId id="317" r:id="rId23"/>
    <p:sldId id="31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EA7600"/>
    <a:srgbClr val="9AF67A"/>
    <a:srgbClr val="85F45E"/>
    <a:srgbClr val="E7B8F6"/>
    <a:srgbClr val="F4D2FE"/>
    <a:srgbClr val="F7B635"/>
    <a:srgbClr val="E2AAF4"/>
    <a:srgbClr val="F1C6FE"/>
    <a:srgbClr val="F9B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1565" autoAdjust="0"/>
  </p:normalViewPr>
  <p:slideViewPr>
    <p:cSldViewPr snapToGrid="0">
      <p:cViewPr varScale="1">
        <p:scale>
          <a:sx n="86" d="100"/>
          <a:sy n="86" d="100"/>
        </p:scale>
        <p:origin x="8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09/08/2019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rnussbaum.com/stdu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Aft>
                <a:spcPts val="600"/>
              </a:spcAft>
            </a:pPr>
            <a:r>
              <a:rPr lang="en-GB" b="1" dirty="0">
                <a:solidFill>
                  <a:srgbClr val="253746"/>
                </a:solidFill>
              </a:rPr>
              <a:t>Before teaching, be aware that</a:t>
            </a:r>
            <a:r>
              <a:rPr lang="en-GB" dirty="0">
                <a:solidFill>
                  <a:srgbClr val="253746"/>
                </a:solidFill>
              </a:rPr>
              <a:t>:</a:t>
            </a:r>
          </a:p>
          <a:p>
            <a:pPr marL="231775" indent="-231775">
              <a:spcAft>
                <a:spcPts val="600"/>
              </a:spcAft>
              <a:buFont typeface="Arial" panose="020B0604020202020204" pitchFamily="34" charset="0"/>
              <a:buChar cha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1 - 3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Ask children to make an estimate first and then helping you with each stage of the division on the board.</a:t>
            </a:r>
          </a:p>
          <a:p>
            <a:r>
              <a:rPr lang="en-GB" sz="1200" b="1" kern="1200" dirty="0">
                <a:solidFill>
                  <a:schemeClr val="tx1"/>
                </a:solidFill>
                <a:effectLst/>
                <a:latin typeface="+mn-lt"/>
                <a:ea typeface="+mn-ea"/>
                <a:cs typeface="+mn-cs"/>
              </a:rPr>
              <a:t>Today would be a great day to use a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Revision Rules </a:t>
            </a:r>
            <a:r>
              <a:rPr lang="en-GB" sz="1200" b="1" i="0" kern="1200" dirty="0">
                <a:solidFill>
                  <a:schemeClr val="tx1"/>
                </a:solidFill>
                <a:effectLst/>
                <a:latin typeface="+mn-lt"/>
                <a:ea typeface="+mn-ea"/>
                <a:cs typeface="+mn-cs"/>
              </a:rPr>
              <a:t>from NRICH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Alternatively, children</a:t>
            </a:r>
            <a:r>
              <a:rPr lang="en-GB" sz="1200" b="1" kern="1200" baseline="0" dirty="0">
                <a:solidFill>
                  <a:schemeClr val="tx1"/>
                </a:solidFill>
                <a:effectLst/>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Use both empty number lines and vertical layouts, then choose a preference.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Use the vertical layout of chunking. Make an estimate between two multiples of 10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Come up with divisions by 6, 7, 8 and 9 with answers within given ranges. Check using vertical layout.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47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Practise using division (answers between 10 and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Practise using division (answers between 20 and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Practise using division (answers between 30 and 70).</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46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14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 how 124 ÷ 8 = 15 r 4, and so 16 tables will be needed, rather than 15, otherwise four people would have nowhere to sit. </a:t>
            </a:r>
          </a:p>
        </p:txBody>
      </p:sp>
      <p:sp>
        <p:nvSpPr>
          <p:cNvPr id="4" name="Slide Number Placeholder 3"/>
          <p:cNvSpPr>
            <a:spLocks noGrp="1"/>
          </p:cNvSpPr>
          <p:nvPr>
            <p:ph type="sldNum" sz="quarter" idx="5"/>
          </p:nvPr>
        </p:nvSpPr>
        <p:spPr/>
        <p:txBody>
          <a:bodyPr/>
          <a:lstStyle/>
          <a:p>
            <a:fld id="{33873E03-7F6C-40B1-9C82-92C8804404E5}" type="slidenum">
              <a:rPr lang="en-GB" smtClean="0"/>
              <a:t>13</a:t>
            </a:fld>
            <a:endParaRPr lang="en-GB"/>
          </a:p>
        </p:txBody>
      </p:sp>
    </p:spTree>
    <p:extLst>
      <p:ext uri="{BB962C8B-B14F-4D97-AF65-F5344CB8AC3E}">
        <p14:creationId xmlns:p14="http://schemas.microsoft.com/office/powerpoint/2010/main" val="240761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Make sketches to help solve word problems.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Solve word problems, then check answer to division with multiplication.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Solve a multi-step division problem.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02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mn-lt"/>
                <a:ea typeface="+mn-ea"/>
                <a:cs typeface="+mn-cs"/>
              </a:rPr>
              <a:t>Downloadable PRACTICE </a:t>
            </a:r>
            <a:r>
              <a:rPr kumimoji="0" lang="en-GB" sz="1200" b="1" i="0" u="none" strike="noStrike" kern="1200" cap="none" spc="0" normalizeH="0" baseline="0" noProof="0" dirty="0">
                <a:ln>
                  <a:noFill/>
                </a:ln>
                <a:solidFill>
                  <a:prstClr val="black"/>
                </a:solidFill>
                <a:effectLst/>
                <a:uLnTx/>
                <a:uFillTx/>
                <a:latin typeface="+mn-lt"/>
                <a:ea typeface="+mn-ea"/>
                <a:cs typeface="+mn-cs"/>
              </a:rPr>
              <a:t>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Solve division word problems; round up or down.</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121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16</a:t>
            </a:fld>
            <a:endParaRPr lang="en-GB"/>
          </a:p>
        </p:txBody>
      </p:sp>
    </p:spTree>
    <p:extLst>
      <p:ext uri="{BB962C8B-B14F-4D97-AF65-F5344CB8AC3E}">
        <p14:creationId xmlns:p14="http://schemas.microsoft.com/office/powerpoint/2010/main" val="3600459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Draw out children’s reasoning, e.g. thirty 4s are 120 so 119 ÷ 4 will be just under 30. </a:t>
            </a:r>
          </a:p>
        </p:txBody>
      </p:sp>
      <p:sp>
        <p:nvSpPr>
          <p:cNvPr id="4" name="Slide Number Placeholder 3"/>
          <p:cNvSpPr>
            <a:spLocks noGrp="1"/>
          </p:cNvSpPr>
          <p:nvPr>
            <p:ph type="sldNum" sz="quarter" idx="5"/>
          </p:nvPr>
        </p:nvSpPr>
        <p:spPr/>
        <p:txBody>
          <a:bodyPr/>
          <a:lstStyle/>
          <a:p>
            <a:fld id="{33873E03-7F6C-40B1-9C82-92C8804404E5}" type="slidenum">
              <a:rPr lang="en-GB" smtClean="0"/>
              <a:t>17</a:t>
            </a:fld>
            <a:endParaRPr lang="en-GB"/>
          </a:p>
        </p:txBody>
      </p:sp>
    </p:spTree>
    <p:extLst>
      <p:ext uri="{BB962C8B-B14F-4D97-AF65-F5344CB8AC3E}">
        <p14:creationId xmlns:p14="http://schemas.microsoft.com/office/powerpoint/2010/main" val="3942510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Identify which divisions can be done mentally and why.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Spot divisions with the same answer, and write others with the same 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Find answers to divisions, writing the answers as mixed numbers.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155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Downloadable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Start at question 1 and do as many as they can.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Start at question 5 and do as many as they can.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Complete whole sheet.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60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a:p>
        </p:txBody>
      </p:sp>
    </p:spTree>
    <p:extLst>
      <p:ext uri="{BB962C8B-B14F-4D97-AF65-F5344CB8AC3E}">
        <p14:creationId xmlns:p14="http://schemas.microsoft.com/office/powerpoint/2010/main" val="82341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You can now use the </a:t>
            </a:r>
            <a:r>
              <a:rPr kumimoji="0" lang="en-GB" sz="1200" b="1" i="0" u="none" strike="noStrike" kern="1200" cap="none" spc="0" normalizeH="0" baseline="0" noProof="0" dirty="0">
                <a:ln>
                  <a:noFill/>
                </a:ln>
                <a:solidFill>
                  <a:prstClr val="black"/>
                </a:solidFill>
                <a:effectLst/>
                <a:uLnTx/>
                <a:uFillTx/>
                <a:latin typeface="+mn-lt"/>
                <a:ea typeface="+mn-ea"/>
                <a:cs typeface="+mn-cs"/>
              </a:rPr>
              <a:t>Mastery: Reasoning and Problem-Solving </a:t>
            </a:r>
            <a:r>
              <a:rPr kumimoji="0" lang="en-GB" sz="1200" b="0" i="0" u="none" strike="noStrike" kern="1200" cap="none" spc="0" normalizeH="0" baseline="0" noProof="0" dirty="0">
                <a:ln>
                  <a:noFill/>
                </a:ln>
                <a:solidFill>
                  <a:prstClr val="black"/>
                </a:solidFill>
                <a:effectLst/>
                <a:uLnTx/>
                <a:uFillTx/>
                <a:latin typeface="+mn-lt"/>
                <a:ea typeface="+mn-ea"/>
                <a:cs typeface="+mn-cs"/>
              </a:rPr>
              <a:t>questions to assess children’s success across this unit.  Go to the next slide.</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673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21</a:t>
            </a:fld>
            <a:endParaRPr lang="en-GB"/>
          </a:p>
        </p:txBody>
      </p:sp>
    </p:spTree>
    <p:extLst>
      <p:ext uri="{BB962C8B-B14F-4D97-AF65-F5344CB8AC3E}">
        <p14:creationId xmlns:p14="http://schemas.microsoft.com/office/powerpoint/2010/main" val="240432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22</a:t>
            </a:fld>
            <a:endParaRPr lang="en-GB"/>
          </a:p>
        </p:txBody>
      </p:sp>
    </p:spTree>
    <p:extLst>
      <p:ext uri="{BB962C8B-B14F-4D97-AF65-F5344CB8AC3E}">
        <p14:creationId xmlns:p14="http://schemas.microsoft.com/office/powerpoint/2010/main" val="81320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23</a:t>
            </a:fld>
            <a:endParaRPr lang="en-GB"/>
          </a:p>
        </p:txBody>
      </p:sp>
    </p:spTree>
    <p:extLst>
      <p:ext uri="{BB962C8B-B14F-4D97-AF65-F5344CB8AC3E}">
        <p14:creationId xmlns:p14="http://schemas.microsoft.com/office/powerpoint/2010/main" val="165381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1</a:t>
            </a:r>
          </a:p>
          <a:p>
            <a:r>
              <a:rPr lang="en-GB" sz="1200" kern="1200" dirty="0">
                <a:solidFill>
                  <a:schemeClr val="tx1"/>
                </a:solidFill>
                <a:effectLst/>
                <a:latin typeface="+mn-lt"/>
                <a:ea typeface="+mn-ea"/>
                <a:cs typeface="+mn-cs"/>
              </a:rPr>
              <a:t>Ask children to work in pairs to write four number sentences that use all three numbers: two multiplications and two divisions, i.e. 7 x 30 = 210, 30 x 7 = 210, 210 ÷ 7 = 30 and 210 ÷ 30 = 7. Repeat for other triangles, e.g. 420, 6 and 70; 320, 40 and 8; 560, 7 and 80.</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a:p>
        </p:txBody>
      </p:sp>
    </p:spTree>
    <p:extLst>
      <p:ext uri="{BB962C8B-B14F-4D97-AF65-F5344CB8AC3E}">
        <p14:creationId xmlns:p14="http://schemas.microsoft.com/office/powerpoint/2010/main" val="273840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Day 2</a:t>
            </a:r>
          </a:p>
          <a:p>
            <a:pPr hangingPunct="0"/>
            <a:r>
              <a:rPr lang="en-GB" sz="1200" kern="1200" dirty="0">
                <a:solidFill>
                  <a:schemeClr val="tx1"/>
                </a:solidFill>
                <a:effectLst/>
                <a:latin typeface="+mn-lt"/>
                <a:ea typeface="+mn-ea"/>
                <a:cs typeface="+mn-cs"/>
              </a:rPr>
              <a:t>Ask two </a:t>
            </a:r>
            <a:r>
              <a:rPr lang="en-GB" sz="1200" kern="1200" dirty="0" err="1">
                <a:solidFill>
                  <a:schemeClr val="tx1"/>
                </a:solidFill>
                <a:effectLst/>
                <a:latin typeface="+mn-lt"/>
                <a:ea typeface="+mn-ea"/>
                <a:cs typeface="+mn-cs"/>
              </a:rPr>
              <a:t>chn</a:t>
            </a:r>
            <a:r>
              <a:rPr lang="en-GB" sz="1200" kern="1200" dirty="0">
                <a:solidFill>
                  <a:schemeClr val="tx1"/>
                </a:solidFill>
                <a:effectLst/>
                <a:latin typeface="+mn-lt"/>
                <a:ea typeface="+mn-ea"/>
                <a:cs typeface="+mn-cs"/>
              </a:rPr>
              <a:t> to hold 0 and 100,000 cards at either end of the front of the classroom. Secretly give a child the number 42,842 and ask them to stand roughly where they think this number lies between 0 and 100,000. Ask each group to suggest a number. The child says whether the mystery number is more or less. Say </a:t>
            </a:r>
            <a:r>
              <a:rPr lang="en-GB" sz="1200" kern="1200" dirty="0" err="1">
                <a:solidFill>
                  <a:schemeClr val="tx1"/>
                </a:solidFill>
                <a:effectLst/>
                <a:latin typeface="+mn-lt"/>
                <a:ea typeface="+mn-ea"/>
                <a:cs typeface="+mn-cs"/>
              </a:rPr>
              <a:t>chn</a:t>
            </a:r>
            <a:r>
              <a:rPr lang="en-GB" sz="1200" kern="1200" dirty="0">
                <a:solidFill>
                  <a:schemeClr val="tx1"/>
                </a:solidFill>
                <a:effectLst/>
                <a:latin typeface="+mn-lt"/>
                <a:ea typeface="+mn-ea"/>
                <a:cs typeface="+mn-cs"/>
              </a:rPr>
              <a:t> can now zoom in on the line between neighbouring multiples of 10,000. Which would they like? Change the end numbers to 40,000 and 50,000. The child stands at roughly the right place between them. Take a guess from each group. Afterwards they choose multiples of 1000 to go at each end of the line. Zoom in again so the child stands between 42,800 and 42,900. Each group agree and show a guess at the same time. The nearest wins.</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a:p>
        </p:txBody>
      </p:sp>
    </p:spTree>
    <p:extLst>
      <p:ext uri="{BB962C8B-B14F-4D97-AF65-F5344CB8AC3E}">
        <p14:creationId xmlns:p14="http://schemas.microsoft.com/office/powerpoint/2010/main" val="82341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Day 3</a:t>
            </a:r>
          </a:p>
          <a:p>
            <a:pPr hangingPunct="0"/>
            <a:r>
              <a:rPr lang="en-GB" sz="1200" kern="1200" dirty="0">
                <a:solidFill>
                  <a:schemeClr val="tx1"/>
                </a:solidFill>
                <a:effectLst/>
                <a:latin typeface="+mn-lt"/>
                <a:ea typeface="+mn-ea"/>
                <a:cs typeface="+mn-cs"/>
              </a:rPr>
              <a:t>Play ‘Converting time units’ at </a:t>
            </a:r>
            <a:r>
              <a:rPr lang="en-GB" sz="1200" u="sng" kern="1200" dirty="0">
                <a:solidFill>
                  <a:schemeClr val="tx1"/>
                </a:solidFill>
                <a:effectLst/>
                <a:latin typeface="+mn-lt"/>
                <a:ea typeface="+mn-ea"/>
                <a:cs typeface="+mn-cs"/>
                <a:hlinkClick r:id="rId3"/>
              </a:rPr>
              <a:t>http://mrnussbaum.com/stdut/</a:t>
            </a:r>
            <a:r>
              <a:rPr lang="en-GB" sz="1200" kern="1200" dirty="0">
                <a:solidFill>
                  <a:schemeClr val="tx1"/>
                </a:solidFill>
                <a:effectLst/>
                <a:latin typeface="+mn-lt"/>
                <a:ea typeface="+mn-ea"/>
                <a:cs typeface="+mn-cs"/>
              </a:rPr>
              <a:t> .  Show each of the 12 questions one at a time. </a:t>
            </a:r>
            <a:r>
              <a:rPr lang="en-GB" sz="1200" kern="1200" dirty="0" err="1">
                <a:solidFill>
                  <a:schemeClr val="tx1"/>
                </a:solidFill>
                <a:effectLst/>
                <a:latin typeface="+mn-lt"/>
                <a:ea typeface="+mn-ea"/>
                <a:cs typeface="+mn-cs"/>
              </a:rPr>
              <a:t>Chn</a:t>
            </a:r>
            <a:r>
              <a:rPr lang="en-GB" sz="1200" kern="1200" dirty="0">
                <a:solidFill>
                  <a:schemeClr val="tx1"/>
                </a:solidFill>
                <a:effectLst/>
                <a:latin typeface="+mn-lt"/>
                <a:ea typeface="+mn-ea"/>
                <a:cs typeface="+mn-cs"/>
              </a:rPr>
              <a:t> write A, B, C or D on their whiteboards to answer. Click on the letter with the most votes. Can you score more than 10 as a class?</a:t>
            </a: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a:p>
        </p:txBody>
      </p:sp>
    </p:spTree>
    <p:extLst>
      <p:ext uri="{BB962C8B-B14F-4D97-AF65-F5344CB8AC3E}">
        <p14:creationId xmlns:p14="http://schemas.microsoft.com/office/powerpoint/2010/main" val="167319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29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7</a:t>
            </a:fld>
            <a:endParaRPr lang="en-GB"/>
          </a:p>
        </p:txBody>
      </p:sp>
    </p:spTree>
    <p:extLst>
      <p:ext uri="{BB962C8B-B14F-4D97-AF65-F5344CB8AC3E}">
        <p14:creationId xmlns:p14="http://schemas.microsoft.com/office/powerpoint/2010/main" val="247023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Agree that the answer seems about right, because it is between 30 and 40, and closer to 30 as the original estimation suggested.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56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54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amilton-trust.org.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6 Shape</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1618754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6 Shape</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2211625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6 Shape</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077515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2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10" y="6390463"/>
            <a:ext cx="1681358" cy="276999"/>
          </a:xfrm>
          <a:prstGeom prst="rect">
            <a:avLst/>
          </a:prstGeom>
        </p:spPr>
        <p:txBody>
          <a:bodyPr wrap="none">
            <a:spAutoFit/>
          </a:bodyPr>
          <a:lstStyle/>
          <a:p>
            <a:pPr algn="l"/>
            <a:r>
              <a:rPr lang="en-GB" sz="1200" b="0" dirty="0">
                <a:solidFill>
                  <a:srgbClr val="EA7600"/>
                </a:solidFill>
              </a:rPr>
              <a:t>© </a:t>
            </a:r>
            <a:r>
              <a:rPr lang="en-GB" sz="1200" b="0" dirty="0">
                <a:solidFill>
                  <a:srgbClr val="EA7600"/>
                </a:solidFill>
                <a:hlinkClick r:id="rId2"/>
              </a:rPr>
              <a:t>hamilton-trust.org.uk</a:t>
            </a:r>
            <a:endParaRPr lang="en-GB" sz="1200" b="0"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0" name="Rectangle 9">
            <a:extLst>
              <a:ext uri="{FF2B5EF4-FFF2-40B4-BE49-F238E27FC236}">
                <a16:creationId xmlns:a16="http://schemas.microsoft.com/office/drawing/2014/main" id="{D89D1CB2-11BF-434A-9AE8-BEAF97E774D6}"/>
              </a:ext>
            </a:extLst>
          </p:cNvPr>
          <p:cNvSpPr/>
          <p:nvPr userDrawn="1"/>
        </p:nvSpPr>
        <p:spPr>
          <a:xfrm>
            <a:off x="8328810" y="6411439"/>
            <a:ext cx="566374" cy="276999"/>
          </a:xfrm>
          <a:prstGeom prst="rect">
            <a:avLst/>
          </a:prstGeom>
        </p:spPr>
        <p:txBody>
          <a:bodyPr wrap="none">
            <a:spAutoFit/>
          </a:bodyPr>
          <a:lstStyle/>
          <a:p>
            <a:pPr algn="l"/>
            <a:r>
              <a:rPr lang="en-GB" sz="1200" b="0" dirty="0">
                <a:solidFill>
                  <a:srgbClr val="EA7600"/>
                </a:solidFill>
              </a:rPr>
              <a:t>Year 5</a:t>
            </a:r>
          </a:p>
        </p:txBody>
      </p:sp>
    </p:spTree>
    <p:extLst>
      <p:ext uri="{BB962C8B-B14F-4D97-AF65-F5344CB8AC3E}">
        <p14:creationId xmlns:p14="http://schemas.microsoft.com/office/powerpoint/2010/main" val="842140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6 Shape</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763184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6 Shape</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391776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6 Shape</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770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Year 6 Shape</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82469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Year 6 Shape</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76617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Year 6 Shape</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48032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6 Shape</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641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6 Shape</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11171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bg1">
                <a:lumMod val="95000"/>
              </a:schemeClr>
            </a:gs>
            <a:gs pos="0">
              <a:schemeClr val="accent1">
                <a:lumMod val="20000"/>
                <a:lumOff val="80000"/>
              </a:schemeClr>
            </a:gs>
            <a:gs pos="100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6 Shape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mrnussbaum.com/stdut/"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Division of big numbers using vertical layout</a:t>
            </a:r>
            <a:endParaRPr lang="en-GB" sz="2400" dirty="0">
              <a:solidFill>
                <a:srgbClr val="253746"/>
              </a:solidFill>
            </a:endParaRPr>
          </a:p>
        </p:txBody>
      </p:sp>
      <p:sp>
        <p:nvSpPr>
          <p:cNvPr id="16" name="TextBox 15">
            <a:extLst>
              <a:ext uri="{FF2B5EF4-FFF2-40B4-BE49-F238E27FC236}">
                <a16:creationId xmlns:a16="http://schemas.microsoft.com/office/drawing/2014/main" id="{B69677ED-5C54-4353-B94F-C526DD00205C}"/>
              </a:ext>
            </a:extLst>
          </p:cNvPr>
          <p:cNvSpPr txBox="1"/>
          <p:nvPr/>
        </p:nvSpPr>
        <p:spPr>
          <a:xfrm>
            <a:off x="896010" y="1811419"/>
            <a:ext cx="7298871" cy="324447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Use a written method to divide numbers above the times tables.</a:t>
            </a:r>
            <a:endParaRPr lang="en-GB" sz="2000" b="1" dirty="0">
              <a:solidFill>
                <a:schemeClr val="accent5">
                  <a:lumMod val="50000"/>
                </a:schemeClr>
              </a:solidFill>
            </a:endParaRP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Use a written method to divide numbers above the times tables; Round up or down after division according to the context.</a:t>
            </a:r>
          </a:p>
          <a:p>
            <a:pPr>
              <a:buClr>
                <a:srgbClr val="EA7600"/>
              </a:buClr>
              <a:buSzPct val="120000"/>
            </a:pPr>
            <a:r>
              <a:rPr lang="en-GB" sz="2000" b="1" dirty="0">
                <a:solidFill>
                  <a:srgbClr val="253746"/>
                </a:solidFill>
              </a:rPr>
              <a:t>Day 3</a:t>
            </a:r>
          </a:p>
          <a:p>
            <a:pPr>
              <a:spcAft>
                <a:spcPts val="450"/>
              </a:spcAft>
              <a:buClr>
                <a:srgbClr val="EA7600"/>
              </a:buClr>
              <a:buSzPct val="120000"/>
            </a:pPr>
            <a:r>
              <a:rPr lang="en-GB" sz="2000" b="1" dirty="0">
                <a:solidFill>
                  <a:schemeClr val="accent5">
                    <a:lumMod val="75000"/>
                  </a:schemeClr>
                </a:solidFill>
              </a:rPr>
              <a:t>Use a written method to divide numbers above the times tables; Choose a mental or written method to solve division.</a:t>
            </a:r>
          </a:p>
        </p:txBody>
      </p:sp>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Tree>
    <p:extLst>
      <p:ext uri="{BB962C8B-B14F-4D97-AF65-F5344CB8AC3E}">
        <p14:creationId xmlns:p14="http://schemas.microsoft.com/office/powerpoint/2010/main" val="373814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75"/>
              </a:spcAft>
              <a:buClr>
                <a:srgbClr val="ED7D31"/>
              </a:buClr>
              <a:buSzPct val="120000"/>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Use a written method to divide numbers above the times tables.</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2F2BD3-4ADB-4CEB-820D-ED51F1A60202}"/>
              </a:ext>
            </a:extLst>
          </p:cNvPr>
          <p:cNvSpPr txBox="1"/>
          <p:nvPr/>
        </p:nvSpPr>
        <p:spPr>
          <a:xfrm>
            <a:off x="3184634" y="536028"/>
            <a:ext cx="1907628" cy="523220"/>
          </a:xfrm>
          <a:prstGeom prst="rect">
            <a:avLst/>
          </a:prstGeom>
          <a:noFill/>
        </p:spPr>
        <p:txBody>
          <a:bodyPr wrap="square" rtlCol="0">
            <a:spAutoFit/>
          </a:bodyPr>
          <a:lstStyle/>
          <a:p>
            <a:pPr algn="ctr"/>
            <a:r>
              <a:rPr lang="en-GB" sz="2800" b="1" dirty="0">
                <a:solidFill>
                  <a:srgbClr val="253746"/>
                </a:solidFill>
              </a:rPr>
              <a:t>113 ÷ 3 </a:t>
            </a:r>
          </a:p>
        </p:txBody>
      </p:sp>
      <p:grpSp>
        <p:nvGrpSpPr>
          <p:cNvPr id="6" name="Group 5">
            <a:extLst>
              <a:ext uri="{FF2B5EF4-FFF2-40B4-BE49-F238E27FC236}">
                <a16:creationId xmlns:a16="http://schemas.microsoft.com/office/drawing/2014/main" id="{A0ECB7A2-BAB7-4AF2-BF07-5EFB5A8F40D5}"/>
              </a:ext>
            </a:extLst>
          </p:cNvPr>
          <p:cNvGrpSpPr/>
          <p:nvPr/>
        </p:nvGrpSpPr>
        <p:grpSpPr>
          <a:xfrm>
            <a:off x="818197" y="1709313"/>
            <a:ext cx="2519769" cy="637440"/>
            <a:chOff x="1013180" y="1074204"/>
            <a:chExt cx="3359692" cy="721769"/>
          </a:xfrm>
        </p:grpSpPr>
        <p:sp>
          <p:nvSpPr>
            <p:cNvPr id="10" name="Speech Bubble: Rectangle with Corners Rounded 9">
              <a:extLst>
                <a:ext uri="{FF2B5EF4-FFF2-40B4-BE49-F238E27FC236}">
                  <a16:creationId xmlns:a16="http://schemas.microsoft.com/office/drawing/2014/main" id="{2F6F26C6-9958-4CFF-AFDB-8B6FF38F6F11}"/>
                </a:ext>
              </a:extLst>
            </p:cNvPr>
            <p:cNvSpPr/>
            <p:nvPr/>
          </p:nvSpPr>
          <p:spPr>
            <a:xfrm>
              <a:off x="1167141" y="1074204"/>
              <a:ext cx="3205731" cy="721769"/>
            </a:xfrm>
            <a:prstGeom prst="wedgeRoundRectCallout">
              <a:avLst>
                <a:gd name="adj1" fmla="val 54528"/>
                <a:gd name="adj2" fmla="val -105104"/>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Roughly how many 3s do you think are in 113?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206811A-1F17-46A5-8788-D08AB22FAA56}"/>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grpSp>
        <p:nvGrpSpPr>
          <p:cNvPr id="12" name="Group 11">
            <a:extLst>
              <a:ext uri="{FF2B5EF4-FFF2-40B4-BE49-F238E27FC236}">
                <a16:creationId xmlns:a16="http://schemas.microsoft.com/office/drawing/2014/main" id="{79B05AB9-8E85-4795-99B4-4A5130532BE4}"/>
              </a:ext>
            </a:extLst>
          </p:cNvPr>
          <p:cNvGrpSpPr/>
          <p:nvPr/>
        </p:nvGrpSpPr>
        <p:grpSpPr>
          <a:xfrm>
            <a:off x="4370432" y="1938877"/>
            <a:ext cx="3201569" cy="787698"/>
            <a:chOff x="1013180" y="1074204"/>
            <a:chExt cx="4268759" cy="891905"/>
          </a:xfrm>
        </p:grpSpPr>
        <p:sp>
          <p:nvSpPr>
            <p:cNvPr id="13" name="Speech Bubble: Rectangle with Corners Rounded 12">
              <a:extLst>
                <a:ext uri="{FF2B5EF4-FFF2-40B4-BE49-F238E27FC236}">
                  <a16:creationId xmlns:a16="http://schemas.microsoft.com/office/drawing/2014/main" id="{452EB6B2-0C84-46FA-A3BF-9F693CCD985D}"/>
                </a:ext>
              </a:extLst>
            </p:cNvPr>
            <p:cNvSpPr/>
            <p:nvPr/>
          </p:nvSpPr>
          <p:spPr>
            <a:xfrm>
              <a:off x="1167140" y="1074204"/>
              <a:ext cx="4114799" cy="891905"/>
            </a:xfrm>
            <a:prstGeom prst="wedgeRoundRectCallout">
              <a:avLst>
                <a:gd name="adj1" fmla="val -69404"/>
                <a:gd name="adj2" fmla="val 107596"/>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To use chunking on the number line, what do we do first?</a:t>
              </a:r>
            </a:p>
          </p:txBody>
        </p:sp>
        <p:pic>
          <p:nvPicPr>
            <p:cNvPr id="14" name="Picture 13">
              <a:extLst>
                <a:ext uri="{FF2B5EF4-FFF2-40B4-BE49-F238E27FC236}">
                  <a16:creationId xmlns:a16="http://schemas.microsoft.com/office/drawing/2014/main" id="{4949FDC8-CCA7-4A57-9D61-218D9FFE6630}"/>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grpSp>
        <p:nvGrpSpPr>
          <p:cNvPr id="15" name="Group 14">
            <a:extLst>
              <a:ext uri="{FF2B5EF4-FFF2-40B4-BE49-F238E27FC236}">
                <a16:creationId xmlns:a16="http://schemas.microsoft.com/office/drawing/2014/main" id="{539FDFE5-695C-4128-BBFC-044185F5626C}"/>
              </a:ext>
            </a:extLst>
          </p:cNvPr>
          <p:cNvGrpSpPr/>
          <p:nvPr/>
        </p:nvGrpSpPr>
        <p:grpSpPr>
          <a:xfrm>
            <a:off x="5220777" y="4400941"/>
            <a:ext cx="1982107" cy="637440"/>
            <a:chOff x="1013180" y="1074204"/>
            <a:chExt cx="2642809" cy="721769"/>
          </a:xfrm>
        </p:grpSpPr>
        <p:sp>
          <p:nvSpPr>
            <p:cNvPr id="16" name="Speech Bubble: Rectangle with Corners Rounded 15">
              <a:extLst>
                <a:ext uri="{FF2B5EF4-FFF2-40B4-BE49-F238E27FC236}">
                  <a16:creationId xmlns:a16="http://schemas.microsoft.com/office/drawing/2014/main" id="{F5CDDBB9-9B90-4482-AC9F-BD8AC04A5A8F}"/>
                </a:ext>
              </a:extLst>
            </p:cNvPr>
            <p:cNvSpPr/>
            <p:nvPr/>
          </p:nvSpPr>
          <p:spPr>
            <a:xfrm>
              <a:off x="1167141" y="1074204"/>
              <a:ext cx="2488848" cy="721769"/>
            </a:xfrm>
            <a:prstGeom prst="wedgeRoundRectCallout">
              <a:avLst>
                <a:gd name="adj1" fmla="val -48420"/>
                <a:gd name="adj2" fmla="val 100176"/>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How big is our first jump?</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E23A5D3C-6378-46E4-9B2C-4A8A20383D63}"/>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grpSp>
        <p:nvGrpSpPr>
          <p:cNvPr id="2" name="Group 1">
            <a:extLst>
              <a:ext uri="{FF2B5EF4-FFF2-40B4-BE49-F238E27FC236}">
                <a16:creationId xmlns:a16="http://schemas.microsoft.com/office/drawing/2014/main" id="{D24369C8-907F-494A-8DA8-DE7A22ACE1BB}"/>
              </a:ext>
            </a:extLst>
          </p:cNvPr>
          <p:cNvGrpSpPr/>
          <p:nvPr/>
        </p:nvGrpSpPr>
        <p:grpSpPr>
          <a:xfrm>
            <a:off x="3337966" y="2921689"/>
            <a:ext cx="2043811" cy="908401"/>
            <a:chOff x="3337966" y="2921689"/>
            <a:chExt cx="2043811" cy="908401"/>
          </a:xfrm>
        </p:grpSpPr>
        <p:sp>
          <p:nvSpPr>
            <p:cNvPr id="18" name="Speech Bubble: Rectangle with Corners Rounded 17">
              <a:extLst>
                <a:ext uri="{FF2B5EF4-FFF2-40B4-BE49-F238E27FC236}">
                  <a16:creationId xmlns:a16="http://schemas.microsoft.com/office/drawing/2014/main" id="{C72725F8-5807-4958-AEB2-17598DD7C5E0}"/>
                </a:ext>
              </a:extLst>
            </p:cNvPr>
            <p:cNvSpPr/>
            <p:nvPr/>
          </p:nvSpPr>
          <p:spPr>
            <a:xfrm>
              <a:off x="3337966" y="2921689"/>
              <a:ext cx="2043811" cy="684515"/>
            </a:xfrm>
            <a:prstGeom prst="wedgeRoundRectCallout">
              <a:avLst>
                <a:gd name="adj1" fmla="val -69404"/>
                <a:gd name="adj2" fmla="val 107596"/>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b="1" dirty="0">
                  <a:solidFill>
                    <a:srgbClr val="253746"/>
                  </a:solidFill>
                </a:rPr>
                <a:t>Have a go!</a:t>
              </a:r>
            </a:p>
          </p:txBody>
        </p:sp>
        <p:pic>
          <p:nvPicPr>
            <p:cNvPr id="19" name="Picture 18">
              <a:extLst>
                <a:ext uri="{FF2B5EF4-FFF2-40B4-BE49-F238E27FC236}">
                  <a16:creationId xmlns:a16="http://schemas.microsoft.com/office/drawing/2014/main" id="{5F9F71E9-8A7F-4BF9-8887-C2B77D9E8C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9343" y="3298434"/>
              <a:ext cx="531434" cy="53165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313364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pic>
        <p:nvPicPr>
          <p:cNvPr id="3" name="Picture 2" descr="A screenshot of a cell phone&#10;&#10;Description generated with high confidence">
            <a:extLst>
              <a:ext uri="{FF2B5EF4-FFF2-40B4-BE49-F238E27FC236}">
                <a16:creationId xmlns:a16="http://schemas.microsoft.com/office/drawing/2014/main" id="{AA199641-BF05-480F-B567-186A6BE11E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915" t="5827" r="14240" b="50000"/>
          <a:stretch/>
        </p:blipFill>
        <p:spPr>
          <a:xfrm>
            <a:off x="1382750" y="205060"/>
            <a:ext cx="6638595" cy="5771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3886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Division of big numbers using vertical layout</a:t>
            </a:r>
            <a:endParaRPr lang="en-GB" sz="2400" dirty="0">
              <a:solidFill>
                <a:srgbClr val="253746"/>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896010" y="1811419"/>
            <a:ext cx="7298871" cy="144911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Use a written method to divide numbers above the times tables; Round up or down after division according to the context.</a:t>
            </a:r>
          </a:p>
        </p:txBody>
      </p:sp>
    </p:spTree>
    <p:extLst>
      <p:ext uri="{BB962C8B-B14F-4D97-AF65-F5344CB8AC3E}">
        <p14:creationId xmlns:p14="http://schemas.microsoft.com/office/powerpoint/2010/main" val="2206629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0" y="61090"/>
            <a:ext cx="9143999" cy="338554"/>
          </a:xfrm>
          <a:prstGeom prst="rect">
            <a:avLst/>
          </a:prstGeom>
        </p:spPr>
        <p:txBody>
          <a:bodyPr wrap="square">
            <a:spAutoFit/>
          </a:bodyPr>
          <a:lstStyle/>
          <a:p>
            <a:pPr>
              <a:spcAft>
                <a:spcPts val="375"/>
              </a:spcAft>
              <a:buClr>
                <a:schemeClr val="accent2"/>
              </a:buClr>
              <a:buSzPct val="120000"/>
            </a:pPr>
            <a:r>
              <a:rPr lang="en-GB" sz="1600" b="1" dirty="0">
                <a:solidFill>
                  <a:srgbClr val="253746"/>
                </a:solidFill>
              </a:rPr>
              <a:t>Day 2:  </a:t>
            </a:r>
            <a:r>
              <a:rPr lang="en-GB" sz="1600" b="1" dirty="0">
                <a:solidFill>
                  <a:schemeClr val="accent5">
                    <a:lumMod val="75000"/>
                  </a:schemeClr>
                </a:solidFill>
              </a:rPr>
              <a:t>Use a written method to divide numbers; Round up or down after division according to context.</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TextBox 1">
            <a:extLst>
              <a:ext uri="{FF2B5EF4-FFF2-40B4-BE49-F238E27FC236}">
                <a16:creationId xmlns:a16="http://schemas.microsoft.com/office/drawing/2014/main" id="{CA0C9DEA-90A5-4410-AD69-DE636CA6C03E}"/>
              </a:ext>
            </a:extLst>
          </p:cNvPr>
          <p:cNvSpPr txBox="1"/>
          <p:nvPr/>
        </p:nvSpPr>
        <p:spPr>
          <a:xfrm>
            <a:off x="657726" y="882316"/>
            <a:ext cx="7828548" cy="830997"/>
          </a:xfrm>
          <a:prstGeom prst="rect">
            <a:avLst/>
          </a:prstGeom>
          <a:noFill/>
        </p:spPr>
        <p:txBody>
          <a:bodyPr wrap="square" rtlCol="0">
            <a:spAutoFit/>
          </a:bodyPr>
          <a:lstStyle/>
          <a:p>
            <a:r>
              <a:rPr lang="en-GB" sz="2400" b="1" dirty="0">
                <a:solidFill>
                  <a:srgbClr val="253746"/>
                </a:solidFill>
              </a:rPr>
              <a:t>A hotel is preparing for a wedding. There are 124 guests who will sit at tables of eight. How many tables are needed?</a:t>
            </a:r>
          </a:p>
        </p:txBody>
      </p:sp>
      <p:grpSp>
        <p:nvGrpSpPr>
          <p:cNvPr id="6" name="Group 5">
            <a:extLst>
              <a:ext uri="{FF2B5EF4-FFF2-40B4-BE49-F238E27FC236}">
                <a16:creationId xmlns:a16="http://schemas.microsoft.com/office/drawing/2014/main" id="{B3B46666-0D3C-4178-BBB2-996933BBB35E}"/>
              </a:ext>
            </a:extLst>
          </p:cNvPr>
          <p:cNvGrpSpPr/>
          <p:nvPr/>
        </p:nvGrpSpPr>
        <p:grpSpPr>
          <a:xfrm>
            <a:off x="309356" y="1969616"/>
            <a:ext cx="2882347" cy="1433288"/>
            <a:chOff x="817087" y="4011287"/>
            <a:chExt cx="3843129" cy="1622902"/>
          </a:xfrm>
        </p:grpSpPr>
        <p:sp>
          <p:nvSpPr>
            <p:cNvPr id="10" name="Speech Bubble: Rectangle with Corners Rounded 9">
              <a:extLst>
                <a:ext uri="{FF2B5EF4-FFF2-40B4-BE49-F238E27FC236}">
                  <a16:creationId xmlns:a16="http://schemas.microsoft.com/office/drawing/2014/main" id="{428A19D3-0366-48A8-8B89-A5C37D99F9EE}"/>
                </a:ext>
              </a:extLst>
            </p:cNvPr>
            <p:cNvSpPr/>
            <p:nvPr/>
          </p:nvSpPr>
          <p:spPr>
            <a:xfrm>
              <a:off x="817087" y="4510074"/>
              <a:ext cx="3843129" cy="1124115"/>
            </a:xfrm>
            <a:prstGeom prst="wedgeRoundRectCallout">
              <a:avLst>
                <a:gd name="adj1" fmla="val 60116"/>
                <a:gd name="adj2" fmla="val -91396"/>
                <a:gd name="adj3" fmla="val 16667"/>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GB" sz="1600" b="1" dirty="0">
                  <a:solidFill>
                    <a:srgbClr val="253746"/>
                  </a:solidFill>
                </a:rPr>
                <a:t>Discuss in pairs what calculation is needed and work together on your whiteboards to solve it.</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96975F9-D969-46D0-A9DB-6642E56206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4170" y="4011287"/>
              <a:ext cx="1000576" cy="537925"/>
            </a:xfrm>
            <a:prstGeom prst="rect">
              <a:avLst/>
            </a:prstGeom>
            <a:effectLst>
              <a:outerShdw blurRad="50800" dist="38100" dir="2700000" algn="tl" rotWithShape="0">
                <a:prstClr val="black">
                  <a:alpha val="40000"/>
                </a:prstClr>
              </a:outerShdw>
            </a:effectLst>
          </p:spPr>
        </p:pic>
      </p:grpSp>
      <p:sp>
        <p:nvSpPr>
          <p:cNvPr id="3" name="TextBox 2">
            <a:extLst>
              <a:ext uri="{FF2B5EF4-FFF2-40B4-BE49-F238E27FC236}">
                <a16:creationId xmlns:a16="http://schemas.microsoft.com/office/drawing/2014/main" id="{0EAC664B-9E85-4BBA-8FE7-FF478027895C}"/>
              </a:ext>
            </a:extLst>
          </p:cNvPr>
          <p:cNvSpPr txBox="1"/>
          <p:nvPr/>
        </p:nvSpPr>
        <p:spPr>
          <a:xfrm>
            <a:off x="3516659" y="2618699"/>
            <a:ext cx="3086100" cy="461665"/>
          </a:xfrm>
          <a:prstGeom prst="rect">
            <a:avLst/>
          </a:prstGeom>
          <a:noFill/>
        </p:spPr>
        <p:txBody>
          <a:bodyPr wrap="square" rtlCol="0">
            <a:spAutoFit/>
          </a:bodyPr>
          <a:lstStyle/>
          <a:p>
            <a:r>
              <a:rPr lang="en-GB" sz="2400" b="1" dirty="0">
                <a:solidFill>
                  <a:srgbClr val="C00000"/>
                </a:solidFill>
              </a:rPr>
              <a:t>124 ÷ 8 =15 r 4 </a:t>
            </a:r>
          </a:p>
        </p:txBody>
      </p:sp>
      <p:grpSp>
        <p:nvGrpSpPr>
          <p:cNvPr id="12" name="Group 11">
            <a:extLst>
              <a:ext uri="{FF2B5EF4-FFF2-40B4-BE49-F238E27FC236}">
                <a16:creationId xmlns:a16="http://schemas.microsoft.com/office/drawing/2014/main" id="{10EBA713-C0EC-4672-B02B-C1A6DAB66A01}"/>
              </a:ext>
            </a:extLst>
          </p:cNvPr>
          <p:cNvGrpSpPr/>
          <p:nvPr/>
        </p:nvGrpSpPr>
        <p:grpSpPr>
          <a:xfrm>
            <a:off x="3479642" y="3660997"/>
            <a:ext cx="2131610" cy="637440"/>
            <a:chOff x="1013180" y="1074204"/>
            <a:chExt cx="2842146" cy="721769"/>
          </a:xfrm>
        </p:grpSpPr>
        <p:sp>
          <p:nvSpPr>
            <p:cNvPr id="13" name="Speech Bubble: Rectangle with Corners Rounded 12">
              <a:extLst>
                <a:ext uri="{FF2B5EF4-FFF2-40B4-BE49-F238E27FC236}">
                  <a16:creationId xmlns:a16="http://schemas.microsoft.com/office/drawing/2014/main" id="{8FD271C6-6BAF-48ED-9A05-79048426276F}"/>
                </a:ext>
              </a:extLst>
            </p:cNvPr>
            <p:cNvSpPr/>
            <p:nvPr/>
          </p:nvSpPr>
          <p:spPr>
            <a:xfrm>
              <a:off x="1167141" y="1074204"/>
              <a:ext cx="2688185" cy="721769"/>
            </a:xfrm>
            <a:prstGeom prst="wedgeRoundRectCallout">
              <a:avLst>
                <a:gd name="adj1" fmla="val -2282"/>
                <a:gd name="adj2" fmla="val -112654"/>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Does this answer the problem?</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DAE6043-1040-4A71-B455-711DB997F3BF}"/>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grpSp>
        <p:nvGrpSpPr>
          <p:cNvPr id="15" name="Group 14">
            <a:extLst>
              <a:ext uri="{FF2B5EF4-FFF2-40B4-BE49-F238E27FC236}">
                <a16:creationId xmlns:a16="http://schemas.microsoft.com/office/drawing/2014/main" id="{547648A9-FD20-423E-95E2-BB6A89FB12DB}"/>
              </a:ext>
            </a:extLst>
          </p:cNvPr>
          <p:cNvGrpSpPr/>
          <p:nvPr/>
        </p:nvGrpSpPr>
        <p:grpSpPr>
          <a:xfrm>
            <a:off x="6420847" y="2386034"/>
            <a:ext cx="2413797" cy="1042965"/>
            <a:chOff x="1013180" y="1074203"/>
            <a:chExt cx="3218395" cy="1180942"/>
          </a:xfrm>
        </p:grpSpPr>
        <p:sp>
          <p:nvSpPr>
            <p:cNvPr id="16" name="Speech Bubble: Rectangle with Corners Rounded 15">
              <a:extLst>
                <a:ext uri="{FF2B5EF4-FFF2-40B4-BE49-F238E27FC236}">
                  <a16:creationId xmlns:a16="http://schemas.microsoft.com/office/drawing/2014/main" id="{6E328F15-F666-462E-91A4-6E212F9E2CD4}"/>
                </a:ext>
              </a:extLst>
            </p:cNvPr>
            <p:cNvSpPr/>
            <p:nvPr/>
          </p:nvSpPr>
          <p:spPr>
            <a:xfrm>
              <a:off x="1167141" y="1074203"/>
              <a:ext cx="3064434" cy="1180942"/>
            </a:xfrm>
            <a:prstGeom prst="wedgeRoundRectCallout">
              <a:avLst>
                <a:gd name="adj1" fmla="val -88928"/>
                <a:gd name="adj2" fmla="val -11981"/>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How many tables are needed? Did we need to round the answer up or down?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C328791B-B009-436C-B3CB-0B61ADA9CDED}"/>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spTree>
    <p:extLst>
      <p:ext uri="{BB962C8B-B14F-4D97-AF65-F5344CB8AC3E}">
        <p14:creationId xmlns:p14="http://schemas.microsoft.com/office/powerpoint/2010/main" val="118196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A0C9DEA-90A5-4410-AD69-DE636CA6C03E}"/>
              </a:ext>
            </a:extLst>
          </p:cNvPr>
          <p:cNvSpPr txBox="1"/>
          <p:nvPr/>
        </p:nvSpPr>
        <p:spPr>
          <a:xfrm>
            <a:off x="657726" y="882316"/>
            <a:ext cx="7828548" cy="1938992"/>
          </a:xfrm>
          <a:prstGeom prst="rect">
            <a:avLst/>
          </a:prstGeom>
          <a:noFill/>
        </p:spPr>
        <p:txBody>
          <a:bodyPr wrap="square" rtlCol="0">
            <a:spAutoFit/>
          </a:bodyPr>
          <a:lstStyle/>
          <a:p>
            <a:pPr lvl="0"/>
            <a:r>
              <a:rPr lang="en-GB" sz="2400" b="1" dirty="0">
                <a:solidFill>
                  <a:srgbClr val="253746"/>
                </a:solidFill>
              </a:rPr>
              <a:t>A packer for an internet company is gift wrapping remote control sand buggies. It takes 3m of paper to wrap each sand buggy. There is 86m of wrap left. </a:t>
            </a:r>
          </a:p>
          <a:p>
            <a:pPr lvl="0"/>
            <a:r>
              <a:rPr lang="en-GB" sz="2400" b="1" dirty="0">
                <a:solidFill>
                  <a:srgbClr val="253746"/>
                </a:solidFill>
              </a:rPr>
              <a:t>How many buggies can he wrap before he needs to go to the warehouse to get more paper? </a:t>
            </a:r>
            <a:endParaRPr kumimoji="0" lang="en-GB" sz="24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3B46666-0D3C-4178-BBB2-996933BBB35E}"/>
              </a:ext>
            </a:extLst>
          </p:cNvPr>
          <p:cNvGrpSpPr/>
          <p:nvPr/>
        </p:nvGrpSpPr>
        <p:grpSpPr>
          <a:xfrm>
            <a:off x="309356" y="2917338"/>
            <a:ext cx="3086100" cy="1718828"/>
            <a:chOff x="817087" y="4085351"/>
            <a:chExt cx="4114800" cy="1946218"/>
          </a:xfrm>
        </p:grpSpPr>
        <p:sp>
          <p:nvSpPr>
            <p:cNvPr id="10" name="Speech Bubble: Rectangle with Corners Rounded 9">
              <a:extLst>
                <a:ext uri="{FF2B5EF4-FFF2-40B4-BE49-F238E27FC236}">
                  <a16:creationId xmlns:a16="http://schemas.microsoft.com/office/drawing/2014/main" id="{428A19D3-0366-48A8-8B89-A5C37D99F9EE}"/>
                </a:ext>
              </a:extLst>
            </p:cNvPr>
            <p:cNvSpPr/>
            <p:nvPr/>
          </p:nvSpPr>
          <p:spPr>
            <a:xfrm>
              <a:off x="817087" y="4510075"/>
              <a:ext cx="4114800" cy="1521494"/>
            </a:xfrm>
            <a:prstGeom prst="wedgeRoundRectCallout">
              <a:avLst>
                <a:gd name="adj1" fmla="val 57890"/>
                <a:gd name="adj2" fmla="val -78995"/>
                <a:gd name="adj3" fmla="val 16667"/>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Discuss in pairs what calculation is needed and work together on your whiteboards to solve it.</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Then work out the answer to the problem.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96975F9-D969-46D0-A9DB-6642E56206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4199" y="4085351"/>
              <a:ext cx="1000576" cy="537925"/>
            </a:xfrm>
            <a:prstGeom prst="rect">
              <a:avLst/>
            </a:prstGeom>
            <a:effectLst>
              <a:outerShdw blurRad="50800" dist="38100" dir="2700000" algn="tl" rotWithShape="0">
                <a:prstClr val="black">
                  <a:alpha val="40000"/>
                </a:prstClr>
              </a:outerShdw>
            </a:effectLst>
          </p:spPr>
        </p:pic>
      </p:grpSp>
      <p:sp>
        <p:nvSpPr>
          <p:cNvPr id="3" name="TextBox 2">
            <a:extLst>
              <a:ext uri="{FF2B5EF4-FFF2-40B4-BE49-F238E27FC236}">
                <a16:creationId xmlns:a16="http://schemas.microsoft.com/office/drawing/2014/main" id="{0EAC664B-9E85-4BBA-8FE7-FF478027895C}"/>
              </a:ext>
            </a:extLst>
          </p:cNvPr>
          <p:cNvSpPr txBox="1"/>
          <p:nvPr/>
        </p:nvSpPr>
        <p:spPr>
          <a:xfrm>
            <a:off x="3837502" y="3502637"/>
            <a:ext cx="30861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panose="020F0502020204030204"/>
                <a:ea typeface="+mn-ea"/>
                <a:cs typeface="+mn-cs"/>
              </a:rPr>
              <a:t>86 ÷ 3 =</a:t>
            </a:r>
            <a:r>
              <a:rPr lang="en-GB" sz="2400" b="1" dirty="0">
                <a:solidFill>
                  <a:srgbClr val="C00000"/>
                </a:solidFill>
                <a:latin typeface="Calibri" panose="020F0502020204030204"/>
              </a:rPr>
              <a:t>28</a:t>
            </a:r>
            <a:r>
              <a:rPr kumimoji="0" lang="en-GB" sz="2400" b="1" i="0" u="none" strike="noStrike" kern="1200" cap="none" spc="0" normalizeH="0" baseline="0" noProof="0" dirty="0">
                <a:ln>
                  <a:noFill/>
                </a:ln>
                <a:solidFill>
                  <a:srgbClr val="C00000"/>
                </a:solidFill>
                <a:effectLst/>
                <a:uLnTx/>
                <a:uFillTx/>
                <a:latin typeface="Calibri" panose="020F0502020204030204"/>
                <a:ea typeface="+mn-ea"/>
                <a:cs typeface="+mn-cs"/>
              </a:rPr>
              <a:t> r 2 </a:t>
            </a:r>
          </a:p>
        </p:txBody>
      </p:sp>
      <p:grpSp>
        <p:nvGrpSpPr>
          <p:cNvPr id="15" name="Group 14">
            <a:extLst>
              <a:ext uri="{FF2B5EF4-FFF2-40B4-BE49-F238E27FC236}">
                <a16:creationId xmlns:a16="http://schemas.microsoft.com/office/drawing/2014/main" id="{547648A9-FD20-423E-95E2-BB6A89FB12DB}"/>
              </a:ext>
            </a:extLst>
          </p:cNvPr>
          <p:cNvGrpSpPr/>
          <p:nvPr/>
        </p:nvGrpSpPr>
        <p:grpSpPr>
          <a:xfrm>
            <a:off x="6420847" y="3268348"/>
            <a:ext cx="2114381" cy="768346"/>
            <a:chOff x="1013180" y="1074204"/>
            <a:chExt cx="2819174" cy="869993"/>
          </a:xfrm>
        </p:grpSpPr>
        <p:sp>
          <p:nvSpPr>
            <p:cNvPr id="16" name="Speech Bubble: Rectangle with Corners Rounded 15">
              <a:extLst>
                <a:ext uri="{FF2B5EF4-FFF2-40B4-BE49-F238E27FC236}">
                  <a16:creationId xmlns:a16="http://schemas.microsoft.com/office/drawing/2014/main" id="{6E328F15-F666-462E-91A4-6E212F9E2CD4}"/>
                </a:ext>
              </a:extLst>
            </p:cNvPr>
            <p:cNvSpPr/>
            <p:nvPr/>
          </p:nvSpPr>
          <p:spPr>
            <a:xfrm>
              <a:off x="1167141" y="1074204"/>
              <a:ext cx="2665213" cy="869993"/>
            </a:xfrm>
            <a:prstGeom prst="wedgeRoundRectCallout">
              <a:avLst>
                <a:gd name="adj1" fmla="val -88928"/>
                <a:gd name="adj2" fmla="val -11981"/>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Did you need to round the answer up or down? </a:t>
              </a:r>
            </a:p>
          </p:txBody>
        </p:sp>
        <p:pic>
          <p:nvPicPr>
            <p:cNvPr id="17" name="Picture 16">
              <a:extLst>
                <a:ext uri="{FF2B5EF4-FFF2-40B4-BE49-F238E27FC236}">
                  <a16:creationId xmlns:a16="http://schemas.microsoft.com/office/drawing/2014/main" id="{C328791B-B009-436C-B3CB-0B61ADA9CDED}"/>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sp>
        <p:nvSpPr>
          <p:cNvPr id="12" name="Rectangle 11">
            <a:extLst>
              <a:ext uri="{FF2B5EF4-FFF2-40B4-BE49-F238E27FC236}">
                <a16:creationId xmlns:a16="http://schemas.microsoft.com/office/drawing/2014/main" id="{1F0D71DE-5C79-4255-B479-729B95AEF261}"/>
              </a:ext>
            </a:extLst>
          </p:cNvPr>
          <p:cNvSpPr/>
          <p:nvPr/>
        </p:nvSpPr>
        <p:spPr>
          <a:xfrm>
            <a:off x="0" y="61090"/>
            <a:ext cx="9143999" cy="338554"/>
          </a:xfrm>
          <a:prstGeom prst="rect">
            <a:avLst/>
          </a:prstGeom>
        </p:spPr>
        <p:txBody>
          <a:bodyPr wrap="square">
            <a:spAutoFit/>
          </a:bodyPr>
          <a:lstStyle/>
          <a:p>
            <a:pPr>
              <a:spcAft>
                <a:spcPts val="375"/>
              </a:spcAft>
              <a:buClr>
                <a:schemeClr val="accent2"/>
              </a:buClr>
              <a:buSzPct val="120000"/>
            </a:pPr>
            <a:r>
              <a:rPr lang="en-GB" sz="1600" b="1" dirty="0">
                <a:solidFill>
                  <a:srgbClr val="253746"/>
                </a:solidFill>
              </a:rPr>
              <a:t>Day 2:  </a:t>
            </a:r>
            <a:r>
              <a:rPr lang="en-GB" sz="1600" b="1" dirty="0">
                <a:solidFill>
                  <a:schemeClr val="accent5">
                    <a:lumMod val="75000"/>
                  </a:schemeClr>
                </a:solidFill>
              </a:rPr>
              <a:t>Use a written method to divide numbers; Round up or down after division according to context.</a:t>
            </a:r>
          </a:p>
        </p:txBody>
      </p:sp>
    </p:spTree>
    <p:extLst>
      <p:ext uri="{BB962C8B-B14F-4D97-AF65-F5344CB8AC3E}">
        <p14:creationId xmlns:p14="http://schemas.microsoft.com/office/powerpoint/2010/main" val="631947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pic>
        <p:nvPicPr>
          <p:cNvPr id="3" name="Picture 2" descr="A screenshot of a social media post&#10;&#10;Description generated with very high confidence">
            <a:extLst>
              <a:ext uri="{FF2B5EF4-FFF2-40B4-BE49-F238E27FC236}">
                <a16:creationId xmlns:a16="http://schemas.microsoft.com/office/drawing/2014/main" id="{E400D3C1-3B9D-457F-9885-EBD8A18049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69" t="9125" r="7527" b="13716"/>
          <a:stretch/>
        </p:blipFill>
        <p:spPr>
          <a:xfrm>
            <a:off x="245327" y="442664"/>
            <a:ext cx="8540074" cy="5475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4907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4294967295"/>
          </p:nvPr>
        </p:nvSpPr>
        <p:spPr>
          <a:xfrm>
            <a:off x="5943602" y="6367376"/>
            <a:ext cx="3086100" cy="365125"/>
          </a:xfrm>
        </p:spPr>
        <p:txBody>
          <a:bodyPr/>
          <a:lstStyle/>
          <a:p>
            <a:pPr algn="r"/>
            <a:r>
              <a:rPr lang="en-GB" dirty="0"/>
              <a:t>Year 5 Multiplication and division</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16</a:t>
            </a:fld>
            <a:endParaRPr lang="en-GB" dirty="0">
              <a:solidFill>
                <a:srgbClr val="EA7600"/>
              </a:solidFill>
            </a:endParaRPr>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Division of big numbers using vertical layout</a:t>
            </a:r>
            <a:endParaRPr lang="en-GB" sz="2400" dirty="0">
              <a:solidFill>
                <a:srgbClr val="253746"/>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896010" y="1811419"/>
            <a:ext cx="7298871" cy="144911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3</a:t>
            </a:r>
          </a:p>
          <a:p>
            <a:pPr>
              <a:spcAft>
                <a:spcPts val="450"/>
              </a:spcAft>
              <a:buClr>
                <a:srgbClr val="EA7600"/>
              </a:buClr>
              <a:buSzPct val="120000"/>
            </a:pPr>
            <a:r>
              <a:rPr lang="en-GB" sz="2000" b="1" dirty="0">
                <a:solidFill>
                  <a:schemeClr val="accent5">
                    <a:lumMod val="75000"/>
                  </a:schemeClr>
                </a:solidFill>
              </a:rPr>
              <a:t>Use a written method to divide numbers above the times tables; Choose a mental or written method to solve division.</a:t>
            </a:r>
          </a:p>
        </p:txBody>
      </p:sp>
    </p:spTree>
    <p:extLst>
      <p:ext uri="{BB962C8B-B14F-4D97-AF65-F5344CB8AC3E}">
        <p14:creationId xmlns:p14="http://schemas.microsoft.com/office/powerpoint/2010/main" val="3523549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825496" cy="338554"/>
          </a:xfrm>
          <a:prstGeom prst="rect">
            <a:avLst/>
          </a:prstGeom>
        </p:spPr>
        <p:txBody>
          <a:bodyPr wrap="square">
            <a:spAutoFit/>
          </a:bodyPr>
          <a:lstStyle/>
          <a:p>
            <a:pPr>
              <a:spcAft>
                <a:spcPts val="375"/>
              </a:spcAft>
              <a:buClr>
                <a:schemeClr val="accent2"/>
              </a:buClr>
              <a:buSzPct val="120000"/>
            </a:pPr>
            <a:r>
              <a:rPr lang="en-GB" sz="1600" b="1" dirty="0">
                <a:solidFill>
                  <a:srgbClr val="253746"/>
                </a:solidFill>
              </a:rPr>
              <a:t>Day 3:  </a:t>
            </a:r>
            <a:r>
              <a:rPr lang="en-GB" sz="1600" b="1" dirty="0">
                <a:solidFill>
                  <a:schemeClr val="accent5">
                    <a:lumMod val="75000"/>
                  </a:schemeClr>
                </a:solidFill>
              </a:rPr>
              <a:t>Use a written method to divide numbers; Choose a mental or written method to solve division.</a:t>
            </a:r>
          </a:p>
        </p:txBody>
      </p:sp>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4294967295"/>
          </p:nvPr>
        </p:nvSpPr>
        <p:spPr>
          <a:xfrm>
            <a:off x="5943602" y="6367376"/>
            <a:ext cx="3086100" cy="365125"/>
          </a:xfrm>
        </p:spPr>
        <p:txBody>
          <a:bodyPr/>
          <a:lstStyle/>
          <a:p>
            <a:pPr algn="r"/>
            <a:r>
              <a:rPr lang="en-GB" dirty="0"/>
              <a:t>Year 5 Multiplication and division</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17</a:t>
            </a:fld>
            <a:endParaRPr lang="en-GB" dirty="0">
              <a:solidFill>
                <a:srgbClr val="EA7600"/>
              </a:solidFill>
            </a:endParaRPr>
          </a:p>
        </p:txBody>
      </p:sp>
      <p:sp>
        <p:nvSpPr>
          <p:cNvPr id="2" name="TextBox 1">
            <a:extLst>
              <a:ext uri="{FF2B5EF4-FFF2-40B4-BE49-F238E27FC236}">
                <a16:creationId xmlns:a16="http://schemas.microsoft.com/office/drawing/2014/main" id="{76DCE848-C663-4B24-8BB8-D8D07F5F4C21}"/>
              </a:ext>
            </a:extLst>
          </p:cNvPr>
          <p:cNvSpPr txBox="1"/>
          <p:nvPr/>
        </p:nvSpPr>
        <p:spPr>
          <a:xfrm>
            <a:off x="1138989" y="946484"/>
            <a:ext cx="6529137" cy="523220"/>
          </a:xfrm>
          <a:prstGeom prst="rect">
            <a:avLst/>
          </a:prstGeom>
          <a:noFill/>
        </p:spPr>
        <p:txBody>
          <a:bodyPr wrap="square" rtlCol="0">
            <a:spAutoFit/>
          </a:bodyPr>
          <a:lstStyle/>
          <a:p>
            <a:pPr algn="ctr"/>
            <a:r>
              <a:rPr lang="en-GB" sz="2800" b="1" dirty="0">
                <a:solidFill>
                  <a:schemeClr val="accent1"/>
                </a:solidFill>
              </a:rPr>
              <a:t>127 ÷ 6	   119 ÷ 4	     123 ÷ 5	 128 ÷ 7</a:t>
            </a:r>
          </a:p>
        </p:txBody>
      </p:sp>
      <p:grpSp>
        <p:nvGrpSpPr>
          <p:cNvPr id="6" name="Group 5">
            <a:extLst>
              <a:ext uri="{FF2B5EF4-FFF2-40B4-BE49-F238E27FC236}">
                <a16:creationId xmlns:a16="http://schemas.microsoft.com/office/drawing/2014/main" id="{5407C88A-DB70-47D4-B049-72534A69F42F}"/>
              </a:ext>
            </a:extLst>
          </p:cNvPr>
          <p:cNvGrpSpPr/>
          <p:nvPr/>
        </p:nvGrpSpPr>
        <p:grpSpPr>
          <a:xfrm>
            <a:off x="437692" y="1469703"/>
            <a:ext cx="3171781" cy="1385792"/>
            <a:chOff x="817087" y="4085351"/>
            <a:chExt cx="4114800" cy="1569124"/>
          </a:xfrm>
        </p:grpSpPr>
        <p:sp>
          <p:nvSpPr>
            <p:cNvPr id="10" name="Speech Bubble: Rectangle with Corners Rounded 9">
              <a:extLst>
                <a:ext uri="{FF2B5EF4-FFF2-40B4-BE49-F238E27FC236}">
                  <a16:creationId xmlns:a16="http://schemas.microsoft.com/office/drawing/2014/main" id="{5902185B-8AA1-4033-A657-BB768063EEDD}"/>
                </a:ext>
              </a:extLst>
            </p:cNvPr>
            <p:cNvSpPr/>
            <p:nvPr/>
          </p:nvSpPr>
          <p:spPr>
            <a:xfrm>
              <a:off x="817087" y="4510077"/>
              <a:ext cx="4114800" cy="1144398"/>
            </a:xfrm>
            <a:prstGeom prst="wedgeRoundRectCallout">
              <a:avLst>
                <a:gd name="adj1" fmla="val 57890"/>
                <a:gd name="adj2" fmla="val -78995"/>
                <a:gd name="adj3" fmla="val 16667"/>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Discuss in pairs </a:t>
              </a:r>
              <a:r>
                <a:rPr lang="en-GB" sz="1600" b="1" dirty="0">
                  <a:solidFill>
                    <a:srgbClr val="253746"/>
                  </a:solidFill>
                </a:rPr>
                <a:t>which might have the greatest and smallest answers, and why.</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D04D9B7-1B15-4E87-8BDE-4093AC1A8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4199" y="4085351"/>
              <a:ext cx="1000576" cy="537925"/>
            </a:xfrm>
            <a:prstGeom prst="rect">
              <a:avLst/>
            </a:prstGeom>
            <a:effectLst>
              <a:outerShdw blurRad="50800" dist="38100" dir="2700000" algn="tl" rotWithShape="0">
                <a:prstClr val="black">
                  <a:alpha val="40000"/>
                </a:prstClr>
              </a:outerShdw>
            </a:effectLst>
          </p:spPr>
        </p:pic>
      </p:grpSp>
      <p:grpSp>
        <p:nvGrpSpPr>
          <p:cNvPr id="4" name="Group 3">
            <a:extLst>
              <a:ext uri="{FF2B5EF4-FFF2-40B4-BE49-F238E27FC236}">
                <a16:creationId xmlns:a16="http://schemas.microsoft.com/office/drawing/2014/main" id="{AAB64FDC-BBF1-4941-8F53-32D8557E06D5}"/>
              </a:ext>
            </a:extLst>
          </p:cNvPr>
          <p:cNvGrpSpPr/>
          <p:nvPr/>
        </p:nvGrpSpPr>
        <p:grpSpPr>
          <a:xfrm>
            <a:off x="5073458" y="1844805"/>
            <a:ext cx="3035828" cy="911367"/>
            <a:chOff x="2907774" y="2556892"/>
            <a:chExt cx="3035828" cy="911367"/>
          </a:xfrm>
        </p:grpSpPr>
        <p:sp>
          <p:nvSpPr>
            <p:cNvPr id="12" name="Speech Bubble: Rectangle with Corners Rounded 11">
              <a:extLst>
                <a:ext uri="{FF2B5EF4-FFF2-40B4-BE49-F238E27FC236}">
                  <a16:creationId xmlns:a16="http://schemas.microsoft.com/office/drawing/2014/main" id="{5D0E3711-57C4-4926-A640-78C5568BCEA1}"/>
                </a:ext>
              </a:extLst>
            </p:cNvPr>
            <p:cNvSpPr/>
            <p:nvPr/>
          </p:nvSpPr>
          <p:spPr>
            <a:xfrm>
              <a:off x="2907774" y="2556892"/>
              <a:ext cx="2925061" cy="911367"/>
            </a:xfrm>
            <a:prstGeom prst="wedgeRoundRectCallout">
              <a:avLst>
                <a:gd name="adj1" fmla="val -67356"/>
                <a:gd name="adj2" fmla="val -39285"/>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Write the divisions in order from the smallest answer to the greatest.</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E48D24B-6DED-462A-93DF-557E3305E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5492" y="2882531"/>
              <a:ext cx="388110" cy="388272"/>
            </a:xfrm>
            <a:prstGeom prst="rect">
              <a:avLst/>
            </a:prstGeom>
            <a:effectLst>
              <a:outerShdw blurRad="50800" dist="38100" dir="2700000" algn="tl" rotWithShape="0">
                <a:prstClr val="black">
                  <a:alpha val="40000"/>
                </a:prstClr>
              </a:outerShdw>
            </a:effectLst>
          </p:spPr>
        </p:pic>
      </p:grpSp>
      <p:sp>
        <p:nvSpPr>
          <p:cNvPr id="14" name="TextBox 13">
            <a:extLst>
              <a:ext uri="{FF2B5EF4-FFF2-40B4-BE49-F238E27FC236}">
                <a16:creationId xmlns:a16="http://schemas.microsoft.com/office/drawing/2014/main" id="{F0C1CFFF-04A8-4148-A666-7D935AFB8D21}"/>
              </a:ext>
            </a:extLst>
          </p:cNvPr>
          <p:cNvSpPr txBox="1"/>
          <p:nvPr/>
        </p:nvSpPr>
        <p:spPr>
          <a:xfrm>
            <a:off x="1042801" y="3602206"/>
            <a:ext cx="6529137" cy="523220"/>
          </a:xfrm>
          <a:prstGeom prst="rect">
            <a:avLst/>
          </a:prstGeom>
          <a:noFill/>
        </p:spPr>
        <p:txBody>
          <a:bodyPr wrap="square" rtlCol="0">
            <a:spAutoFit/>
          </a:bodyPr>
          <a:lstStyle/>
          <a:p>
            <a:pPr algn="ctr"/>
            <a:r>
              <a:rPr lang="en-GB" sz="2800" b="1" dirty="0">
                <a:solidFill>
                  <a:srgbClr val="C00000"/>
                </a:solidFill>
              </a:rPr>
              <a:t>128 ÷ 7 	  127 ÷ 6	   123 ÷ 5 	119 ÷ 4 	</a:t>
            </a:r>
          </a:p>
        </p:txBody>
      </p:sp>
    </p:spTree>
    <p:extLst>
      <p:ext uri="{BB962C8B-B14F-4D97-AF65-F5344CB8AC3E}">
        <p14:creationId xmlns:p14="http://schemas.microsoft.com/office/powerpoint/2010/main" val="1707745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4294967295"/>
          </p:nvPr>
        </p:nvSpPr>
        <p:spPr>
          <a:xfrm>
            <a:off x="5943602" y="6367376"/>
            <a:ext cx="30861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 Multiplication and division</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B6097B1-8B81-4BE5-9909-B31E637746BD}"/>
              </a:ext>
            </a:extLst>
          </p:cNvPr>
          <p:cNvSpPr txBox="1"/>
          <p:nvPr/>
        </p:nvSpPr>
        <p:spPr>
          <a:xfrm>
            <a:off x="401053" y="946484"/>
            <a:ext cx="8134175" cy="523220"/>
          </a:xfrm>
          <a:prstGeom prst="rect">
            <a:avLst/>
          </a:prstGeom>
          <a:noFill/>
        </p:spPr>
        <p:txBody>
          <a:bodyPr wrap="square" rtlCol="0">
            <a:spAutoFit/>
          </a:bodyPr>
          <a:lstStyle/>
          <a:p>
            <a:pPr algn="ctr"/>
            <a:r>
              <a:rPr lang="en-GB" sz="2800" b="1" dirty="0">
                <a:solidFill>
                  <a:srgbClr val="4472C4"/>
                </a:solidFill>
              </a:rPr>
              <a:t>246 ÷ 6 </a:t>
            </a:r>
            <a:r>
              <a:rPr lang="en-GB" sz="2800" b="1" dirty="0">
                <a:solidFill>
                  <a:schemeClr val="accent1"/>
                </a:solidFill>
              </a:rPr>
              <a:t>	148 ÷ 4	148 ÷ 5	246 ÷ 5	</a:t>
            </a:r>
            <a:r>
              <a:rPr lang="en-GB" sz="2800" b="1" dirty="0">
                <a:solidFill>
                  <a:srgbClr val="4472C4"/>
                </a:solidFill>
              </a:rPr>
              <a:t> 148 ÷ 3 </a:t>
            </a:r>
            <a:r>
              <a:rPr lang="en-GB" sz="2800" b="1" dirty="0">
                <a:solidFill>
                  <a:schemeClr val="accent1"/>
                </a:solidFill>
              </a:rPr>
              <a:t>	246 ÷ 7</a:t>
            </a:r>
          </a:p>
        </p:txBody>
      </p:sp>
      <p:grpSp>
        <p:nvGrpSpPr>
          <p:cNvPr id="10" name="Group 9">
            <a:extLst>
              <a:ext uri="{FF2B5EF4-FFF2-40B4-BE49-F238E27FC236}">
                <a16:creationId xmlns:a16="http://schemas.microsoft.com/office/drawing/2014/main" id="{93337B29-501D-4467-A397-F1C2B549BB96}"/>
              </a:ext>
            </a:extLst>
          </p:cNvPr>
          <p:cNvGrpSpPr/>
          <p:nvPr/>
        </p:nvGrpSpPr>
        <p:grpSpPr>
          <a:xfrm>
            <a:off x="437692" y="1469703"/>
            <a:ext cx="3171781" cy="1217122"/>
            <a:chOff x="817087" y="4085351"/>
            <a:chExt cx="4114800" cy="1378140"/>
          </a:xfrm>
        </p:grpSpPr>
        <p:sp>
          <p:nvSpPr>
            <p:cNvPr id="11" name="Speech Bubble: Rectangle with Corners Rounded 10">
              <a:extLst>
                <a:ext uri="{FF2B5EF4-FFF2-40B4-BE49-F238E27FC236}">
                  <a16:creationId xmlns:a16="http://schemas.microsoft.com/office/drawing/2014/main" id="{F05F9173-509C-4745-ABE0-E8064F9D0FF6}"/>
                </a:ext>
              </a:extLst>
            </p:cNvPr>
            <p:cNvSpPr/>
            <p:nvPr/>
          </p:nvSpPr>
          <p:spPr>
            <a:xfrm>
              <a:off x="817087" y="4510077"/>
              <a:ext cx="4114800" cy="953414"/>
            </a:xfrm>
            <a:prstGeom prst="wedgeRoundRectCallout">
              <a:avLst>
                <a:gd name="adj1" fmla="val 57890"/>
                <a:gd name="adj2" fmla="val -78995"/>
                <a:gd name="adj3" fmla="val 16667"/>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Discuss in pairs </a:t>
              </a:r>
              <a:r>
                <a:rPr lang="en-GB" sz="1600" b="1" dirty="0">
                  <a:solidFill>
                    <a:srgbClr val="253746"/>
                  </a:solidFill>
                </a:rPr>
                <a:t>which of these divisions you would work out mentally.</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F057AC6-2D7B-48CF-974B-57ADC2114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4199" y="4085351"/>
              <a:ext cx="1000576" cy="537925"/>
            </a:xfrm>
            <a:prstGeom prst="rect">
              <a:avLst/>
            </a:prstGeom>
            <a:effectLst>
              <a:outerShdw blurRad="50800" dist="38100" dir="2700000" algn="tl" rotWithShape="0">
                <a:prstClr val="black">
                  <a:alpha val="40000"/>
                </a:prstClr>
              </a:outerShdw>
            </a:effectLst>
          </p:spPr>
        </p:pic>
      </p:grpSp>
      <p:sp>
        <p:nvSpPr>
          <p:cNvPr id="3" name="Rectangle 2">
            <a:extLst>
              <a:ext uri="{FF2B5EF4-FFF2-40B4-BE49-F238E27FC236}">
                <a16:creationId xmlns:a16="http://schemas.microsoft.com/office/drawing/2014/main" id="{45BE7D14-544B-4279-B7FB-8A34EF38D9A1}"/>
              </a:ext>
            </a:extLst>
          </p:cNvPr>
          <p:cNvSpPr/>
          <p:nvPr/>
        </p:nvSpPr>
        <p:spPr>
          <a:xfrm>
            <a:off x="208549" y="2775981"/>
            <a:ext cx="4696860" cy="3230628"/>
          </a:xfrm>
          <a:prstGeom prst="rect">
            <a:avLst/>
          </a:prstGeom>
        </p:spPr>
        <p:txBody>
          <a:bodyPr wrap="square">
            <a:spAutoFit/>
          </a:bodyPr>
          <a:lstStyle/>
          <a:p>
            <a:pPr lvl="0">
              <a:lnSpc>
                <a:spcPct val="115000"/>
              </a:lnSpc>
              <a:spcAft>
                <a:spcPts val="0"/>
              </a:spcAft>
              <a:buClr>
                <a:srgbClr val="EA7600"/>
              </a:buClr>
            </a:pPr>
            <a:r>
              <a:rPr lang="en-GB" sz="2400" b="1" dirty="0">
                <a:solidFill>
                  <a:srgbClr val="253746"/>
                </a:solidFill>
                <a:latin typeface="Calibri" panose="020F0502020204030204" pitchFamily="34" charset="0"/>
                <a:ea typeface="Times New Roman" panose="02020603050405020304" pitchFamily="18" charset="0"/>
                <a:cs typeface="Calibri" panose="020F0502020204030204" pitchFamily="34" charset="0"/>
              </a:rPr>
              <a:t>Examples of mental strategies</a:t>
            </a:r>
          </a:p>
          <a:p>
            <a:pPr marL="342900" lvl="0" indent="-342900">
              <a:spcAft>
                <a:spcPts val="500"/>
              </a:spcAft>
              <a:buClr>
                <a:srgbClr val="EA7600"/>
              </a:buClr>
              <a:buFont typeface="Symbol" panose="05050102010706020507" pitchFamily="18" charset="2"/>
              <a:buChar char=""/>
            </a:pPr>
            <a:r>
              <a:rPr lang="en-GB" sz="2400" b="1" dirty="0">
                <a:solidFill>
                  <a:srgbClr val="253746"/>
                </a:solidFill>
                <a:latin typeface="Calibri" panose="020F0502020204030204" pitchFamily="34" charset="0"/>
                <a:ea typeface="Times New Roman" panose="02020603050405020304" pitchFamily="18" charset="0"/>
                <a:cs typeface="Calibri" panose="020F0502020204030204" pitchFamily="34" charset="0"/>
              </a:rPr>
              <a:t>We can work out 148 ÷ 4 by halving twice. </a:t>
            </a:r>
            <a:endParaRPr lang="en-GB" sz="2400" b="1" dirty="0">
              <a:solidFill>
                <a:srgbClr val="253746"/>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500"/>
              </a:spcAft>
              <a:buClr>
                <a:srgbClr val="EA7600"/>
              </a:buClr>
              <a:buFont typeface="Symbol" panose="05050102010706020507" pitchFamily="18" charset="2"/>
              <a:buChar char=""/>
            </a:pPr>
            <a:r>
              <a:rPr lang="en-GB" sz="2400" b="1" dirty="0">
                <a:solidFill>
                  <a:srgbClr val="253746"/>
                </a:solidFill>
                <a:latin typeface="Calibri" panose="020F0502020204030204" pitchFamily="34" charset="0"/>
                <a:ea typeface="Times New Roman" panose="02020603050405020304" pitchFamily="18" charset="0"/>
                <a:cs typeface="Calibri" panose="020F0502020204030204" pitchFamily="34" charset="0"/>
              </a:rPr>
              <a:t>246 ÷ 6 is quite easy because 240 is a multiple of 6, and there is another 6. </a:t>
            </a:r>
            <a:endParaRPr lang="en-GB" sz="2400" b="1" dirty="0">
              <a:solidFill>
                <a:srgbClr val="253746"/>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Clr>
                <a:srgbClr val="EA7600"/>
              </a:buClr>
              <a:buFont typeface="Symbol" panose="05050102010706020507" pitchFamily="18" charset="2"/>
              <a:buChar char=""/>
            </a:pPr>
            <a:r>
              <a:rPr lang="en-GB" sz="2400" b="1" dirty="0">
                <a:solidFill>
                  <a:srgbClr val="253746"/>
                </a:solidFill>
                <a:latin typeface="Calibri" panose="020F0502020204030204" pitchFamily="34" charset="0"/>
                <a:ea typeface="Times New Roman" panose="02020603050405020304" pitchFamily="18" charset="0"/>
                <a:cs typeface="Calibri" panose="020F0502020204030204" pitchFamily="34" charset="0"/>
              </a:rPr>
              <a:t>246 ÷ 8: 240 is a multiple of 8, and then there is 6 left over.</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4155C132-C543-402C-88B1-2552CD7FA35F}"/>
              </a:ext>
            </a:extLst>
          </p:cNvPr>
          <p:cNvGrpSpPr/>
          <p:nvPr/>
        </p:nvGrpSpPr>
        <p:grpSpPr>
          <a:xfrm>
            <a:off x="5930237" y="1989051"/>
            <a:ext cx="2519769" cy="637440"/>
            <a:chOff x="1013180" y="1074204"/>
            <a:chExt cx="3359692" cy="721769"/>
          </a:xfrm>
        </p:grpSpPr>
        <p:sp>
          <p:nvSpPr>
            <p:cNvPr id="14" name="Speech Bubble: Rectangle with Corners Rounded 13">
              <a:extLst>
                <a:ext uri="{FF2B5EF4-FFF2-40B4-BE49-F238E27FC236}">
                  <a16:creationId xmlns:a16="http://schemas.microsoft.com/office/drawing/2014/main" id="{B3701AF3-7A21-4839-893B-DE4B1261FBEA}"/>
                </a:ext>
              </a:extLst>
            </p:cNvPr>
            <p:cNvSpPr/>
            <p:nvPr/>
          </p:nvSpPr>
          <p:spPr>
            <a:xfrm>
              <a:off x="1167141" y="1074204"/>
              <a:ext cx="3205731" cy="721769"/>
            </a:xfrm>
            <a:prstGeom prst="wedgeRoundRectCallout">
              <a:avLst>
                <a:gd name="adj1" fmla="val -32879"/>
                <a:gd name="adj2" fmla="val -142854"/>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Roughly how many 3s do you think are in 148? </a:t>
              </a:r>
            </a:p>
          </p:txBody>
        </p:sp>
        <p:pic>
          <p:nvPicPr>
            <p:cNvPr id="15" name="Picture 14">
              <a:extLst>
                <a:ext uri="{FF2B5EF4-FFF2-40B4-BE49-F238E27FC236}">
                  <a16:creationId xmlns:a16="http://schemas.microsoft.com/office/drawing/2014/main" id="{B462C62E-6EC0-4D88-A7B0-D07757ECF2E5}"/>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sp>
        <p:nvSpPr>
          <p:cNvPr id="16" name="Rectangle 15">
            <a:extLst>
              <a:ext uri="{FF2B5EF4-FFF2-40B4-BE49-F238E27FC236}">
                <a16:creationId xmlns:a16="http://schemas.microsoft.com/office/drawing/2014/main" id="{507EAF64-469C-4156-A76A-472BF10A3AEC}"/>
              </a:ext>
            </a:extLst>
          </p:cNvPr>
          <p:cNvSpPr/>
          <p:nvPr/>
        </p:nvSpPr>
        <p:spPr>
          <a:xfrm>
            <a:off x="4572000" y="2812975"/>
            <a:ext cx="4311377" cy="3385542"/>
          </a:xfrm>
          <a:prstGeom prst="rect">
            <a:avLst/>
          </a:prstGeom>
        </p:spPr>
        <p:txBody>
          <a:bodyPr wrap="square">
            <a:spAutoFit/>
          </a:bodyPr>
          <a:lstStyle/>
          <a:p>
            <a:pPr marL="914400">
              <a:spcAft>
                <a:spcPts val="600"/>
              </a:spcAft>
            </a:pPr>
            <a:r>
              <a:rPr lang="en-US" sz="2400" b="1" dirty="0">
                <a:solidFill>
                  <a:srgbClr val="253746"/>
                </a:solidFill>
                <a:latin typeface="Calibri" panose="020F0502020204030204" pitchFamily="34" charset="0"/>
                <a:ea typeface="Times New Roman" panose="02020603050405020304" pitchFamily="18" charset="0"/>
                <a:cs typeface="Calibri" panose="020F0502020204030204" pitchFamily="34" charset="0"/>
              </a:rPr>
              <a:t>Chunking: vertical layout</a:t>
            </a:r>
          </a:p>
          <a:p>
            <a:pPr marL="914400">
              <a:spcAft>
                <a:spcPts val="600"/>
              </a:spcAft>
            </a:pPr>
            <a:r>
              <a:rPr lang="en-US" sz="40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a:t>
            </a:r>
            <a:r>
              <a:rPr lang="en-US" sz="28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 3 = 148</a:t>
            </a:r>
            <a:endParaRPr lang="en-GB" sz="2400" b="1" i="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marL="914400" lvl="0"/>
            <a:r>
              <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40</a:t>
            </a:r>
            <a:r>
              <a:rPr lang="en-US" sz="2800" b="1" dirty="0">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3 = </a:t>
            </a:r>
            <a:r>
              <a:rPr lang="en-US" sz="2800" b="1" u="sng"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120</a:t>
            </a:r>
            <a:endParaRPr lang="en-GB" sz="28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marL="914400" lvl="0"/>
            <a:r>
              <a:rPr lang="en-US" sz="28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28</a:t>
            </a:r>
            <a:endParaRPr lang="en-GB" sz="28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marL="914400" lvl="0"/>
            <a:r>
              <a:rPr lang="en-US" sz="2800" b="1" dirty="0">
                <a:solidFill>
                  <a:srgbClr val="008000"/>
                </a:solidFill>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9</a:t>
            </a:r>
            <a:r>
              <a:rPr lang="en-US" sz="2800" b="1" dirty="0">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3 =   </a:t>
            </a:r>
            <a:r>
              <a:rPr lang="en-US" sz="2800" b="1" u="sng"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27</a:t>
            </a:r>
            <a:endParaRPr lang="en-GB" sz="28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marL="914400"/>
            <a:r>
              <a:rPr lang="en-US" sz="2800" b="1" dirty="0">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1</a:t>
            </a:r>
            <a:endParaRPr lang="en-GB" sz="28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914400">
              <a:spcAft>
                <a:spcPts val="800"/>
              </a:spcAft>
            </a:pPr>
            <a:r>
              <a:rPr lang="en-US" sz="28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148 ÷ 3 = </a:t>
            </a:r>
            <a:r>
              <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49 r 1</a:t>
            </a:r>
            <a:endParaRPr lang="en-GB" sz="28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1F0D71DE-5C79-4255-B479-729B95AEF261}"/>
              </a:ext>
            </a:extLst>
          </p:cNvPr>
          <p:cNvSpPr/>
          <p:nvPr/>
        </p:nvSpPr>
        <p:spPr>
          <a:xfrm>
            <a:off x="79513" y="61090"/>
            <a:ext cx="8825496" cy="338554"/>
          </a:xfrm>
          <a:prstGeom prst="rect">
            <a:avLst/>
          </a:prstGeom>
        </p:spPr>
        <p:txBody>
          <a:bodyPr wrap="square">
            <a:spAutoFit/>
          </a:bodyPr>
          <a:lstStyle/>
          <a:p>
            <a:pPr>
              <a:spcAft>
                <a:spcPts val="375"/>
              </a:spcAft>
              <a:buClr>
                <a:schemeClr val="accent2"/>
              </a:buClr>
              <a:buSzPct val="120000"/>
            </a:pPr>
            <a:r>
              <a:rPr lang="en-GB" sz="1600" b="1" dirty="0">
                <a:solidFill>
                  <a:srgbClr val="253746"/>
                </a:solidFill>
              </a:rPr>
              <a:t>Day 3:  </a:t>
            </a:r>
            <a:r>
              <a:rPr lang="en-GB" sz="1600" b="1" dirty="0">
                <a:solidFill>
                  <a:schemeClr val="accent5">
                    <a:lumMod val="75000"/>
                  </a:schemeClr>
                </a:solidFill>
              </a:rPr>
              <a:t>Use a written method to divide numbers; Choose a mental or written method to solve division.</a:t>
            </a:r>
          </a:p>
        </p:txBody>
      </p:sp>
    </p:spTree>
    <p:extLst>
      <p:ext uri="{BB962C8B-B14F-4D97-AF65-F5344CB8AC3E}">
        <p14:creationId xmlns:p14="http://schemas.microsoft.com/office/powerpoint/2010/main" val="1610385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4294967295"/>
          </p:nvPr>
        </p:nvSpPr>
        <p:spPr>
          <a:xfrm>
            <a:off x="5943602" y="6367376"/>
            <a:ext cx="30861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 Multiplication and division</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pic>
        <p:nvPicPr>
          <p:cNvPr id="3" name="Picture 2" descr="A screenshot of a cell phone&#10;&#10;Description generated with very high confidence">
            <a:extLst>
              <a:ext uri="{FF2B5EF4-FFF2-40B4-BE49-F238E27FC236}">
                <a16:creationId xmlns:a16="http://schemas.microsoft.com/office/drawing/2014/main" id="{91F8B0AE-66ED-42B8-9954-CEC0B0D8F8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42" t="9622" r="7527" b="32323"/>
          <a:stretch/>
        </p:blipFill>
        <p:spPr>
          <a:xfrm>
            <a:off x="255056" y="735980"/>
            <a:ext cx="8540497" cy="4094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9970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14" name="TextBox 13">
            <a:extLst>
              <a:ext uri="{FF2B5EF4-FFF2-40B4-BE49-F238E27FC236}">
                <a16:creationId xmlns:a16="http://schemas.microsoft.com/office/drawing/2014/main" id="{FB079B98-AE85-4E56-A91D-A5896A9CB313}"/>
              </a:ext>
            </a:extLst>
          </p:cNvPr>
          <p:cNvSpPr txBox="1"/>
          <p:nvPr/>
        </p:nvSpPr>
        <p:spPr>
          <a:xfrm>
            <a:off x="474608" y="1953940"/>
            <a:ext cx="8141677" cy="2641749"/>
          </a:xfrm>
          <a:prstGeom prst="rect">
            <a:avLst/>
          </a:prstGeom>
          <a:noFill/>
        </p:spPr>
        <p:txBody>
          <a:bodyPr wrap="square" rtlCol="0">
            <a:spAutoFit/>
          </a:bodyPr>
          <a:lstStyle/>
          <a:p>
            <a:pPr algn="ctr">
              <a:spcAft>
                <a:spcPts val="600"/>
              </a:spcAft>
              <a:buClr>
                <a:schemeClr val="accent2"/>
              </a:buClr>
            </a:pPr>
            <a:r>
              <a:rPr lang="en-US" sz="2400" b="1" dirty="0">
                <a:solidFill>
                  <a:srgbClr val="253746"/>
                </a:solidFill>
              </a:rPr>
              <a:t>Starters</a:t>
            </a:r>
            <a:endParaRPr lang="en-GB" sz="2400" b="1" dirty="0">
              <a:solidFill>
                <a:srgbClr val="253746"/>
              </a:solidFill>
            </a:endParaRPr>
          </a:p>
          <a:p>
            <a:pPr>
              <a:spcAft>
                <a:spcPts val="1000"/>
              </a:spcAft>
            </a:pPr>
            <a:r>
              <a:rPr lang="en-GB" sz="2000" b="1" dirty="0">
                <a:solidFill>
                  <a:srgbClr val="253746"/>
                </a:solidFill>
              </a:rPr>
              <a:t>Day 1</a:t>
            </a:r>
            <a:br>
              <a:rPr lang="en-GB" sz="2000" b="1" dirty="0">
                <a:solidFill>
                  <a:srgbClr val="253746"/>
                </a:solidFill>
              </a:rPr>
            </a:br>
            <a:r>
              <a:rPr lang="en-GB" sz="2000" b="1" dirty="0">
                <a:solidFill>
                  <a:schemeClr val="accent5">
                    <a:lumMod val="75000"/>
                  </a:schemeClr>
                </a:solidFill>
              </a:rPr>
              <a:t>Multiplication and division facts (pre-requisite skills) </a:t>
            </a:r>
          </a:p>
          <a:p>
            <a:pPr>
              <a:spcAft>
                <a:spcPts val="1000"/>
              </a:spcAft>
            </a:pPr>
            <a:r>
              <a:rPr lang="en-GB" sz="2000" b="1" dirty="0">
                <a:solidFill>
                  <a:srgbClr val="253746"/>
                </a:solidFill>
              </a:rPr>
              <a:t>Day 2</a:t>
            </a:r>
            <a:br>
              <a:rPr lang="en-GB" sz="2000" b="1" dirty="0">
                <a:solidFill>
                  <a:srgbClr val="253746"/>
                </a:solidFill>
              </a:rPr>
            </a:br>
            <a:r>
              <a:rPr lang="en-GB" sz="2000" b="1" dirty="0">
                <a:solidFill>
                  <a:schemeClr val="accent5">
                    <a:lumMod val="75000"/>
                  </a:schemeClr>
                </a:solidFill>
              </a:rPr>
              <a:t>Place 5-digit numbers on a human number line (simmering skills) </a:t>
            </a:r>
          </a:p>
          <a:p>
            <a:r>
              <a:rPr lang="en-GB" sz="2000" b="1" dirty="0">
                <a:solidFill>
                  <a:srgbClr val="253746"/>
                </a:solidFill>
              </a:rPr>
              <a:t>Day 3</a:t>
            </a:r>
            <a:br>
              <a:rPr lang="en-GB" sz="2000" b="1" dirty="0">
                <a:solidFill>
                  <a:srgbClr val="253746"/>
                </a:solidFill>
              </a:rPr>
            </a:br>
            <a:r>
              <a:rPr lang="en-GB" sz="2000" b="1" dirty="0">
                <a:solidFill>
                  <a:schemeClr val="accent5">
                    <a:lumMod val="75000"/>
                  </a:schemeClr>
                </a:solidFill>
              </a:rPr>
              <a:t>Convert between units of time (simmering skills) </a:t>
            </a:r>
          </a:p>
        </p:txBody>
      </p:sp>
      <p:sp>
        <p:nvSpPr>
          <p:cNvPr id="4" name="TextBox 3">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Division of big numbers using vertical layout</a:t>
            </a:r>
            <a:endParaRPr lang="en-GB" sz="2400" dirty="0">
              <a:solidFill>
                <a:srgbClr val="253746"/>
              </a:solidFill>
            </a:endParaRPr>
          </a:p>
        </p:txBody>
      </p:sp>
    </p:spTree>
    <p:extLst>
      <p:ext uri="{BB962C8B-B14F-4D97-AF65-F5344CB8AC3E}">
        <p14:creationId xmlns:p14="http://schemas.microsoft.com/office/powerpoint/2010/main" val="1961082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4294967295"/>
          </p:nvPr>
        </p:nvSpPr>
        <p:spPr>
          <a:xfrm>
            <a:off x="5943602" y="6367376"/>
            <a:ext cx="30861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 Multiplication and division</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Division of big numbers using vertical layout</a:t>
            </a:r>
            <a:endParaRPr lang="en-GB" sz="2400" dirty="0">
              <a:solidFill>
                <a:srgbClr val="253746"/>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896010" y="1811419"/>
            <a:ext cx="7298871" cy="324447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Use a written method to divide numbers above the times tables.</a:t>
            </a:r>
            <a:endParaRPr lang="en-GB" sz="2000" b="1" dirty="0">
              <a:solidFill>
                <a:schemeClr val="accent5">
                  <a:lumMod val="50000"/>
                </a:schemeClr>
              </a:solidFill>
            </a:endParaRP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Use a written method to divide numbers above the times tables; Round up or down after division according to the context.</a:t>
            </a:r>
          </a:p>
          <a:p>
            <a:pPr>
              <a:buClr>
                <a:srgbClr val="EA7600"/>
              </a:buClr>
              <a:buSzPct val="120000"/>
            </a:pPr>
            <a:r>
              <a:rPr lang="en-GB" sz="2000" b="1" dirty="0">
                <a:solidFill>
                  <a:srgbClr val="253746"/>
                </a:solidFill>
              </a:rPr>
              <a:t>Day 3</a:t>
            </a:r>
          </a:p>
          <a:p>
            <a:pPr>
              <a:spcAft>
                <a:spcPts val="450"/>
              </a:spcAft>
              <a:buClr>
                <a:srgbClr val="EA7600"/>
              </a:buClr>
              <a:buSzPct val="120000"/>
            </a:pPr>
            <a:r>
              <a:rPr lang="en-GB" sz="2000" b="1" dirty="0">
                <a:solidFill>
                  <a:schemeClr val="accent5">
                    <a:lumMod val="75000"/>
                  </a:schemeClr>
                </a:solidFill>
              </a:rPr>
              <a:t>Use a written method to divide numbers above the times tables; Choose a mental or written method to solve division.</a:t>
            </a:r>
          </a:p>
        </p:txBody>
      </p:sp>
      <p:grpSp>
        <p:nvGrpSpPr>
          <p:cNvPr id="13" name="Group 12"/>
          <p:cNvGrpSpPr/>
          <p:nvPr/>
        </p:nvGrpSpPr>
        <p:grpSpPr>
          <a:xfrm>
            <a:off x="1094084" y="1041096"/>
            <a:ext cx="6344904" cy="1009650"/>
            <a:chOff x="943742" y="1418496"/>
            <a:chExt cx="6344904" cy="1009650"/>
          </a:xfrm>
        </p:grpSpPr>
        <p:sp>
          <p:nvSpPr>
            <p:cNvPr id="14" name="TextBox 13">
              <a:extLst>
                <a:ext uri="{FF2B5EF4-FFF2-40B4-BE49-F238E27FC236}">
                  <a16:creationId xmlns:a16="http://schemas.microsoft.com/office/drawing/2014/main" id="{A64F3FED-3247-4F55-BF8A-D1D9E087C650}"/>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15" name="Picture 3" descr="N:\Documents\Website\Wagtail Website\User Manuel for HT\Smiley-f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828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4294967295"/>
          </p:nvPr>
        </p:nvSpPr>
        <p:spPr>
          <a:xfrm>
            <a:off x="5943602" y="6367376"/>
            <a:ext cx="3086100" cy="365125"/>
          </a:xfrm>
        </p:spPr>
        <p:txBody>
          <a:bodyPr/>
          <a:lstStyle/>
          <a:p>
            <a:pPr algn="r"/>
            <a:r>
              <a:rPr lang="en-GB" dirty="0"/>
              <a:t>Year 5 Multiplication and division</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21</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1608082" y="219347"/>
            <a:ext cx="6227379" cy="589767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66675" algn="ctr">
              <a:spcAft>
                <a:spcPts val="600"/>
              </a:spcAft>
            </a:pPr>
            <a:r>
              <a:rPr lang="en-GB" sz="1700" b="1" dirty="0">
                <a:solidFill>
                  <a:schemeClr val="tx1"/>
                </a:solidFill>
              </a:rPr>
              <a:t>Multiplication and Division</a:t>
            </a:r>
          </a:p>
          <a:p>
            <a:pPr marL="66675" algn="ctr">
              <a:spcAft>
                <a:spcPts val="600"/>
              </a:spcAft>
            </a:pPr>
            <a:r>
              <a:rPr lang="en-GB" sz="1700" b="1" dirty="0">
                <a:solidFill>
                  <a:schemeClr val="tx1"/>
                </a:solidFill>
              </a:rPr>
              <a:t>Problem solving and reasoning questions </a:t>
            </a:r>
            <a:endParaRPr lang="en-GB" sz="1700" dirty="0">
              <a:solidFill>
                <a:schemeClr val="tx1"/>
              </a:solidFill>
            </a:endParaRPr>
          </a:p>
          <a:p>
            <a:pPr marL="66675"/>
            <a:r>
              <a:rPr lang="en-GB" sz="1700" dirty="0">
                <a:solidFill>
                  <a:schemeClr val="tx1"/>
                </a:solidFill>
              </a:rPr>
              <a:t>  </a:t>
            </a:r>
          </a:p>
          <a:p>
            <a:pPr marL="66675"/>
            <a:r>
              <a:rPr lang="en-GB" sz="1700" dirty="0">
                <a:solidFill>
                  <a:schemeClr val="tx1"/>
                </a:solidFill>
              </a:rPr>
              <a:t>Explain how each of these three divisions could be efficiently done </a:t>
            </a:r>
            <a:r>
              <a:rPr lang="en-GB" sz="1700" i="1" dirty="0">
                <a:solidFill>
                  <a:schemeClr val="tx1"/>
                </a:solidFill>
              </a:rPr>
              <a:t>mentally</a:t>
            </a:r>
            <a:r>
              <a:rPr lang="en-GB" sz="1700" dirty="0">
                <a:solidFill>
                  <a:schemeClr val="tx1"/>
                </a:solidFill>
              </a:rPr>
              <a:t>.</a:t>
            </a:r>
          </a:p>
          <a:p>
            <a:pPr marL="531813" indent="-265113"/>
            <a:r>
              <a:rPr lang="en-GB" sz="1700" dirty="0">
                <a:solidFill>
                  <a:schemeClr val="tx1"/>
                </a:solidFill>
              </a:rPr>
              <a:t>•	250 ÷ 5 = </a:t>
            </a:r>
          </a:p>
          <a:p>
            <a:pPr marL="531813" indent="-265113"/>
            <a:r>
              <a:rPr lang="en-GB" sz="1700" dirty="0">
                <a:solidFill>
                  <a:schemeClr val="tx1"/>
                </a:solidFill>
              </a:rPr>
              <a:t>•	180 ÷ 6 = </a:t>
            </a:r>
          </a:p>
          <a:p>
            <a:pPr marL="531813" indent="-265113"/>
            <a:r>
              <a:rPr lang="en-GB" sz="1700" dirty="0">
                <a:solidFill>
                  <a:schemeClr val="tx1"/>
                </a:solidFill>
              </a:rPr>
              <a:t>•	210 ÷ 3 = </a:t>
            </a:r>
          </a:p>
          <a:p>
            <a:pPr marL="66675"/>
            <a:r>
              <a:rPr lang="en-GB" sz="1700" dirty="0">
                <a:solidFill>
                  <a:schemeClr val="tx1"/>
                </a:solidFill>
              </a:rPr>
              <a:t>So now explain how you would do these three. </a:t>
            </a:r>
          </a:p>
          <a:p>
            <a:pPr marL="531813" indent="-265113"/>
            <a:r>
              <a:rPr lang="en-GB" sz="1700" dirty="0">
                <a:solidFill>
                  <a:schemeClr val="tx1"/>
                </a:solidFill>
              </a:rPr>
              <a:t>•	255 ÷ 5 = </a:t>
            </a:r>
          </a:p>
          <a:p>
            <a:pPr marL="531813" indent="-265113"/>
            <a:r>
              <a:rPr lang="en-GB" sz="1700" dirty="0">
                <a:solidFill>
                  <a:schemeClr val="tx1"/>
                </a:solidFill>
              </a:rPr>
              <a:t>•	186 ÷ 6 = </a:t>
            </a:r>
          </a:p>
          <a:p>
            <a:pPr marL="531813" indent="-265113"/>
            <a:r>
              <a:rPr lang="en-GB" sz="1700" dirty="0">
                <a:solidFill>
                  <a:schemeClr val="tx1"/>
                </a:solidFill>
              </a:rPr>
              <a:t>•	213 ÷ 3 = </a:t>
            </a:r>
          </a:p>
          <a:p>
            <a:pPr marL="66675"/>
            <a:endParaRPr lang="en-GB" sz="1700" dirty="0">
              <a:solidFill>
                <a:schemeClr val="tx1"/>
              </a:solidFill>
            </a:endParaRPr>
          </a:p>
          <a:p>
            <a:pPr marL="66675"/>
            <a:r>
              <a:rPr lang="en-GB" sz="1700" dirty="0">
                <a:solidFill>
                  <a:schemeClr val="tx1"/>
                </a:solidFill>
              </a:rPr>
              <a:t>Divide 456 by 8 using just 2 hops along a number line.  Show the same division using vertical layout. </a:t>
            </a:r>
          </a:p>
          <a:p>
            <a:pPr marL="66675"/>
            <a:endParaRPr lang="en-GB" sz="1700" dirty="0">
              <a:solidFill>
                <a:schemeClr val="tx1"/>
              </a:solidFill>
            </a:endParaRPr>
          </a:p>
          <a:p>
            <a:pPr marL="66675"/>
            <a:r>
              <a:rPr lang="en-GB" sz="1700" dirty="0">
                <a:solidFill>
                  <a:schemeClr val="tx1"/>
                </a:solidFill>
              </a:rPr>
              <a:t>Use vertical layout to find the answer to 234 divided by 6 and say why it is possibly less straightforward than 244 ÷ 6.   </a:t>
            </a:r>
          </a:p>
          <a:p>
            <a:pPr marL="66675"/>
            <a:endParaRPr lang="en-GB" sz="1700" dirty="0">
              <a:solidFill>
                <a:schemeClr val="tx1"/>
              </a:solidFill>
            </a:endParaRPr>
          </a:p>
          <a:p>
            <a:pPr marL="66675"/>
            <a:r>
              <a:rPr lang="en-GB" sz="1700" dirty="0">
                <a:solidFill>
                  <a:schemeClr val="tx1"/>
                </a:solidFill>
              </a:rPr>
              <a:t>Write a division of a 3-digit number by a 1-digit number where the remainder is 5. </a:t>
            </a:r>
          </a:p>
        </p:txBody>
      </p:sp>
    </p:spTree>
    <p:extLst>
      <p:ext uri="{BB962C8B-B14F-4D97-AF65-F5344CB8AC3E}">
        <p14:creationId xmlns:p14="http://schemas.microsoft.com/office/powerpoint/2010/main" val="3369774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4294967295"/>
          </p:nvPr>
        </p:nvSpPr>
        <p:spPr>
          <a:xfrm>
            <a:off x="5943602" y="6367376"/>
            <a:ext cx="3086100" cy="365125"/>
          </a:xfrm>
        </p:spPr>
        <p:txBody>
          <a:bodyPr/>
          <a:lstStyle/>
          <a:p>
            <a:pPr algn="r"/>
            <a:r>
              <a:rPr lang="en-GB" dirty="0"/>
              <a:t>Year 5 Multiplication and division</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22</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936702" y="219347"/>
            <a:ext cx="7359805" cy="589767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1700" b="1" dirty="0">
                <a:solidFill>
                  <a:schemeClr val="tx1"/>
                </a:solidFill>
              </a:rPr>
              <a:t>Problem solving and reasoning answers </a:t>
            </a:r>
            <a:endParaRPr lang="en-GB" sz="1700" dirty="0">
              <a:solidFill>
                <a:schemeClr val="tx1"/>
              </a:solidFill>
            </a:endParaRPr>
          </a:p>
          <a:p>
            <a:pPr marL="66675"/>
            <a:r>
              <a:rPr lang="en-GB" sz="1700" dirty="0">
                <a:solidFill>
                  <a:schemeClr val="tx1"/>
                </a:solidFill>
              </a:rPr>
              <a:t>  </a:t>
            </a:r>
          </a:p>
          <a:p>
            <a:pPr marL="66675"/>
            <a:r>
              <a:rPr lang="en-GB" sz="1700" dirty="0">
                <a:solidFill>
                  <a:schemeClr val="tx1"/>
                </a:solidFill>
              </a:rPr>
              <a:t>Explain how each of these three divisions could be efficiently done </a:t>
            </a:r>
            <a:r>
              <a:rPr lang="en-GB" sz="1700" i="1" dirty="0">
                <a:solidFill>
                  <a:schemeClr val="tx1"/>
                </a:solidFill>
              </a:rPr>
              <a:t>mentally</a:t>
            </a:r>
            <a:r>
              <a:rPr lang="en-GB" sz="1700" dirty="0">
                <a:solidFill>
                  <a:schemeClr val="tx1"/>
                </a:solidFill>
              </a:rPr>
              <a:t>.</a:t>
            </a:r>
          </a:p>
          <a:p>
            <a:pPr marL="531813" indent="-265113"/>
            <a:r>
              <a:rPr lang="en-GB" sz="1700" dirty="0">
                <a:solidFill>
                  <a:schemeClr val="tx1"/>
                </a:solidFill>
              </a:rPr>
              <a:t>•	250 ÷ 5 =  </a:t>
            </a:r>
            <a:r>
              <a:rPr lang="en-GB" sz="1700" dirty="0">
                <a:solidFill>
                  <a:srgbClr val="00B050"/>
                </a:solidFill>
                <a:ea typeface="MS Gothic" panose="020B0609070205080204" pitchFamily="49" charset="-128"/>
                <a:cs typeface="Times New Roman" panose="02020603050405020304" pitchFamily="18" charset="0"/>
              </a:rPr>
              <a:t>50 since 25 ÷ 5 = 5</a:t>
            </a:r>
            <a:endParaRPr lang="en-GB" sz="1700" dirty="0">
              <a:solidFill>
                <a:schemeClr val="tx1"/>
              </a:solidFill>
            </a:endParaRPr>
          </a:p>
          <a:p>
            <a:pPr marL="531813" indent="-265113"/>
            <a:r>
              <a:rPr lang="en-GB" sz="1700" dirty="0">
                <a:solidFill>
                  <a:schemeClr val="tx1"/>
                </a:solidFill>
              </a:rPr>
              <a:t>•	180 ÷ 6 =  </a:t>
            </a:r>
            <a:r>
              <a:rPr lang="en-GB" sz="1700" dirty="0">
                <a:solidFill>
                  <a:srgbClr val="00B050"/>
                </a:solidFill>
                <a:ea typeface="MS Gothic" panose="020B0609070205080204" pitchFamily="49" charset="-128"/>
                <a:cs typeface="Times New Roman" panose="02020603050405020304" pitchFamily="18" charset="0"/>
              </a:rPr>
              <a:t>30 since 18 ÷ 6 = 3</a:t>
            </a:r>
            <a:endParaRPr lang="en-GB" sz="1700" dirty="0">
              <a:solidFill>
                <a:schemeClr val="tx1"/>
              </a:solidFill>
            </a:endParaRPr>
          </a:p>
          <a:p>
            <a:pPr marL="531813" indent="-265113"/>
            <a:r>
              <a:rPr lang="en-GB" sz="1700" dirty="0">
                <a:solidFill>
                  <a:schemeClr val="tx1"/>
                </a:solidFill>
              </a:rPr>
              <a:t>•	210 ÷ 3 =  </a:t>
            </a:r>
            <a:r>
              <a:rPr lang="en-GB" sz="1700" dirty="0">
                <a:solidFill>
                  <a:srgbClr val="00B050"/>
                </a:solidFill>
                <a:ea typeface="MS Gothic" panose="020B0609070205080204" pitchFamily="49" charset="-128"/>
                <a:cs typeface="Times New Roman" panose="02020603050405020304" pitchFamily="18" charset="0"/>
              </a:rPr>
              <a:t>70 since 21 ÷ 3 = 7</a:t>
            </a:r>
            <a:endParaRPr lang="en-GB" sz="1700" dirty="0">
              <a:solidFill>
                <a:schemeClr val="tx1"/>
              </a:solidFill>
            </a:endParaRPr>
          </a:p>
          <a:p>
            <a:pPr marL="66675"/>
            <a:r>
              <a:rPr lang="en-GB" sz="1700" dirty="0">
                <a:solidFill>
                  <a:schemeClr val="tx1"/>
                </a:solidFill>
              </a:rPr>
              <a:t>So now explain how you would do these three. </a:t>
            </a:r>
          </a:p>
          <a:p>
            <a:pPr marL="531813" indent="-265113"/>
            <a:r>
              <a:rPr lang="en-GB" sz="1700" dirty="0">
                <a:solidFill>
                  <a:schemeClr val="tx1"/>
                </a:solidFill>
              </a:rPr>
              <a:t>•	255 ÷ 5 =  </a:t>
            </a:r>
            <a:r>
              <a:rPr lang="en-GB" sz="1700" dirty="0">
                <a:solidFill>
                  <a:srgbClr val="00B050"/>
                </a:solidFill>
                <a:ea typeface="MS Gothic" panose="020B0609070205080204" pitchFamily="49" charset="-128"/>
                <a:cs typeface="Times New Roman" panose="02020603050405020304" pitchFamily="18" charset="0"/>
              </a:rPr>
              <a:t>51 since 255 is 5 more than 250</a:t>
            </a:r>
            <a:endParaRPr lang="en-GB" sz="1700" dirty="0">
              <a:solidFill>
                <a:schemeClr val="tx1"/>
              </a:solidFill>
            </a:endParaRPr>
          </a:p>
          <a:p>
            <a:pPr marL="531813" indent="-265113"/>
            <a:r>
              <a:rPr lang="en-GB" sz="1700" dirty="0">
                <a:solidFill>
                  <a:schemeClr val="tx1"/>
                </a:solidFill>
              </a:rPr>
              <a:t>•	186 ÷ 6 =  </a:t>
            </a:r>
            <a:r>
              <a:rPr lang="en-GB" sz="1700" dirty="0">
                <a:solidFill>
                  <a:srgbClr val="00B050"/>
                </a:solidFill>
                <a:ea typeface="MS Gothic" panose="020B0609070205080204" pitchFamily="49" charset="-128"/>
                <a:cs typeface="Times New Roman" panose="02020603050405020304" pitchFamily="18" charset="0"/>
              </a:rPr>
              <a:t>31 since 186 is 6 more than 180</a:t>
            </a:r>
            <a:endParaRPr lang="en-GB" sz="1700" dirty="0">
              <a:solidFill>
                <a:schemeClr val="tx1"/>
              </a:solidFill>
            </a:endParaRPr>
          </a:p>
          <a:p>
            <a:pPr marL="531813" indent="-265113"/>
            <a:r>
              <a:rPr lang="en-GB" sz="1700" dirty="0">
                <a:solidFill>
                  <a:schemeClr val="tx1"/>
                </a:solidFill>
              </a:rPr>
              <a:t>•	213 ÷ 3 =  </a:t>
            </a:r>
            <a:r>
              <a:rPr lang="en-GB" sz="1700" dirty="0">
                <a:solidFill>
                  <a:srgbClr val="00B050"/>
                </a:solidFill>
                <a:ea typeface="MS Gothic" panose="020B0609070205080204" pitchFamily="49" charset="-128"/>
                <a:cs typeface="Times New Roman" panose="02020603050405020304" pitchFamily="18" charset="0"/>
              </a:rPr>
              <a:t>71 since 213 is 3 more than 210</a:t>
            </a:r>
            <a:endParaRPr lang="en-GB" sz="1700" dirty="0">
              <a:solidFill>
                <a:schemeClr val="tx1"/>
              </a:solidFill>
            </a:endParaRPr>
          </a:p>
          <a:p>
            <a:pPr marL="66675"/>
            <a:endParaRPr lang="en-GB" sz="1700" dirty="0">
              <a:solidFill>
                <a:schemeClr val="tx1"/>
              </a:solidFill>
            </a:endParaRPr>
          </a:p>
          <a:p>
            <a:pPr marL="66675"/>
            <a:r>
              <a:rPr lang="en-GB" sz="1700" dirty="0">
                <a:solidFill>
                  <a:schemeClr val="tx1"/>
                </a:solidFill>
              </a:rPr>
              <a:t>Divide 456 by 8 using just 2 hops along a number line.  Show the same division using vertical layout.   </a:t>
            </a:r>
            <a:r>
              <a:rPr lang="en-GB" sz="1700" dirty="0">
                <a:solidFill>
                  <a:srgbClr val="00B050"/>
                </a:solidFill>
                <a:ea typeface="MS Mincho" panose="02020609040205080304" pitchFamily="49" charset="-128"/>
                <a:cs typeface="Times New Roman" panose="02020603050405020304" pitchFamily="18" charset="0"/>
              </a:rPr>
              <a:t>Hop 1: </a:t>
            </a:r>
            <a:r>
              <a:rPr lang="en-GB" sz="1700" b="1" dirty="0">
                <a:solidFill>
                  <a:srgbClr val="00B050"/>
                </a:solidFill>
                <a:ea typeface="MS Mincho" panose="02020609040205080304" pitchFamily="49" charset="-128"/>
                <a:cs typeface="Times New Roman" panose="02020603050405020304" pitchFamily="18" charset="0"/>
              </a:rPr>
              <a:t>Fifty</a:t>
            </a:r>
            <a:r>
              <a:rPr lang="en-GB" sz="1700" dirty="0">
                <a:solidFill>
                  <a:srgbClr val="00B050"/>
                </a:solidFill>
                <a:ea typeface="MS Mincho" panose="02020609040205080304" pitchFamily="49" charset="-128"/>
                <a:cs typeface="Times New Roman" panose="02020603050405020304" pitchFamily="18" charset="0"/>
              </a:rPr>
              <a:t> 8s (to 400), then Hop 2: </a:t>
            </a:r>
            <a:r>
              <a:rPr lang="en-GB" sz="1700" b="1" dirty="0">
                <a:solidFill>
                  <a:srgbClr val="00B050"/>
                </a:solidFill>
                <a:ea typeface="MS Mincho" panose="02020609040205080304" pitchFamily="49" charset="-128"/>
                <a:cs typeface="Times New Roman" panose="02020603050405020304" pitchFamily="18" charset="0"/>
              </a:rPr>
              <a:t>Seven</a:t>
            </a:r>
            <a:r>
              <a:rPr lang="en-GB" sz="1700" dirty="0">
                <a:solidFill>
                  <a:srgbClr val="00B050"/>
                </a:solidFill>
                <a:ea typeface="MS Mincho" panose="02020609040205080304" pitchFamily="49" charset="-128"/>
                <a:cs typeface="Times New Roman" panose="02020603050405020304" pitchFamily="18" charset="0"/>
              </a:rPr>
              <a:t> 8s to 456 = </a:t>
            </a:r>
            <a:r>
              <a:rPr lang="en-GB" sz="1700" b="1" dirty="0">
                <a:solidFill>
                  <a:srgbClr val="00B050"/>
                </a:solidFill>
                <a:ea typeface="MS Mincho" panose="02020609040205080304" pitchFamily="49" charset="-128"/>
                <a:cs typeface="Times New Roman" panose="02020603050405020304" pitchFamily="18" charset="0"/>
              </a:rPr>
              <a:t>57</a:t>
            </a:r>
            <a:endParaRPr lang="en-GB" sz="1700" dirty="0">
              <a:ea typeface="MS Mincho" panose="02020609040205080304" pitchFamily="49" charset="-128"/>
              <a:cs typeface="Times New Roman" panose="02020603050405020304" pitchFamily="18" charset="0"/>
            </a:endParaRPr>
          </a:p>
          <a:p>
            <a:pPr marL="914400"/>
            <a:r>
              <a:rPr lang="en-GB" dirty="0">
                <a:solidFill>
                  <a:srgbClr val="00B050"/>
                </a:solidFill>
                <a:ea typeface="MS Mincho" panose="02020609040205080304" pitchFamily="49" charset="-128"/>
                <a:cs typeface="Times New Roman" panose="02020603050405020304" pitchFamily="18" charset="0"/>
              </a:rPr>
              <a:t> </a:t>
            </a:r>
            <a:endParaRPr lang="en-GB" dirty="0">
              <a:ea typeface="MS Mincho" panose="02020609040205080304" pitchFamily="49" charset="-128"/>
              <a:cs typeface="Times New Roman" panose="02020603050405020304" pitchFamily="18" charset="0"/>
            </a:endParaRPr>
          </a:p>
          <a:p>
            <a:pPr marL="914400"/>
            <a:endParaRPr lang="en-GB" dirty="0">
              <a:solidFill>
                <a:srgbClr val="00B050"/>
              </a:solidFill>
              <a:ea typeface="MS Mincho" panose="02020609040205080304" pitchFamily="49" charset="-128"/>
              <a:cs typeface="Times New Roman" panose="02020603050405020304" pitchFamily="18" charset="0"/>
            </a:endParaRPr>
          </a:p>
          <a:p>
            <a:pPr marL="914400"/>
            <a:endParaRPr lang="en-GB" dirty="0">
              <a:solidFill>
                <a:srgbClr val="00B050"/>
              </a:solidFill>
              <a:ea typeface="MS Mincho" panose="02020609040205080304" pitchFamily="49" charset="-128"/>
              <a:cs typeface="Times New Roman" panose="02020603050405020304" pitchFamily="18" charset="0"/>
            </a:endParaRPr>
          </a:p>
          <a:p>
            <a:pPr marL="914400"/>
            <a:endParaRPr lang="en-GB" dirty="0">
              <a:solidFill>
                <a:srgbClr val="00B050"/>
              </a:solidFill>
              <a:ea typeface="MS Mincho" panose="02020609040205080304" pitchFamily="49" charset="-128"/>
              <a:cs typeface="Times New Roman" panose="02020603050405020304" pitchFamily="18" charset="0"/>
            </a:endParaRPr>
          </a:p>
          <a:p>
            <a:pPr marL="914400"/>
            <a:r>
              <a:rPr lang="en-GB" dirty="0">
                <a:solidFill>
                  <a:srgbClr val="00B050"/>
                </a:solidFill>
                <a:ea typeface="MS Mincho" panose="02020609040205080304" pitchFamily="49" charset="-128"/>
                <a:cs typeface="Times New Roman" panose="02020603050405020304" pitchFamily="18" charset="0"/>
              </a:rPr>
              <a:t> </a:t>
            </a:r>
            <a:endParaRPr lang="en-GB" dirty="0">
              <a:solidFill>
                <a:schemeClr val="tx1"/>
              </a:solidFill>
            </a:endParaRPr>
          </a:p>
          <a:p>
            <a:pPr marL="66675"/>
            <a:endParaRPr lang="en-GB" sz="1500" dirty="0">
              <a:solidFill>
                <a:schemeClr val="tx1"/>
              </a:solidFill>
            </a:endParaRPr>
          </a:p>
          <a:p>
            <a:pPr marL="66675"/>
            <a:endParaRPr lang="en-GB" sz="1500" dirty="0">
              <a:solidFill>
                <a:schemeClr val="tx1"/>
              </a:solidFill>
            </a:endParaRPr>
          </a:p>
          <a:p>
            <a:pPr marL="66675" algn="r"/>
            <a:r>
              <a:rPr lang="en-GB" sz="1500" b="1" i="1" dirty="0">
                <a:solidFill>
                  <a:schemeClr val="tx1"/>
                </a:solidFill>
              </a:rPr>
              <a:t>Continued</a:t>
            </a:r>
            <a:r>
              <a:rPr lang="en-GB" sz="1500" dirty="0">
                <a:solidFill>
                  <a:schemeClr val="tx1"/>
                </a:solidFill>
              </a:rPr>
              <a:t>…</a:t>
            </a:r>
          </a:p>
        </p:txBody>
      </p:sp>
      <p:pic>
        <p:nvPicPr>
          <p:cNvPr id="2" name="Picture 1">
            <a:extLst>
              <a:ext uri="{FF2B5EF4-FFF2-40B4-BE49-F238E27FC236}">
                <a16:creationId xmlns:a16="http://schemas.microsoft.com/office/drawing/2014/main" id="{8499EC02-4049-491E-B75C-2EF5F989D663}"/>
              </a:ext>
            </a:extLst>
          </p:cNvPr>
          <p:cNvPicPr>
            <a:picLocks noChangeAspect="1"/>
          </p:cNvPicPr>
          <p:nvPr/>
        </p:nvPicPr>
        <p:blipFill>
          <a:blip r:embed="rId3"/>
          <a:stretch>
            <a:fillRect/>
          </a:stretch>
        </p:blipFill>
        <p:spPr>
          <a:xfrm>
            <a:off x="2451289" y="4020014"/>
            <a:ext cx="3766283" cy="1388327"/>
          </a:xfrm>
          <a:prstGeom prst="rect">
            <a:avLst/>
          </a:prstGeom>
        </p:spPr>
      </p:pic>
    </p:spTree>
    <p:extLst>
      <p:ext uri="{BB962C8B-B14F-4D97-AF65-F5344CB8AC3E}">
        <p14:creationId xmlns:p14="http://schemas.microsoft.com/office/powerpoint/2010/main" val="3562553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4294967295"/>
          </p:nvPr>
        </p:nvSpPr>
        <p:spPr>
          <a:xfrm>
            <a:off x="5943602" y="6367376"/>
            <a:ext cx="3086100" cy="365125"/>
          </a:xfrm>
        </p:spPr>
        <p:txBody>
          <a:bodyPr/>
          <a:lstStyle/>
          <a:p>
            <a:pPr algn="r"/>
            <a:r>
              <a:rPr lang="en-GB" dirty="0"/>
              <a:t>Year 5 Multiplication and division</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23</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825190" y="219347"/>
            <a:ext cx="7471317" cy="589767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1700" b="1" dirty="0">
                <a:solidFill>
                  <a:schemeClr val="tx1"/>
                </a:solidFill>
              </a:rPr>
              <a:t>Problem solving and reasoning answers </a:t>
            </a:r>
            <a:r>
              <a:rPr lang="en-GB" sz="1700" b="1" i="1" dirty="0">
                <a:solidFill>
                  <a:schemeClr val="tx1"/>
                </a:solidFill>
              </a:rPr>
              <a:t>continued</a:t>
            </a:r>
            <a:endParaRPr lang="en-GB" sz="1700" i="1" dirty="0">
              <a:solidFill>
                <a:schemeClr val="tx1"/>
              </a:solidFill>
            </a:endParaRPr>
          </a:p>
          <a:p>
            <a:pPr marL="66675"/>
            <a:r>
              <a:rPr lang="en-GB" sz="1700" dirty="0">
                <a:solidFill>
                  <a:schemeClr val="tx1"/>
                </a:solidFill>
              </a:rPr>
              <a:t>  </a:t>
            </a:r>
          </a:p>
          <a:p>
            <a:pPr marL="66675"/>
            <a:r>
              <a:rPr lang="en-GB" sz="1700" dirty="0">
                <a:solidFill>
                  <a:schemeClr val="tx1"/>
                </a:solidFill>
              </a:rPr>
              <a:t>Use vertical layout to find the answer to 234 divided by 6 and say why it is possibly less straightforward than 244 ÷ 6.   </a:t>
            </a:r>
          </a:p>
          <a:p>
            <a:pPr marL="66675"/>
            <a:endParaRPr lang="en-GB" sz="1700" dirty="0">
              <a:solidFill>
                <a:schemeClr val="tx1"/>
              </a:solidFill>
            </a:endParaRPr>
          </a:p>
          <a:p>
            <a:pPr marL="66675"/>
            <a:endParaRPr lang="en-GB" sz="1700" dirty="0">
              <a:solidFill>
                <a:schemeClr val="tx1"/>
              </a:solidFill>
            </a:endParaRPr>
          </a:p>
          <a:p>
            <a:pPr marL="66675"/>
            <a:endParaRPr lang="en-GB" sz="1700" dirty="0">
              <a:solidFill>
                <a:schemeClr val="tx1"/>
              </a:solidFill>
            </a:endParaRPr>
          </a:p>
          <a:p>
            <a:pPr marL="66675"/>
            <a:endParaRPr lang="en-GB" sz="1700" dirty="0">
              <a:solidFill>
                <a:schemeClr val="tx1"/>
              </a:solidFill>
            </a:endParaRPr>
          </a:p>
          <a:p>
            <a:pPr marL="66675"/>
            <a:endParaRPr lang="en-GB" sz="1700" dirty="0">
              <a:solidFill>
                <a:schemeClr val="tx1"/>
              </a:solidFill>
            </a:endParaRPr>
          </a:p>
          <a:p>
            <a:pPr marL="66675"/>
            <a:endParaRPr lang="en-GB" sz="1700" dirty="0">
              <a:solidFill>
                <a:schemeClr val="tx1"/>
              </a:solidFill>
            </a:endParaRPr>
          </a:p>
          <a:p>
            <a:pPr marL="66675"/>
            <a:endParaRPr lang="en-GB" sz="1700" dirty="0">
              <a:solidFill>
                <a:schemeClr val="tx1"/>
              </a:solidFill>
            </a:endParaRPr>
          </a:p>
          <a:p>
            <a:pPr marL="66675"/>
            <a:r>
              <a:rPr lang="en-GB" sz="1700" dirty="0">
                <a:solidFill>
                  <a:srgbClr val="00B050"/>
                </a:solidFill>
              </a:rPr>
              <a:t>244 ÷ 6 is just 4 more than 240 ÷ 6 – which we should be able to complete mentally using a tables fact (24 ÷ 6) and place value knowledge (x10).</a:t>
            </a:r>
          </a:p>
          <a:p>
            <a:pPr marL="66675"/>
            <a:endParaRPr lang="en-GB" sz="1700" dirty="0">
              <a:solidFill>
                <a:schemeClr val="tx1"/>
              </a:solidFill>
            </a:endParaRPr>
          </a:p>
          <a:p>
            <a:pPr marL="66675"/>
            <a:endParaRPr lang="en-GB" sz="1700" dirty="0">
              <a:solidFill>
                <a:schemeClr val="tx1"/>
              </a:solidFill>
            </a:endParaRPr>
          </a:p>
          <a:p>
            <a:pPr marL="66675"/>
            <a:r>
              <a:rPr lang="en-GB" sz="1700" dirty="0">
                <a:solidFill>
                  <a:schemeClr val="tx1"/>
                </a:solidFill>
              </a:rPr>
              <a:t>Write a division of a 3-digit number by a 1-digit number where the remainder is 5. </a:t>
            </a:r>
            <a:r>
              <a:rPr lang="en-GB" sz="17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Various – check. Note that the divisor must be at least 6 for there to be a remainder of 5.</a:t>
            </a:r>
            <a:endParaRPr lang="en-GB" sz="1700" dirty="0">
              <a:solidFill>
                <a:schemeClr val="tx1"/>
              </a:solidFill>
            </a:endParaRPr>
          </a:p>
        </p:txBody>
      </p:sp>
      <p:pic>
        <p:nvPicPr>
          <p:cNvPr id="3" name="Picture 2">
            <a:extLst>
              <a:ext uri="{FF2B5EF4-FFF2-40B4-BE49-F238E27FC236}">
                <a16:creationId xmlns:a16="http://schemas.microsoft.com/office/drawing/2014/main" id="{D25DBF3B-8797-4D04-A500-3F5FD6A02948}"/>
              </a:ext>
            </a:extLst>
          </p:cNvPr>
          <p:cNvPicPr>
            <a:picLocks noChangeAspect="1"/>
          </p:cNvPicPr>
          <p:nvPr/>
        </p:nvPicPr>
        <p:blipFill>
          <a:blip r:embed="rId3"/>
          <a:stretch>
            <a:fillRect/>
          </a:stretch>
        </p:blipFill>
        <p:spPr>
          <a:xfrm>
            <a:off x="2335647" y="1517728"/>
            <a:ext cx="3251114" cy="1499436"/>
          </a:xfrm>
          <a:prstGeom prst="rect">
            <a:avLst/>
          </a:prstGeom>
        </p:spPr>
      </p:pic>
    </p:spTree>
    <p:extLst>
      <p:ext uri="{BB962C8B-B14F-4D97-AF65-F5344CB8AC3E}">
        <p14:creationId xmlns:p14="http://schemas.microsoft.com/office/powerpoint/2010/main" val="2465967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14" name="TextBox 13">
            <a:extLst>
              <a:ext uri="{FF2B5EF4-FFF2-40B4-BE49-F238E27FC236}">
                <a16:creationId xmlns:a16="http://schemas.microsoft.com/office/drawing/2014/main" id="{FB079B98-AE85-4E56-A91D-A5896A9CB313}"/>
              </a:ext>
            </a:extLst>
          </p:cNvPr>
          <p:cNvSpPr txBox="1"/>
          <p:nvPr/>
        </p:nvSpPr>
        <p:spPr>
          <a:xfrm>
            <a:off x="1983555" y="1231367"/>
            <a:ext cx="5123783" cy="769441"/>
          </a:xfrm>
          <a:prstGeom prst="rect">
            <a:avLst/>
          </a:prstGeom>
          <a:noFill/>
        </p:spPr>
        <p:txBody>
          <a:bodyPr wrap="square" rtlCol="0">
            <a:spAutoFit/>
          </a:bodyPr>
          <a:lstStyle/>
          <a:p>
            <a:pPr algn="ctr"/>
            <a:r>
              <a:rPr lang="en-GB" sz="2400" b="1" dirty="0">
                <a:solidFill>
                  <a:srgbClr val="253746"/>
                </a:solidFill>
              </a:rPr>
              <a:t>Starter</a:t>
            </a:r>
            <a:br>
              <a:rPr lang="en-GB" sz="2400" b="1" dirty="0">
                <a:solidFill>
                  <a:srgbClr val="253746"/>
                </a:solidFill>
              </a:rPr>
            </a:br>
            <a:r>
              <a:rPr lang="en-GB" sz="2000" b="1" dirty="0">
                <a:solidFill>
                  <a:srgbClr val="5B9BD5">
                    <a:lumMod val="75000"/>
                  </a:srgbClr>
                </a:solidFill>
              </a:rPr>
              <a:t>Multiplication and division facts</a:t>
            </a:r>
            <a:endParaRPr lang="en-GB" sz="2400" dirty="0">
              <a:solidFill>
                <a:srgbClr val="253746"/>
              </a:solidFill>
            </a:endParaRPr>
          </a:p>
        </p:txBody>
      </p:sp>
      <p:pic>
        <p:nvPicPr>
          <p:cNvPr id="1026" name="Picture 2" descr="N:\Documents\Maths Blocks\PowerPoint slide development\Stock Images\icons\Alarm-clock---wake-up-your-maths-brain-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7338" y="1231367"/>
            <a:ext cx="1948152" cy="18445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CD72E01C-A604-4B1F-8CA5-BFAF5B61B4B8}"/>
              </a:ext>
            </a:extLst>
          </p:cNvPr>
          <p:cNvGrpSpPr/>
          <p:nvPr/>
        </p:nvGrpSpPr>
        <p:grpSpPr>
          <a:xfrm>
            <a:off x="2222853" y="2153656"/>
            <a:ext cx="4645185" cy="3872753"/>
            <a:chOff x="3514936" y="1665283"/>
            <a:chExt cx="4645185" cy="3872753"/>
          </a:xfrm>
        </p:grpSpPr>
        <p:sp>
          <p:nvSpPr>
            <p:cNvPr id="3" name="Rectangle: Rounded Corners 2">
              <a:extLst>
                <a:ext uri="{FF2B5EF4-FFF2-40B4-BE49-F238E27FC236}">
                  <a16:creationId xmlns:a16="http://schemas.microsoft.com/office/drawing/2014/main" id="{7BDA08E6-5C9C-41B2-8E88-37ABD6EC5512}"/>
                </a:ext>
              </a:extLst>
            </p:cNvPr>
            <p:cNvSpPr/>
            <p:nvPr/>
          </p:nvSpPr>
          <p:spPr>
            <a:xfrm>
              <a:off x="3514936" y="1665283"/>
              <a:ext cx="4645185" cy="3872753"/>
            </a:xfrm>
            <a:prstGeom prst="roundRect">
              <a:avLst>
                <a:gd name="adj" fmla="val 7211"/>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6C7BC41-0BDA-4667-95E4-1B381A46F1F2}"/>
                </a:ext>
              </a:extLst>
            </p:cNvPr>
            <p:cNvPicPr>
              <a:picLocks noChangeAspect="1"/>
            </p:cNvPicPr>
            <p:nvPr/>
          </p:nvPicPr>
          <p:blipFill>
            <a:blip r:embed="rId4"/>
            <a:stretch>
              <a:fillRect/>
            </a:stretch>
          </p:blipFill>
          <p:spPr>
            <a:xfrm>
              <a:off x="3771661" y="1804863"/>
              <a:ext cx="4131733" cy="3546910"/>
            </a:xfrm>
            <a:prstGeom prst="rect">
              <a:avLst/>
            </a:prstGeom>
          </p:spPr>
        </p:pic>
      </p:grpSp>
      <p:sp>
        <p:nvSpPr>
          <p:cNvPr id="9" name="TextBox 8">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Division of big numbers using vertical layout</a:t>
            </a:r>
            <a:endParaRPr lang="en-GB" sz="2400" dirty="0">
              <a:solidFill>
                <a:srgbClr val="253746"/>
              </a:solidFill>
            </a:endParaRPr>
          </a:p>
        </p:txBody>
      </p:sp>
    </p:spTree>
    <p:extLst>
      <p:ext uri="{BB962C8B-B14F-4D97-AF65-F5344CB8AC3E}">
        <p14:creationId xmlns:p14="http://schemas.microsoft.com/office/powerpoint/2010/main" val="980507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14" name="TextBox 13">
            <a:extLst>
              <a:ext uri="{FF2B5EF4-FFF2-40B4-BE49-F238E27FC236}">
                <a16:creationId xmlns:a16="http://schemas.microsoft.com/office/drawing/2014/main" id="{FB079B98-AE85-4E56-A91D-A5896A9CB313}"/>
              </a:ext>
            </a:extLst>
          </p:cNvPr>
          <p:cNvSpPr txBox="1"/>
          <p:nvPr/>
        </p:nvSpPr>
        <p:spPr>
          <a:xfrm>
            <a:off x="1846729" y="3025513"/>
            <a:ext cx="5450542" cy="846386"/>
          </a:xfrm>
          <a:prstGeom prst="rect">
            <a:avLst/>
          </a:prstGeom>
          <a:noFill/>
        </p:spPr>
        <p:txBody>
          <a:bodyPr wrap="square" rtlCol="0">
            <a:spAutoFit/>
          </a:bodyPr>
          <a:lstStyle/>
          <a:p>
            <a:pPr algn="ctr">
              <a:spcBef>
                <a:spcPts val="600"/>
              </a:spcBef>
            </a:pPr>
            <a:r>
              <a:rPr lang="en-US" sz="2400" b="1" dirty="0">
                <a:solidFill>
                  <a:srgbClr val="253746"/>
                </a:solidFill>
              </a:rPr>
              <a:t>Starter</a:t>
            </a:r>
            <a:endParaRPr lang="en-GB" sz="2400" dirty="0">
              <a:solidFill>
                <a:srgbClr val="253746"/>
              </a:solidFill>
            </a:endParaRPr>
          </a:p>
          <a:p>
            <a:pPr algn="ctr">
              <a:spcBef>
                <a:spcPts val="600"/>
              </a:spcBef>
            </a:pPr>
            <a:r>
              <a:rPr lang="en-GB" sz="2000" b="1" dirty="0">
                <a:solidFill>
                  <a:srgbClr val="5B9BD5">
                    <a:lumMod val="75000"/>
                  </a:srgbClr>
                </a:solidFill>
              </a:rPr>
              <a:t>Place 5-digit numbers on a human number line</a:t>
            </a:r>
            <a:endParaRPr lang="en-GB" sz="2400" dirty="0">
              <a:solidFill>
                <a:srgbClr val="253746"/>
              </a:solidFill>
            </a:endParaRPr>
          </a:p>
        </p:txBody>
      </p:sp>
      <p:pic>
        <p:nvPicPr>
          <p:cNvPr id="13" name="Picture 3" descr="N:\Documents\Maths Blocks\PowerPoint slide development\Stock Images\icons\Elephant---Remember-this-FINAL.png">
            <a:extLst>
              <a:ext uri="{FF2B5EF4-FFF2-40B4-BE49-F238E27FC236}">
                <a16:creationId xmlns:a16="http://schemas.microsoft.com/office/drawing/2014/main" id="{82620837-DAA6-48AC-8D90-A8D10B1040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1282" y="1412035"/>
            <a:ext cx="2541436" cy="16134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Division of big numbers using vertical layout</a:t>
            </a:r>
            <a:endParaRPr lang="en-GB" sz="2400" dirty="0">
              <a:solidFill>
                <a:srgbClr val="253746"/>
              </a:solidFill>
            </a:endParaRPr>
          </a:p>
        </p:txBody>
      </p:sp>
    </p:spTree>
    <p:extLst>
      <p:ext uri="{BB962C8B-B14F-4D97-AF65-F5344CB8AC3E}">
        <p14:creationId xmlns:p14="http://schemas.microsoft.com/office/powerpoint/2010/main" val="3843418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14" name="TextBox 13">
            <a:hlinkClick r:id="rId3"/>
            <a:extLst>
              <a:ext uri="{FF2B5EF4-FFF2-40B4-BE49-F238E27FC236}">
                <a16:creationId xmlns:a16="http://schemas.microsoft.com/office/drawing/2014/main" id="{FB079B98-AE85-4E56-A91D-A5896A9CB313}"/>
              </a:ext>
            </a:extLst>
          </p:cNvPr>
          <p:cNvSpPr txBox="1"/>
          <p:nvPr/>
        </p:nvSpPr>
        <p:spPr>
          <a:xfrm>
            <a:off x="1846729" y="3015122"/>
            <a:ext cx="5450542" cy="846386"/>
          </a:xfrm>
          <a:prstGeom prst="rect">
            <a:avLst/>
          </a:prstGeom>
          <a:noFill/>
        </p:spPr>
        <p:txBody>
          <a:bodyPr wrap="square" rtlCol="0">
            <a:spAutoFit/>
          </a:bodyPr>
          <a:lstStyle/>
          <a:p>
            <a:pPr algn="ctr">
              <a:spcBef>
                <a:spcPts val="600"/>
              </a:spcBef>
            </a:pPr>
            <a:r>
              <a:rPr lang="en-US" sz="2400" b="1" dirty="0">
                <a:solidFill>
                  <a:srgbClr val="253746"/>
                </a:solidFill>
              </a:rPr>
              <a:t>Starter</a:t>
            </a:r>
            <a:endParaRPr lang="en-GB" sz="2400" dirty="0">
              <a:solidFill>
                <a:srgbClr val="253746"/>
              </a:solidFill>
            </a:endParaRPr>
          </a:p>
          <a:p>
            <a:pPr algn="ctr">
              <a:spcBef>
                <a:spcPts val="600"/>
              </a:spcBef>
            </a:pPr>
            <a:r>
              <a:rPr lang="en-GB" sz="2000" b="1" dirty="0">
                <a:solidFill>
                  <a:srgbClr val="5B9BD5">
                    <a:lumMod val="75000"/>
                  </a:srgbClr>
                </a:solidFill>
              </a:rPr>
              <a:t>Convert between units of time</a:t>
            </a:r>
            <a:endParaRPr lang="en-GB" sz="2400" dirty="0">
              <a:solidFill>
                <a:srgbClr val="253746"/>
              </a:solidFill>
            </a:endParaRPr>
          </a:p>
        </p:txBody>
      </p:sp>
      <p:pic>
        <p:nvPicPr>
          <p:cNvPr id="13" name="Picture 3" descr="N:\Documents\Maths Blocks\PowerPoint slide development\Stock Images\icons\Elephant---Remember-this-FINAL.png">
            <a:extLst>
              <a:ext uri="{FF2B5EF4-FFF2-40B4-BE49-F238E27FC236}">
                <a16:creationId xmlns:a16="http://schemas.microsoft.com/office/drawing/2014/main" id="{82620837-DAA6-48AC-8D90-A8D10B1040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4729" y="1401645"/>
            <a:ext cx="2541436" cy="16134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Division of big numbers using vertical layout</a:t>
            </a:r>
            <a:endParaRPr lang="en-GB" sz="2400" dirty="0">
              <a:solidFill>
                <a:srgbClr val="253746"/>
              </a:solidFill>
            </a:endParaRPr>
          </a:p>
        </p:txBody>
      </p:sp>
      <p:sp>
        <p:nvSpPr>
          <p:cNvPr id="2" name="Rectangle 1"/>
          <p:cNvSpPr/>
          <p:nvPr/>
        </p:nvSpPr>
        <p:spPr>
          <a:xfrm>
            <a:off x="3443061" y="4416137"/>
            <a:ext cx="2204771" cy="369332"/>
          </a:xfrm>
          <a:prstGeom prst="rect">
            <a:avLst/>
          </a:prstGeom>
        </p:spPr>
        <p:txBody>
          <a:bodyPr wrap="none">
            <a:spAutoFit/>
          </a:bodyPr>
          <a:lstStyle/>
          <a:p>
            <a:r>
              <a:rPr lang="en-GB" dirty="0">
                <a:hlinkClick r:id="rId3"/>
              </a:rPr>
              <a:t>Converting time units</a:t>
            </a:r>
            <a:endParaRPr lang="en-GB" dirty="0"/>
          </a:p>
        </p:txBody>
      </p:sp>
    </p:spTree>
    <p:extLst>
      <p:ext uri="{BB962C8B-B14F-4D97-AF65-F5344CB8AC3E}">
        <p14:creationId xmlns:p14="http://schemas.microsoft.com/office/powerpoint/2010/main" val="1958100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Division of big numbers using vertical layout</a:t>
            </a:r>
            <a:endParaRPr lang="en-GB" sz="2400" dirty="0">
              <a:solidFill>
                <a:srgbClr val="253746"/>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896010" y="1811419"/>
            <a:ext cx="7298871"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Use a written method to divide numbers above the times tables.</a:t>
            </a:r>
            <a:endParaRPr lang="en-GB" sz="2000" b="1" dirty="0">
              <a:solidFill>
                <a:schemeClr val="accent5">
                  <a:lumMod val="50000"/>
                </a:schemeClr>
              </a:solidFill>
            </a:endParaRPr>
          </a:p>
        </p:txBody>
      </p:sp>
    </p:spTree>
    <p:extLst>
      <p:ext uri="{BB962C8B-B14F-4D97-AF65-F5344CB8AC3E}">
        <p14:creationId xmlns:p14="http://schemas.microsoft.com/office/powerpoint/2010/main" val="3612290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a:spcAft>
                <a:spcPts val="375"/>
              </a:spcAft>
              <a:buClr>
                <a:schemeClr val="accent2"/>
              </a:buClr>
              <a:buSzPct val="120000"/>
            </a:pPr>
            <a:r>
              <a:rPr lang="en-GB" sz="1600" b="1" dirty="0">
                <a:solidFill>
                  <a:srgbClr val="253746"/>
                </a:solidFill>
              </a:rPr>
              <a:t>Day 1:  </a:t>
            </a:r>
            <a:r>
              <a:rPr lang="en-GB" sz="1600" b="1" dirty="0">
                <a:solidFill>
                  <a:schemeClr val="accent5">
                    <a:lumMod val="75000"/>
                  </a:schemeClr>
                </a:solidFill>
              </a:rPr>
              <a:t>Use a written method to divide numbers above the times tables.</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TextBox 1">
            <a:extLst>
              <a:ext uri="{FF2B5EF4-FFF2-40B4-BE49-F238E27FC236}">
                <a16:creationId xmlns:a16="http://schemas.microsoft.com/office/drawing/2014/main" id="{1575D1C9-88A9-4B25-BD65-1C13E777B691}"/>
              </a:ext>
            </a:extLst>
          </p:cNvPr>
          <p:cNvSpPr txBox="1"/>
          <p:nvPr/>
        </p:nvSpPr>
        <p:spPr>
          <a:xfrm>
            <a:off x="3489868" y="550959"/>
            <a:ext cx="1907628" cy="646331"/>
          </a:xfrm>
          <a:prstGeom prst="rect">
            <a:avLst/>
          </a:prstGeom>
          <a:noFill/>
        </p:spPr>
        <p:txBody>
          <a:bodyPr wrap="square" rtlCol="0">
            <a:spAutoFit/>
          </a:bodyPr>
          <a:lstStyle/>
          <a:p>
            <a:pPr algn="ctr"/>
            <a:r>
              <a:rPr lang="en-GB" sz="3600" b="1" dirty="0">
                <a:solidFill>
                  <a:srgbClr val="253746"/>
                </a:solidFill>
              </a:rPr>
              <a:t>196 ÷  6</a:t>
            </a:r>
          </a:p>
        </p:txBody>
      </p:sp>
      <p:grpSp>
        <p:nvGrpSpPr>
          <p:cNvPr id="6" name="Group 5">
            <a:extLst>
              <a:ext uri="{FF2B5EF4-FFF2-40B4-BE49-F238E27FC236}">
                <a16:creationId xmlns:a16="http://schemas.microsoft.com/office/drawing/2014/main" id="{CD877822-8905-4F11-989A-2B5EF370E637}"/>
              </a:ext>
            </a:extLst>
          </p:cNvPr>
          <p:cNvGrpSpPr/>
          <p:nvPr/>
        </p:nvGrpSpPr>
        <p:grpSpPr>
          <a:xfrm>
            <a:off x="818197" y="1709313"/>
            <a:ext cx="2519769" cy="637440"/>
            <a:chOff x="1013180" y="1074204"/>
            <a:chExt cx="3359692" cy="721769"/>
          </a:xfrm>
        </p:grpSpPr>
        <p:sp>
          <p:nvSpPr>
            <p:cNvPr id="10" name="Speech Bubble: Rectangle with Corners Rounded 9">
              <a:extLst>
                <a:ext uri="{FF2B5EF4-FFF2-40B4-BE49-F238E27FC236}">
                  <a16:creationId xmlns:a16="http://schemas.microsoft.com/office/drawing/2014/main" id="{079FFDB7-D618-4F9B-8EED-1C38827425F6}"/>
                </a:ext>
              </a:extLst>
            </p:cNvPr>
            <p:cNvSpPr/>
            <p:nvPr/>
          </p:nvSpPr>
          <p:spPr>
            <a:xfrm>
              <a:off x="1167141" y="1074204"/>
              <a:ext cx="3205731" cy="721769"/>
            </a:xfrm>
            <a:prstGeom prst="wedgeRoundRectCallout">
              <a:avLst>
                <a:gd name="adj1" fmla="val 54528"/>
                <a:gd name="adj2" fmla="val -105104"/>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Roughly how many 6s do you think are in 196?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0B246AF-C699-48D2-BF83-E5A9AB1693DB}"/>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sp>
        <p:nvSpPr>
          <p:cNvPr id="12" name="Speech Bubble: Rectangle with Corners Rounded 11">
            <a:extLst>
              <a:ext uri="{FF2B5EF4-FFF2-40B4-BE49-F238E27FC236}">
                <a16:creationId xmlns:a16="http://schemas.microsoft.com/office/drawing/2014/main" id="{DD17FD73-5677-4DCF-B08C-ED791F055D16}"/>
              </a:ext>
            </a:extLst>
          </p:cNvPr>
          <p:cNvSpPr/>
          <p:nvPr/>
        </p:nvSpPr>
        <p:spPr>
          <a:xfrm>
            <a:off x="4905408" y="1620157"/>
            <a:ext cx="3304924" cy="839264"/>
          </a:xfrm>
          <a:prstGeom prst="wedgeRoundRectCallout">
            <a:avLst>
              <a:gd name="adj1" fmla="val -64158"/>
              <a:gd name="adj2" fmla="val -90264"/>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30 × 6 = 180 and 40 × 6 = 240, so the answer should be between 30 and 40, and closer to 30 than 40.</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sp>
        <p:nvSpPr>
          <p:cNvPr id="13" name="Rounded Rectangle 1">
            <a:extLst>
              <a:ext uri="{FF2B5EF4-FFF2-40B4-BE49-F238E27FC236}">
                <a16:creationId xmlns:a16="http://schemas.microsoft.com/office/drawing/2014/main" id="{16D8D18D-89D4-44E0-B223-9664834BB146}"/>
              </a:ext>
            </a:extLst>
          </p:cNvPr>
          <p:cNvSpPr/>
          <p:nvPr/>
        </p:nvSpPr>
        <p:spPr>
          <a:xfrm>
            <a:off x="262797" y="3774800"/>
            <a:ext cx="8618406"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grpSp>
        <p:nvGrpSpPr>
          <p:cNvPr id="14" name="Group 13">
            <a:extLst>
              <a:ext uri="{FF2B5EF4-FFF2-40B4-BE49-F238E27FC236}">
                <a16:creationId xmlns:a16="http://schemas.microsoft.com/office/drawing/2014/main" id="{EA8F78F0-1884-42F6-B9CC-F73349B9EA05}"/>
              </a:ext>
            </a:extLst>
          </p:cNvPr>
          <p:cNvGrpSpPr/>
          <p:nvPr/>
        </p:nvGrpSpPr>
        <p:grpSpPr>
          <a:xfrm>
            <a:off x="566777" y="5244384"/>
            <a:ext cx="6647632" cy="546072"/>
            <a:chOff x="570856" y="5105080"/>
            <a:chExt cx="6647632" cy="546072"/>
          </a:xfrm>
        </p:grpSpPr>
        <p:sp>
          <p:nvSpPr>
            <p:cNvPr id="27" name="TextBox 68">
              <a:extLst>
                <a:ext uri="{FF2B5EF4-FFF2-40B4-BE49-F238E27FC236}">
                  <a16:creationId xmlns:a16="http://schemas.microsoft.com/office/drawing/2014/main" id="{69460AC4-9662-4EF9-9AAA-8F949789523A}"/>
                </a:ext>
              </a:extLst>
            </p:cNvPr>
            <p:cNvSpPr txBox="1"/>
            <p:nvPr/>
          </p:nvSpPr>
          <p:spPr>
            <a:xfrm>
              <a:off x="6668314" y="5282949"/>
              <a:ext cx="55017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srgbClr val="002060"/>
                  </a:solidFill>
                  <a:effectLst/>
                  <a:uLnTx/>
                  <a:uFillTx/>
                  <a:latin typeface="Calibri" panose="020F0502020204030204"/>
                  <a:ea typeface="+mn-ea"/>
                  <a:cs typeface="+mn-cs"/>
                </a:rPr>
                <a:t>196</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F386E78-299B-4B57-B84F-B13FA07E3088}"/>
                </a:ext>
              </a:extLst>
            </p:cNvPr>
            <p:cNvSpPr/>
            <p:nvPr/>
          </p:nvSpPr>
          <p:spPr>
            <a:xfrm>
              <a:off x="570856" y="5281820"/>
              <a:ext cx="301686"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002060"/>
                  </a:solidFill>
                </a:rPr>
                <a:t>0</a:t>
              </a:r>
              <a:endParaRPr lang="en-GB" dirty="0"/>
            </a:p>
          </p:txBody>
        </p:sp>
        <p:cxnSp>
          <p:nvCxnSpPr>
            <p:cNvPr id="29" name="Straight Connector 28">
              <a:extLst>
                <a:ext uri="{FF2B5EF4-FFF2-40B4-BE49-F238E27FC236}">
                  <a16:creationId xmlns:a16="http://schemas.microsoft.com/office/drawing/2014/main" id="{9E12337F-0135-47F1-8D50-328C58509D63}"/>
                </a:ext>
              </a:extLst>
            </p:cNvPr>
            <p:cNvCxnSpPr/>
            <p:nvPr/>
          </p:nvCxnSpPr>
          <p:spPr>
            <a:xfrm>
              <a:off x="6943401" y="5105080"/>
              <a:ext cx="0" cy="240998"/>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15" name="Straight Connector 14">
            <a:extLst>
              <a:ext uri="{FF2B5EF4-FFF2-40B4-BE49-F238E27FC236}">
                <a16:creationId xmlns:a16="http://schemas.microsoft.com/office/drawing/2014/main" id="{B0341EC0-3AAD-42A8-AB9B-3848DF71AB41}"/>
              </a:ext>
            </a:extLst>
          </p:cNvPr>
          <p:cNvCxnSpPr>
            <a:cxnSpLocks/>
            <a:stCxn id="26" idx="0"/>
          </p:cNvCxnSpPr>
          <p:nvPr/>
        </p:nvCxnSpPr>
        <p:spPr>
          <a:xfrm>
            <a:off x="757377" y="5212110"/>
            <a:ext cx="7372610" cy="32274"/>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14D47DB-4E58-47F3-99B4-C79DFAA3B9E5}"/>
              </a:ext>
            </a:extLst>
          </p:cNvPr>
          <p:cNvCxnSpPr>
            <a:cxnSpLocks/>
          </p:cNvCxnSpPr>
          <p:nvPr/>
        </p:nvCxnSpPr>
        <p:spPr>
          <a:xfrm flipV="1">
            <a:off x="775574" y="5217088"/>
            <a:ext cx="0" cy="240998"/>
          </a:xfrm>
          <a:prstGeom prst="line">
            <a:avLst/>
          </a:prstGeom>
          <a:ln w="19050"/>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A54DDAC9-01C1-4A86-99C1-DE57EFD95AE6}"/>
              </a:ext>
            </a:extLst>
          </p:cNvPr>
          <p:cNvGrpSpPr/>
          <p:nvPr/>
        </p:nvGrpSpPr>
        <p:grpSpPr>
          <a:xfrm>
            <a:off x="757377" y="4426446"/>
            <a:ext cx="5619912" cy="1355051"/>
            <a:chOff x="761456" y="4287142"/>
            <a:chExt cx="5619912" cy="1355051"/>
          </a:xfrm>
        </p:grpSpPr>
        <p:grpSp>
          <p:nvGrpSpPr>
            <p:cNvPr id="21" name="Group 20">
              <a:extLst>
                <a:ext uri="{FF2B5EF4-FFF2-40B4-BE49-F238E27FC236}">
                  <a16:creationId xmlns:a16="http://schemas.microsoft.com/office/drawing/2014/main" id="{37F6C785-6436-4BCA-B1BB-65373D67AE2D}"/>
                </a:ext>
              </a:extLst>
            </p:cNvPr>
            <p:cNvGrpSpPr/>
            <p:nvPr/>
          </p:nvGrpSpPr>
          <p:grpSpPr>
            <a:xfrm>
              <a:off x="761456" y="4672696"/>
              <a:ext cx="5619912" cy="969497"/>
              <a:chOff x="761456" y="4672696"/>
              <a:chExt cx="5619912" cy="969497"/>
            </a:xfrm>
          </p:grpSpPr>
          <p:grpSp>
            <p:nvGrpSpPr>
              <p:cNvPr id="23" name="Group 22">
                <a:extLst>
                  <a:ext uri="{FF2B5EF4-FFF2-40B4-BE49-F238E27FC236}">
                    <a16:creationId xmlns:a16="http://schemas.microsoft.com/office/drawing/2014/main" id="{82CD79F3-1085-48F0-BF8A-A61F9605A48A}"/>
                  </a:ext>
                </a:extLst>
              </p:cNvPr>
              <p:cNvGrpSpPr/>
              <p:nvPr/>
            </p:nvGrpSpPr>
            <p:grpSpPr>
              <a:xfrm>
                <a:off x="761456" y="4672696"/>
                <a:ext cx="5619912" cy="969497"/>
                <a:chOff x="1423517" y="4265834"/>
                <a:chExt cx="1709407" cy="969497"/>
              </a:xfrm>
            </p:grpSpPr>
            <p:sp>
              <p:nvSpPr>
                <p:cNvPr id="25" name="TextBox 48">
                  <a:extLst>
                    <a:ext uri="{FF2B5EF4-FFF2-40B4-BE49-F238E27FC236}">
                      <a16:creationId xmlns:a16="http://schemas.microsoft.com/office/drawing/2014/main" id="{61452C65-2058-4B4A-9A33-1EAFCA3FDFC4}"/>
                    </a:ext>
                  </a:extLst>
                </p:cNvPr>
                <p:cNvSpPr txBox="1"/>
                <p:nvPr/>
              </p:nvSpPr>
              <p:spPr>
                <a:xfrm>
                  <a:off x="2854434" y="4896777"/>
                  <a:ext cx="278490"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Calibri" panose="020F0502020204030204"/>
                    </a:rPr>
                    <a:t>18</a:t>
                  </a:r>
                  <a:r>
                    <a:rPr lang="en-US" sz="1600" noProof="0" dirty="0">
                      <a:solidFill>
                        <a:srgbClr val="002060"/>
                      </a:solidFill>
                      <a:latin typeface="Calibri" panose="020F0502020204030204"/>
                    </a:rPr>
                    <a:t>0</a:t>
                  </a: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07872B4-F473-41D4-B7AF-EA7EF79F0869}"/>
                    </a:ext>
                  </a:extLst>
                </p:cNvPr>
                <p:cNvSpPr/>
                <p:nvPr/>
              </p:nvSpPr>
              <p:spPr>
                <a:xfrm>
                  <a:off x="1423517" y="4265834"/>
                  <a:ext cx="1577491" cy="400110"/>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grpSp>
          <p:cxnSp>
            <p:nvCxnSpPr>
              <p:cNvPr id="24" name="Straight Connector 23">
                <a:extLst>
                  <a:ext uri="{FF2B5EF4-FFF2-40B4-BE49-F238E27FC236}">
                    <a16:creationId xmlns:a16="http://schemas.microsoft.com/office/drawing/2014/main" id="{4794D5B5-831D-4FE4-A746-9FB49C626426}"/>
                  </a:ext>
                </a:extLst>
              </p:cNvPr>
              <p:cNvCxnSpPr>
                <a:cxnSpLocks/>
              </p:cNvCxnSpPr>
              <p:nvPr/>
            </p:nvCxnSpPr>
            <p:spPr>
              <a:xfrm flipV="1">
                <a:off x="5908389" y="5105080"/>
                <a:ext cx="0" cy="240998"/>
              </a:xfrm>
              <a:prstGeom prst="line">
                <a:avLst/>
              </a:prstGeom>
              <a:ln w="19050"/>
            </p:spPr>
            <p:style>
              <a:lnRef idx="1">
                <a:schemeClr val="dk1"/>
              </a:lnRef>
              <a:fillRef idx="0">
                <a:schemeClr val="dk1"/>
              </a:fillRef>
              <a:effectRef idx="0">
                <a:schemeClr val="dk1"/>
              </a:effectRef>
              <a:fontRef idx="minor">
                <a:schemeClr val="tx1"/>
              </a:fontRef>
            </p:style>
          </p:cxnSp>
        </p:grpSp>
        <p:sp>
          <p:nvSpPr>
            <p:cNvPr id="22" name="TextBox 2">
              <a:extLst>
                <a:ext uri="{FF2B5EF4-FFF2-40B4-BE49-F238E27FC236}">
                  <a16:creationId xmlns:a16="http://schemas.microsoft.com/office/drawing/2014/main" id="{43A892AB-756F-48BC-8468-722FDAA48AD0}"/>
                </a:ext>
              </a:extLst>
            </p:cNvPr>
            <p:cNvSpPr txBox="1"/>
            <p:nvPr/>
          </p:nvSpPr>
          <p:spPr>
            <a:xfrm>
              <a:off x="2777013" y="4287142"/>
              <a:ext cx="12884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b="1" dirty="0">
                  <a:solidFill>
                    <a:srgbClr val="C00000"/>
                  </a:solidFill>
                </a:rPr>
                <a:t>30</a:t>
              </a:r>
              <a:r>
                <a:rPr lang="en-GB" sz="2000" b="1" dirty="0">
                  <a:solidFill>
                    <a:srgbClr val="253746"/>
                  </a:solidFill>
                </a:rPr>
                <a:t> x 6</a:t>
              </a:r>
            </a:p>
          </p:txBody>
        </p:sp>
      </p:grpSp>
      <p:sp>
        <p:nvSpPr>
          <p:cNvPr id="30" name="Speech Bubble: Rectangle with Corners Rounded 29">
            <a:extLst>
              <a:ext uri="{FF2B5EF4-FFF2-40B4-BE49-F238E27FC236}">
                <a16:creationId xmlns:a16="http://schemas.microsoft.com/office/drawing/2014/main" id="{C229CDB0-C46C-4133-B71C-EA71C29D3B92}"/>
              </a:ext>
            </a:extLst>
          </p:cNvPr>
          <p:cNvSpPr/>
          <p:nvPr/>
        </p:nvSpPr>
        <p:spPr>
          <a:xfrm>
            <a:off x="2772934" y="2967012"/>
            <a:ext cx="3891301" cy="637440"/>
          </a:xfrm>
          <a:prstGeom prst="wedgeRoundRectCallout">
            <a:avLst>
              <a:gd name="adj1" fmla="val 27909"/>
              <a:gd name="adj2" fmla="val 84436"/>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We can draw jumps on an empty number line to help find the answer.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9AA67FF1-85E1-4CA4-BE4E-C0F441774935}"/>
              </a:ext>
            </a:extLst>
          </p:cNvPr>
          <p:cNvGrpSpPr/>
          <p:nvPr/>
        </p:nvGrpSpPr>
        <p:grpSpPr>
          <a:xfrm>
            <a:off x="6361434" y="3817339"/>
            <a:ext cx="1615918" cy="548284"/>
            <a:chOff x="1013180" y="1175155"/>
            <a:chExt cx="2154557" cy="620818"/>
          </a:xfrm>
        </p:grpSpPr>
        <p:sp>
          <p:nvSpPr>
            <p:cNvPr id="32" name="Speech Bubble: Rectangle with Corners Rounded 31">
              <a:extLst>
                <a:ext uri="{FF2B5EF4-FFF2-40B4-BE49-F238E27FC236}">
                  <a16:creationId xmlns:a16="http://schemas.microsoft.com/office/drawing/2014/main" id="{FF8F56BA-C387-4F94-A376-3965F79660EA}"/>
                </a:ext>
              </a:extLst>
            </p:cNvPr>
            <p:cNvSpPr/>
            <p:nvPr/>
          </p:nvSpPr>
          <p:spPr>
            <a:xfrm>
              <a:off x="1167141" y="1175155"/>
              <a:ext cx="2000596" cy="620818"/>
            </a:xfrm>
            <a:prstGeom prst="wedgeRoundRectCallout">
              <a:avLst>
                <a:gd name="adj1" fmla="val -49732"/>
                <a:gd name="adj2" fmla="val 132329"/>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How much is left?</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B749AB13-C8FA-44D5-AAE0-1DECBA728CBA}"/>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grpSp>
        <p:nvGrpSpPr>
          <p:cNvPr id="34" name="Group 33">
            <a:extLst>
              <a:ext uri="{FF2B5EF4-FFF2-40B4-BE49-F238E27FC236}">
                <a16:creationId xmlns:a16="http://schemas.microsoft.com/office/drawing/2014/main" id="{11E1D885-7C19-4E89-830B-8894B28CDCB9}"/>
              </a:ext>
            </a:extLst>
          </p:cNvPr>
          <p:cNvGrpSpPr/>
          <p:nvPr/>
        </p:nvGrpSpPr>
        <p:grpSpPr>
          <a:xfrm>
            <a:off x="6513834" y="3969739"/>
            <a:ext cx="1615918" cy="548284"/>
            <a:chOff x="1013180" y="1175155"/>
            <a:chExt cx="2154557" cy="620818"/>
          </a:xfrm>
        </p:grpSpPr>
        <p:sp>
          <p:nvSpPr>
            <p:cNvPr id="35" name="Speech Bubble: Rectangle with Corners Rounded 34">
              <a:extLst>
                <a:ext uri="{FF2B5EF4-FFF2-40B4-BE49-F238E27FC236}">
                  <a16:creationId xmlns:a16="http://schemas.microsoft.com/office/drawing/2014/main" id="{773C5433-E211-4FF6-AAA8-DDCCC530CEFF}"/>
                </a:ext>
              </a:extLst>
            </p:cNvPr>
            <p:cNvSpPr/>
            <p:nvPr/>
          </p:nvSpPr>
          <p:spPr>
            <a:xfrm>
              <a:off x="1167141" y="1175155"/>
              <a:ext cx="2000596" cy="620818"/>
            </a:xfrm>
            <a:prstGeom prst="wedgeRoundRectCallout">
              <a:avLst>
                <a:gd name="adj1" fmla="val -49732"/>
                <a:gd name="adj2" fmla="val 132329"/>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How many 6s in 16?</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2F95E1C7-DC15-451C-BB12-5BA120031128}"/>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spTree>
    <p:extLst>
      <p:ext uri="{BB962C8B-B14F-4D97-AF65-F5344CB8AC3E}">
        <p14:creationId xmlns:p14="http://schemas.microsoft.com/office/powerpoint/2010/main" val="2435895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0" presetClass="exit" presetSubtype="0" fill="hold" nodeType="withEffect">
                                  <p:stCondLst>
                                    <p:cond delay="0"/>
                                  </p:stCondLst>
                                  <p:childTnLst>
                                    <p:animEffect transition="out" filter="fade">
                                      <p:cBhvr>
                                        <p:cTn id="34" dur="500"/>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75"/>
              </a:spcAft>
              <a:buClr>
                <a:srgbClr val="ED7D31"/>
              </a:buClr>
              <a:buSzPct val="120000"/>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Use a written method to divide numbers above the times tables.</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575D1C9-88A9-4B25-BD65-1C13E777B691}"/>
              </a:ext>
            </a:extLst>
          </p:cNvPr>
          <p:cNvSpPr txBox="1"/>
          <p:nvPr/>
        </p:nvSpPr>
        <p:spPr>
          <a:xfrm>
            <a:off x="3184634" y="536028"/>
            <a:ext cx="190762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53746"/>
                </a:solidFill>
                <a:effectLst/>
                <a:uLnTx/>
                <a:uFillTx/>
                <a:latin typeface="Calibri" panose="020F0502020204030204"/>
                <a:ea typeface="+mn-ea"/>
                <a:cs typeface="+mn-cs"/>
              </a:rPr>
              <a:t>196 ÷  6</a:t>
            </a:r>
          </a:p>
        </p:txBody>
      </p:sp>
      <p:grpSp>
        <p:nvGrpSpPr>
          <p:cNvPr id="6" name="Group 5">
            <a:extLst>
              <a:ext uri="{FF2B5EF4-FFF2-40B4-BE49-F238E27FC236}">
                <a16:creationId xmlns:a16="http://schemas.microsoft.com/office/drawing/2014/main" id="{CD877822-8905-4F11-989A-2B5EF370E637}"/>
              </a:ext>
            </a:extLst>
          </p:cNvPr>
          <p:cNvGrpSpPr/>
          <p:nvPr/>
        </p:nvGrpSpPr>
        <p:grpSpPr>
          <a:xfrm>
            <a:off x="818197" y="1709313"/>
            <a:ext cx="2519769" cy="637440"/>
            <a:chOff x="1013180" y="1074204"/>
            <a:chExt cx="3359692" cy="721769"/>
          </a:xfrm>
        </p:grpSpPr>
        <p:sp>
          <p:nvSpPr>
            <p:cNvPr id="10" name="Speech Bubble: Rectangle with Corners Rounded 9">
              <a:extLst>
                <a:ext uri="{FF2B5EF4-FFF2-40B4-BE49-F238E27FC236}">
                  <a16:creationId xmlns:a16="http://schemas.microsoft.com/office/drawing/2014/main" id="{079FFDB7-D618-4F9B-8EED-1C38827425F6}"/>
                </a:ext>
              </a:extLst>
            </p:cNvPr>
            <p:cNvSpPr/>
            <p:nvPr/>
          </p:nvSpPr>
          <p:spPr>
            <a:xfrm>
              <a:off x="1167141" y="1074204"/>
              <a:ext cx="3205731" cy="721769"/>
            </a:xfrm>
            <a:prstGeom prst="wedgeRoundRectCallout">
              <a:avLst>
                <a:gd name="adj1" fmla="val 54528"/>
                <a:gd name="adj2" fmla="val -105104"/>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Roughly how many 6s do you think are in 196? </a:t>
              </a:r>
            </a:p>
          </p:txBody>
        </p:sp>
        <p:pic>
          <p:nvPicPr>
            <p:cNvPr id="11" name="Picture 10">
              <a:extLst>
                <a:ext uri="{FF2B5EF4-FFF2-40B4-BE49-F238E27FC236}">
                  <a16:creationId xmlns:a16="http://schemas.microsoft.com/office/drawing/2014/main" id="{D0B246AF-C699-48D2-BF83-E5A9AB1693DB}"/>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sp>
        <p:nvSpPr>
          <p:cNvPr id="12" name="Speech Bubble: Rectangle with Corners Rounded 11">
            <a:extLst>
              <a:ext uri="{FF2B5EF4-FFF2-40B4-BE49-F238E27FC236}">
                <a16:creationId xmlns:a16="http://schemas.microsoft.com/office/drawing/2014/main" id="{DD17FD73-5677-4DCF-B08C-ED791F055D16}"/>
              </a:ext>
            </a:extLst>
          </p:cNvPr>
          <p:cNvSpPr/>
          <p:nvPr/>
        </p:nvSpPr>
        <p:spPr>
          <a:xfrm>
            <a:off x="4905408" y="1620157"/>
            <a:ext cx="3304924" cy="839264"/>
          </a:xfrm>
          <a:prstGeom prst="wedgeRoundRectCallout">
            <a:avLst>
              <a:gd name="adj1" fmla="val -64158"/>
              <a:gd name="adj2" fmla="val -90264"/>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30 × 6 = 180 and 40 × 6 = 240, so the answer should be between 30 and 40, and closer to 30 than 40.</a:t>
            </a:r>
          </a:p>
        </p:txBody>
      </p:sp>
      <p:sp>
        <p:nvSpPr>
          <p:cNvPr id="13" name="Rounded Rectangle 1">
            <a:extLst>
              <a:ext uri="{FF2B5EF4-FFF2-40B4-BE49-F238E27FC236}">
                <a16:creationId xmlns:a16="http://schemas.microsoft.com/office/drawing/2014/main" id="{16D8D18D-89D4-44E0-B223-9664834BB146}"/>
              </a:ext>
            </a:extLst>
          </p:cNvPr>
          <p:cNvSpPr/>
          <p:nvPr/>
        </p:nvSpPr>
        <p:spPr>
          <a:xfrm>
            <a:off x="262797" y="3774800"/>
            <a:ext cx="8618406"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EA8F78F0-1884-42F6-B9CC-F73349B9EA05}"/>
              </a:ext>
            </a:extLst>
          </p:cNvPr>
          <p:cNvGrpSpPr/>
          <p:nvPr/>
        </p:nvGrpSpPr>
        <p:grpSpPr>
          <a:xfrm>
            <a:off x="566777" y="5244384"/>
            <a:ext cx="6679164" cy="546072"/>
            <a:chOff x="570856" y="5105080"/>
            <a:chExt cx="6679164" cy="546072"/>
          </a:xfrm>
        </p:grpSpPr>
        <p:sp>
          <p:nvSpPr>
            <p:cNvPr id="27" name="TextBox 68">
              <a:extLst>
                <a:ext uri="{FF2B5EF4-FFF2-40B4-BE49-F238E27FC236}">
                  <a16:creationId xmlns:a16="http://schemas.microsoft.com/office/drawing/2014/main" id="{69460AC4-9662-4EF9-9AAA-8F949789523A}"/>
                </a:ext>
              </a:extLst>
            </p:cNvPr>
            <p:cNvSpPr txBox="1"/>
            <p:nvPr/>
          </p:nvSpPr>
          <p:spPr>
            <a:xfrm>
              <a:off x="6699846" y="5298715"/>
              <a:ext cx="55017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196</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F386E78-299B-4B57-B84F-B13FA07E3088}"/>
                </a:ext>
              </a:extLst>
            </p:cNvPr>
            <p:cNvSpPr/>
            <p:nvPr/>
          </p:nvSpPr>
          <p:spPr>
            <a:xfrm>
              <a:off x="570856" y="5281820"/>
              <a:ext cx="301686"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9E12337F-0135-47F1-8D50-328C58509D63}"/>
                </a:ext>
              </a:extLst>
            </p:cNvPr>
            <p:cNvCxnSpPr/>
            <p:nvPr/>
          </p:nvCxnSpPr>
          <p:spPr>
            <a:xfrm>
              <a:off x="6943401" y="5105080"/>
              <a:ext cx="0" cy="240998"/>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15" name="Straight Connector 14">
            <a:extLst>
              <a:ext uri="{FF2B5EF4-FFF2-40B4-BE49-F238E27FC236}">
                <a16:creationId xmlns:a16="http://schemas.microsoft.com/office/drawing/2014/main" id="{B0341EC0-3AAD-42A8-AB9B-3848DF71AB41}"/>
              </a:ext>
            </a:extLst>
          </p:cNvPr>
          <p:cNvCxnSpPr>
            <a:cxnSpLocks/>
            <a:stCxn id="26" idx="0"/>
          </p:cNvCxnSpPr>
          <p:nvPr/>
        </p:nvCxnSpPr>
        <p:spPr>
          <a:xfrm>
            <a:off x="757377" y="5212110"/>
            <a:ext cx="7372610" cy="32274"/>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14D47DB-4E58-47F3-99B4-C79DFAA3B9E5}"/>
              </a:ext>
            </a:extLst>
          </p:cNvPr>
          <p:cNvCxnSpPr>
            <a:cxnSpLocks/>
          </p:cNvCxnSpPr>
          <p:nvPr/>
        </p:nvCxnSpPr>
        <p:spPr>
          <a:xfrm flipV="1">
            <a:off x="775574" y="5217088"/>
            <a:ext cx="0" cy="240998"/>
          </a:xfrm>
          <a:prstGeom prst="line">
            <a:avLst/>
          </a:prstGeom>
          <a:ln w="19050"/>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A54DDAC9-01C1-4A86-99C1-DE57EFD95AE6}"/>
              </a:ext>
            </a:extLst>
          </p:cNvPr>
          <p:cNvGrpSpPr/>
          <p:nvPr/>
        </p:nvGrpSpPr>
        <p:grpSpPr>
          <a:xfrm>
            <a:off x="757377" y="4426446"/>
            <a:ext cx="5619912" cy="1355051"/>
            <a:chOff x="761456" y="4287142"/>
            <a:chExt cx="5619912" cy="1355051"/>
          </a:xfrm>
        </p:grpSpPr>
        <p:grpSp>
          <p:nvGrpSpPr>
            <p:cNvPr id="21" name="Group 20">
              <a:extLst>
                <a:ext uri="{FF2B5EF4-FFF2-40B4-BE49-F238E27FC236}">
                  <a16:creationId xmlns:a16="http://schemas.microsoft.com/office/drawing/2014/main" id="{37F6C785-6436-4BCA-B1BB-65373D67AE2D}"/>
                </a:ext>
              </a:extLst>
            </p:cNvPr>
            <p:cNvGrpSpPr/>
            <p:nvPr/>
          </p:nvGrpSpPr>
          <p:grpSpPr>
            <a:xfrm>
              <a:off x="761456" y="4672696"/>
              <a:ext cx="5619912" cy="969497"/>
              <a:chOff x="761456" y="4672696"/>
              <a:chExt cx="5619912" cy="969497"/>
            </a:xfrm>
          </p:grpSpPr>
          <p:grpSp>
            <p:nvGrpSpPr>
              <p:cNvPr id="23" name="Group 22">
                <a:extLst>
                  <a:ext uri="{FF2B5EF4-FFF2-40B4-BE49-F238E27FC236}">
                    <a16:creationId xmlns:a16="http://schemas.microsoft.com/office/drawing/2014/main" id="{82CD79F3-1085-48F0-BF8A-A61F9605A48A}"/>
                  </a:ext>
                </a:extLst>
              </p:cNvPr>
              <p:cNvGrpSpPr/>
              <p:nvPr/>
            </p:nvGrpSpPr>
            <p:grpSpPr>
              <a:xfrm>
                <a:off x="761456" y="4672696"/>
                <a:ext cx="5619912" cy="969497"/>
                <a:chOff x="1423517" y="4265834"/>
                <a:chExt cx="1709407" cy="969497"/>
              </a:xfrm>
            </p:grpSpPr>
            <p:sp>
              <p:nvSpPr>
                <p:cNvPr id="25" name="TextBox 48">
                  <a:extLst>
                    <a:ext uri="{FF2B5EF4-FFF2-40B4-BE49-F238E27FC236}">
                      <a16:creationId xmlns:a16="http://schemas.microsoft.com/office/drawing/2014/main" id="{61452C65-2058-4B4A-9A33-1EAFCA3FDFC4}"/>
                    </a:ext>
                  </a:extLst>
                </p:cNvPr>
                <p:cNvSpPr txBox="1"/>
                <p:nvPr/>
              </p:nvSpPr>
              <p:spPr>
                <a:xfrm>
                  <a:off x="2854434" y="4896777"/>
                  <a:ext cx="278490"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180</a:t>
                  </a: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07872B4-F473-41D4-B7AF-EA7EF79F0869}"/>
                    </a:ext>
                  </a:extLst>
                </p:cNvPr>
                <p:cNvSpPr/>
                <p:nvPr/>
              </p:nvSpPr>
              <p:spPr>
                <a:xfrm>
                  <a:off x="1423517" y="4265834"/>
                  <a:ext cx="1577491" cy="400110"/>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grpSp>
          <p:cxnSp>
            <p:nvCxnSpPr>
              <p:cNvPr id="24" name="Straight Connector 23">
                <a:extLst>
                  <a:ext uri="{FF2B5EF4-FFF2-40B4-BE49-F238E27FC236}">
                    <a16:creationId xmlns:a16="http://schemas.microsoft.com/office/drawing/2014/main" id="{4794D5B5-831D-4FE4-A746-9FB49C626426}"/>
                  </a:ext>
                </a:extLst>
              </p:cNvPr>
              <p:cNvCxnSpPr>
                <a:cxnSpLocks/>
              </p:cNvCxnSpPr>
              <p:nvPr/>
            </p:nvCxnSpPr>
            <p:spPr>
              <a:xfrm flipV="1">
                <a:off x="5908389" y="5105080"/>
                <a:ext cx="0" cy="240998"/>
              </a:xfrm>
              <a:prstGeom prst="line">
                <a:avLst/>
              </a:prstGeom>
              <a:ln w="19050"/>
            </p:spPr>
            <p:style>
              <a:lnRef idx="1">
                <a:schemeClr val="dk1"/>
              </a:lnRef>
              <a:fillRef idx="0">
                <a:schemeClr val="dk1"/>
              </a:fillRef>
              <a:effectRef idx="0">
                <a:schemeClr val="dk1"/>
              </a:effectRef>
              <a:fontRef idx="minor">
                <a:schemeClr val="tx1"/>
              </a:fontRef>
            </p:style>
          </p:cxnSp>
        </p:grpSp>
        <p:sp>
          <p:nvSpPr>
            <p:cNvPr id="22" name="TextBox 2">
              <a:extLst>
                <a:ext uri="{FF2B5EF4-FFF2-40B4-BE49-F238E27FC236}">
                  <a16:creationId xmlns:a16="http://schemas.microsoft.com/office/drawing/2014/main" id="{43A892AB-756F-48BC-8468-722FDAA48AD0}"/>
                </a:ext>
              </a:extLst>
            </p:cNvPr>
            <p:cNvSpPr txBox="1"/>
            <p:nvPr/>
          </p:nvSpPr>
          <p:spPr>
            <a:xfrm>
              <a:off x="2777013" y="4287142"/>
              <a:ext cx="12884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panose="020F0502020204030204"/>
                  <a:ea typeface="+mn-ea"/>
                  <a:cs typeface="+mn-cs"/>
                </a:rPr>
                <a:t>30</a:t>
              </a: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 x 6</a:t>
              </a:r>
            </a:p>
          </p:txBody>
        </p:sp>
      </p:grpSp>
      <p:sp>
        <p:nvSpPr>
          <p:cNvPr id="30" name="Speech Bubble: Rectangle with Corners Rounded 29">
            <a:extLst>
              <a:ext uri="{FF2B5EF4-FFF2-40B4-BE49-F238E27FC236}">
                <a16:creationId xmlns:a16="http://schemas.microsoft.com/office/drawing/2014/main" id="{C229CDB0-C46C-4133-B71C-EA71C29D3B92}"/>
              </a:ext>
            </a:extLst>
          </p:cNvPr>
          <p:cNvSpPr/>
          <p:nvPr/>
        </p:nvSpPr>
        <p:spPr>
          <a:xfrm>
            <a:off x="2772934" y="2967012"/>
            <a:ext cx="3891301" cy="637440"/>
          </a:xfrm>
          <a:prstGeom prst="wedgeRoundRectCallout">
            <a:avLst>
              <a:gd name="adj1" fmla="val 27909"/>
              <a:gd name="adj2" fmla="val 84436"/>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We can draw jumps on the empty number line to help find the answer. </a:t>
            </a:r>
          </a:p>
        </p:txBody>
      </p:sp>
      <p:sp>
        <p:nvSpPr>
          <p:cNvPr id="31" name="Freeform: Shape 30">
            <a:extLst>
              <a:ext uri="{FF2B5EF4-FFF2-40B4-BE49-F238E27FC236}">
                <a16:creationId xmlns:a16="http://schemas.microsoft.com/office/drawing/2014/main" id="{5E3D425D-B6CC-4E64-AD9D-6F1B606B770D}"/>
              </a:ext>
            </a:extLst>
          </p:cNvPr>
          <p:cNvSpPr/>
          <p:nvPr/>
        </p:nvSpPr>
        <p:spPr>
          <a:xfrm>
            <a:off x="5912065" y="4840584"/>
            <a:ext cx="777127" cy="400110"/>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TextBox 2">
            <a:extLst>
              <a:ext uri="{FF2B5EF4-FFF2-40B4-BE49-F238E27FC236}">
                <a16:creationId xmlns:a16="http://schemas.microsoft.com/office/drawing/2014/main" id="{FF3CEAAA-0002-432A-81D1-30E03C9E3479}"/>
              </a:ext>
            </a:extLst>
          </p:cNvPr>
          <p:cNvSpPr txBox="1"/>
          <p:nvPr/>
        </p:nvSpPr>
        <p:spPr>
          <a:xfrm>
            <a:off x="5722954" y="4454659"/>
            <a:ext cx="12884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panose="020F0502020204030204"/>
                <a:ea typeface="+mn-ea"/>
                <a:cs typeface="+mn-cs"/>
              </a:rPr>
              <a:t>2</a:t>
            </a: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 x 6</a:t>
            </a:r>
          </a:p>
        </p:txBody>
      </p:sp>
      <p:grpSp>
        <p:nvGrpSpPr>
          <p:cNvPr id="47" name="Group 46">
            <a:extLst>
              <a:ext uri="{FF2B5EF4-FFF2-40B4-BE49-F238E27FC236}">
                <a16:creationId xmlns:a16="http://schemas.microsoft.com/office/drawing/2014/main" id="{E13F846C-BF7A-4416-83D7-85239D1AD095}"/>
              </a:ext>
            </a:extLst>
          </p:cNvPr>
          <p:cNvGrpSpPr/>
          <p:nvPr/>
        </p:nvGrpSpPr>
        <p:grpSpPr>
          <a:xfrm>
            <a:off x="6327594" y="5254896"/>
            <a:ext cx="550174" cy="520026"/>
            <a:chOff x="6327594" y="5254896"/>
            <a:chExt cx="550174" cy="520026"/>
          </a:xfrm>
        </p:grpSpPr>
        <p:cxnSp>
          <p:nvCxnSpPr>
            <p:cNvPr id="33" name="Straight Connector 32">
              <a:extLst>
                <a:ext uri="{FF2B5EF4-FFF2-40B4-BE49-F238E27FC236}">
                  <a16:creationId xmlns:a16="http://schemas.microsoft.com/office/drawing/2014/main" id="{56C35DB7-A925-4D8D-9963-5BA2B887BFFE}"/>
                </a:ext>
              </a:extLst>
            </p:cNvPr>
            <p:cNvCxnSpPr/>
            <p:nvPr/>
          </p:nvCxnSpPr>
          <p:spPr>
            <a:xfrm>
              <a:off x="6681812" y="5254896"/>
              <a:ext cx="0" cy="240998"/>
            </a:xfrm>
            <a:prstGeom prst="line">
              <a:avLst/>
            </a:prstGeom>
            <a:ln w="19050"/>
          </p:spPr>
          <p:style>
            <a:lnRef idx="1">
              <a:schemeClr val="dk1"/>
            </a:lnRef>
            <a:fillRef idx="0">
              <a:schemeClr val="dk1"/>
            </a:fillRef>
            <a:effectRef idx="0">
              <a:schemeClr val="dk1"/>
            </a:effectRef>
            <a:fontRef idx="minor">
              <a:schemeClr val="tx1"/>
            </a:fontRef>
          </p:style>
        </p:cxnSp>
        <p:sp>
          <p:nvSpPr>
            <p:cNvPr id="34" name="TextBox 68">
              <a:extLst>
                <a:ext uri="{FF2B5EF4-FFF2-40B4-BE49-F238E27FC236}">
                  <a16:creationId xmlns:a16="http://schemas.microsoft.com/office/drawing/2014/main" id="{E56FD8CB-AEC0-457A-BB13-E1875C8DB4C2}"/>
                </a:ext>
              </a:extLst>
            </p:cNvPr>
            <p:cNvSpPr txBox="1"/>
            <p:nvPr/>
          </p:nvSpPr>
          <p:spPr>
            <a:xfrm>
              <a:off x="6327594" y="5436368"/>
              <a:ext cx="55017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192</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90DD5A04-9151-47A4-8F3F-5D38A4B9FE23}"/>
              </a:ext>
            </a:extLst>
          </p:cNvPr>
          <p:cNvGrpSpPr/>
          <p:nvPr/>
        </p:nvGrpSpPr>
        <p:grpSpPr>
          <a:xfrm>
            <a:off x="6327594" y="4168499"/>
            <a:ext cx="2534732" cy="1003475"/>
            <a:chOff x="6092484" y="4029058"/>
            <a:chExt cx="2534732" cy="1003475"/>
          </a:xfrm>
        </p:grpSpPr>
        <p:sp>
          <p:nvSpPr>
            <p:cNvPr id="36" name="TextBox 3">
              <a:extLst>
                <a:ext uri="{FF2B5EF4-FFF2-40B4-BE49-F238E27FC236}">
                  <a16:creationId xmlns:a16="http://schemas.microsoft.com/office/drawing/2014/main" id="{FE091609-1FB7-43BE-8946-7EAFDAEC06DD}"/>
                </a:ext>
              </a:extLst>
            </p:cNvPr>
            <p:cNvSpPr txBox="1"/>
            <p:nvPr/>
          </p:nvSpPr>
          <p:spPr>
            <a:xfrm>
              <a:off x="6092484" y="4029058"/>
              <a:ext cx="253473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panose="020F0502020204030204"/>
                  <a:ea typeface="+mn-ea"/>
                  <a:cs typeface="+mn-cs"/>
                </a:rPr>
                <a:t>r4 </a:t>
              </a:r>
              <a:endPar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C293EC12-E8A4-44DA-9C93-59D63A615164}"/>
                </a:ext>
              </a:extLst>
            </p:cNvPr>
            <p:cNvCxnSpPr>
              <a:cxnSpLocks/>
              <a:stCxn id="36" idx="2"/>
            </p:cNvCxnSpPr>
            <p:nvPr/>
          </p:nvCxnSpPr>
          <p:spPr>
            <a:xfrm flipH="1">
              <a:off x="6668316" y="4429168"/>
              <a:ext cx="691534" cy="603365"/>
            </a:xfrm>
            <a:prstGeom prst="straightConnector1">
              <a:avLst/>
            </a:prstGeom>
            <a:ln w="28575">
              <a:solidFill>
                <a:srgbClr val="25374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FED7C6DB-C3CD-47D6-9D10-EB950C00D55B}"/>
              </a:ext>
            </a:extLst>
          </p:cNvPr>
          <p:cNvGrpSpPr/>
          <p:nvPr/>
        </p:nvGrpSpPr>
        <p:grpSpPr>
          <a:xfrm>
            <a:off x="717620" y="3676755"/>
            <a:ext cx="2519769" cy="637440"/>
            <a:chOff x="1013180" y="1074204"/>
            <a:chExt cx="3359692" cy="721769"/>
          </a:xfrm>
        </p:grpSpPr>
        <p:sp>
          <p:nvSpPr>
            <p:cNvPr id="39" name="Speech Bubble: Rectangle with Corners Rounded 38">
              <a:extLst>
                <a:ext uri="{FF2B5EF4-FFF2-40B4-BE49-F238E27FC236}">
                  <a16:creationId xmlns:a16="http://schemas.microsoft.com/office/drawing/2014/main" id="{35CC5B35-B352-4AD5-B54F-10F749BE935E}"/>
                </a:ext>
              </a:extLst>
            </p:cNvPr>
            <p:cNvSpPr/>
            <p:nvPr/>
          </p:nvSpPr>
          <p:spPr>
            <a:xfrm>
              <a:off x="1167141" y="1074204"/>
              <a:ext cx="3205731" cy="721769"/>
            </a:xfrm>
            <a:prstGeom prst="wedgeRoundRectCallout">
              <a:avLst>
                <a:gd name="adj1" fmla="val 72233"/>
                <a:gd name="adj2" fmla="val 50711"/>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So how many are in 196? </a:t>
              </a:r>
            </a:p>
          </p:txBody>
        </p:sp>
        <p:pic>
          <p:nvPicPr>
            <p:cNvPr id="40" name="Picture 39">
              <a:extLst>
                <a:ext uri="{FF2B5EF4-FFF2-40B4-BE49-F238E27FC236}">
                  <a16:creationId xmlns:a16="http://schemas.microsoft.com/office/drawing/2014/main" id="{D88674D2-8032-45B3-B1E2-87621C226218}"/>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sp>
        <p:nvSpPr>
          <p:cNvPr id="3" name="TextBox 2">
            <a:extLst>
              <a:ext uri="{FF2B5EF4-FFF2-40B4-BE49-F238E27FC236}">
                <a16:creationId xmlns:a16="http://schemas.microsoft.com/office/drawing/2014/main" id="{1C97E7E5-E119-453E-885B-C01943B0E40F}"/>
              </a:ext>
            </a:extLst>
          </p:cNvPr>
          <p:cNvSpPr txBox="1"/>
          <p:nvPr/>
        </p:nvSpPr>
        <p:spPr>
          <a:xfrm>
            <a:off x="4572000" y="536028"/>
            <a:ext cx="1371597" cy="523220"/>
          </a:xfrm>
          <a:prstGeom prst="rect">
            <a:avLst/>
          </a:prstGeom>
          <a:noFill/>
        </p:spPr>
        <p:txBody>
          <a:bodyPr wrap="square" rtlCol="0">
            <a:spAutoFit/>
          </a:bodyPr>
          <a:lstStyle/>
          <a:p>
            <a:r>
              <a:rPr lang="en-GB" sz="2800" b="1" dirty="0">
                <a:solidFill>
                  <a:srgbClr val="C00000"/>
                </a:solidFill>
              </a:rPr>
              <a:t>= 32 r 4</a:t>
            </a:r>
          </a:p>
        </p:txBody>
      </p:sp>
      <p:grpSp>
        <p:nvGrpSpPr>
          <p:cNvPr id="41" name="Group 40">
            <a:extLst>
              <a:ext uri="{FF2B5EF4-FFF2-40B4-BE49-F238E27FC236}">
                <a16:creationId xmlns:a16="http://schemas.microsoft.com/office/drawing/2014/main" id="{58D8B07E-C5C3-4FBB-BC6B-CD67766C1C95}"/>
              </a:ext>
            </a:extLst>
          </p:cNvPr>
          <p:cNvGrpSpPr/>
          <p:nvPr/>
        </p:nvGrpSpPr>
        <p:grpSpPr>
          <a:xfrm>
            <a:off x="6071078" y="421808"/>
            <a:ext cx="2519769" cy="637440"/>
            <a:chOff x="1013180" y="1074204"/>
            <a:chExt cx="3359692" cy="721769"/>
          </a:xfrm>
        </p:grpSpPr>
        <p:sp>
          <p:nvSpPr>
            <p:cNvPr id="42" name="Speech Bubble: Rectangle with Corners Rounded 41">
              <a:extLst>
                <a:ext uri="{FF2B5EF4-FFF2-40B4-BE49-F238E27FC236}">
                  <a16:creationId xmlns:a16="http://schemas.microsoft.com/office/drawing/2014/main" id="{A77504E2-0BA6-4C84-8C78-F668A1F9F144}"/>
                </a:ext>
              </a:extLst>
            </p:cNvPr>
            <p:cNvSpPr/>
            <p:nvPr/>
          </p:nvSpPr>
          <p:spPr>
            <a:xfrm>
              <a:off x="1167141" y="1074204"/>
              <a:ext cx="3205731" cy="721769"/>
            </a:xfrm>
            <a:prstGeom prst="wedgeRoundRectCallout">
              <a:avLst>
                <a:gd name="adj1" fmla="val -67436"/>
                <a:gd name="adj2" fmla="val 16085"/>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Does this answer seem about right? </a:t>
              </a:r>
            </a:p>
          </p:txBody>
        </p:sp>
        <p:pic>
          <p:nvPicPr>
            <p:cNvPr id="43" name="Picture 42">
              <a:extLst>
                <a:ext uri="{FF2B5EF4-FFF2-40B4-BE49-F238E27FC236}">
                  <a16:creationId xmlns:a16="http://schemas.microsoft.com/office/drawing/2014/main" id="{2EA8139F-D28E-463F-8BA1-7FD7A0EA2C15}"/>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grpSp>
        <p:nvGrpSpPr>
          <p:cNvPr id="44" name="Group 43">
            <a:extLst>
              <a:ext uri="{FF2B5EF4-FFF2-40B4-BE49-F238E27FC236}">
                <a16:creationId xmlns:a16="http://schemas.microsoft.com/office/drawing/2014/main" id="{0939B5EB-E6C8-4C9B-B730-367EAAE7D59B}"/>
              </a:ext>
            </a:extLst>
          </p:cNvPr>
          <p:cNvGrpSpPr/>
          <p:nvPr/>
        </p:nvGrpSpPr>
        <p:grpSpPr>
          <a:xfrm>
            <a:off x="6695767" y="3865557"/>
            <a:ext cx="1615918" cy="548284"/>
            <a:chOff x="1013180" y="1175155"/>
            <a:chExt cx="2154557" cy="620818"/>
          </a:xfrm>
        </p:grpSpPr>
        <p:sp>
          <p:nvSpPr>
            <p:cNvPr id="45" name="Speech Bubble: Rectangle with Corners Rounded 44">
              <a:extLst>
                <a:ext uri="{FF2B5EF4-FFF2-40B4-BE49-F238E27FC236}">
                  <a16:creationId xmlns:a16="http://schemas.microsoft.com/office/drawing/2014/main" id="{3A91B915-E866-4050-AC6B-E7CBA5C6D2C9}"/>
                </a:ext>
              </a:extLst>
            </p:cNvPr>
            <p:cNvSpPr/>
            <p:nvPr/>
          </p:nvSpPr>
          <p:spPr>
            <a:xfrm>
              <a:off x="1167141" y="1175155"/>
              <a:ext cx="2000596" cy="620818"/>
            </a:xfrm>
            <a:prstGeom prst="wedgeRoundRectCallout">
              <a:avLst>
                <a:gd name="adj1" fmla="val -49732"/>
                <a:gd name="adj2" fmla="val 132329"/>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How much is left?</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46D7760A-2D6C-47B9-B06E-39139A200136}"/>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80" y="1175155"/>
              <a:ext cx="307921" cy="519867"/>
            </a:xfrm>
            <a:prstGeom prst="rect">
              <a:avLst/>
            </a:prstGeom>
          </p:spPr>
        </p:pic>
      </p:grpSp>
    </p:spTree>
    <p:extLst>
      <p:ext uri="{BB962C8B-B14F-4D97-AF65-F5344CB8AC3E}">
        <p14:creationId xmlns:p14="http://schemas.microsoft.com/office/powerpoint/2010/main" val="989035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44"/>
                                        </p:tgtEl>
                                      </p:cBhvr>
                                    </p:animEffect>
                                    <p:set>
                                      <p:cBhvr>
                                        <p:cTn id="23" dur="1" fill="hold">
                                          <p:stCondLst>
                                            <p:cond delay="499"/>
                                          </p:stCondLst>
                                        </p:cTn>
                                        <p:tgtEl>
                                          <p:spTgt spid="4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75"/>
              </a:spcAft>
              <a:buClr>
                <a:srgbClr val="ED7D31"/>
              </a:buClr>
              <a:buSzPct val="120000"/>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Use a written method to divide numbers above the times tables.</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F521C9E-DC0E-4A1F-8300-79D8C3AA78E3}"/>
              </a:ext>
            </a:extLst>
          </p:cNvPr>
          <p:cNvSpPr/>
          <p:nvPr/>
        </p:nvSpPr>
        <p:spPr>
          <a:xfrm>
            <a:off x="1448818" y="2396514"/>
            <a:ext cx="6913180" cy="3375283"/>
          </a:xfrm>
          <a:prstGeom prst="rect">
            <a:avLst/>
          </a:prstGeom>
        </p:spPr>
        <p:txBody>
          <a:bodyPr wrap="square">
            <a:spAutoFit/>
          </a:bodyPr>
          <a:lstStyle/>
          <a:p>
            <a:pPr marL="914400">
              <a:spcAft>
                <a:spcPts val="800"/>
              </a:spcAft>
            </a:pPr>
            <a:r>
              <a:rPr lang="en-US" sz="4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 6 = 196      </a:t>
            </a:r>
            <a:r>
              <a:rPr lang="en-US" sz="24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How many 6s are in 196?</a:t>
            </a:r>
            <a:endParaRPr lang="en-GB" sz="24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marL="914400" lvl="0">
              <a:spcAft>
                <a:spcPts val="800"/>
              </a:spcAft>
            </a:pPr>
            <a:r>
              <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30</a:t>
            </a:r>
            <a:r>
              <a:rPr lang="en-US" sz="2800" b="1" dirty="0">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6 = </a:t>
            </a:r>
            <a:r>
              <a:rPr lang="en-US" sz="28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180</a:t>
            </a: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24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30 x 6 = 180. How much left?</a:t>
            </a:r>
            <a:endParaRPr lang="en-GB" sz="2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marL="914400" lvl="0">
              <a:spcAft>
                <a:spcPts val="800"/>
              </a:spcAft>
            </a:pPr>
            <a:r>
              <a:rPr lang="en-US" sz="2800" b="1" dirty="0">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16      </a:t>
            </a:r>
            <a:r>
              <a:rPr lang="en-US" sz="24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How many 6s are in 16?</a:t>
            </a:r>
            <a:endParaRPr lang="en-GB" sz="2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marL="914400" lvl="0">
              <a:spcAft>
                <a:spcPts val="800"/>
              </a:spcAft>
            </a:pPr>
            <a:r>
              <a:rPr lang="en-US" sz="2800" b="1" dirty="0">
                <a:solidFill>
                  <a:srgbClr val="008000"/>
                </a:solidFill>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a:t>
            </a:r>
            <a:r>
              <a:rPr lang="en-US" sz="2800" b="1" dirty="0">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6 =   </a:t>
            </a:r>
            <a:r>
              <a:rPr lang="en-US" sz="28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12 </a:t>
            </a: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24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2 x 6 = 12. How much left?</a:t>
            </a:r>
            <a:endParaRPr lang="en-GB" sz="2800" b="1" dirty="0">
              <a:latin typeface="Calibri" panose="020F0502020204030204" pitchFamily="34" charset="0"/>
              <a:ea typeface="Times New Roman" panose="02020603050405020304" pitchFamily="18" charset="0"/>
              <a:cs typeface="Times New Roman" panose="02020603050405020304" pitchFamily="18" charset="0"/>
            </a:endParaRPr>
          </a:p>
          <a:p>
            <a:pPr marL="914400">
              <a:spcAft>
                <a:spcPts val="800"/>
              </a:spcAft>
            </a:pPr>
            <a:r>
              <a:rPr lang="en-US" sz="2800" b="1" dirty="0">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4</a:t>
            </a:r>
            <a:endParaRPr lang="en-GB" sz="28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914400">
              <a:spcAft>
                <a:spcPts val="800"/>
              </a:spcAft>
            </a:pP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196 ÷ 6 = </a:t>
            </a:r>
            <a:r>
              <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32 r 4</a:t>
            </a:r>
            <a:endParaRPr lang="en-GB" sz="28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202C1EFA-3662-4774-B299-CFAB76429784}"/>
              </a:ext>
            </a:extLst>
          </p:cNvPr>
          <p:cNvSpPr/>
          <p:nvPr/>
        </p:nvSpPr>
        <p:spPr>
          <a:xfrm>
            <a:off x="835058" y="1569740"/>
            <a:ext cx="4364265" cy="814046"/>
          </a:xfrm>
          <a:prstGeom prst="wedgeRoundRectCallout">
            <a:avLst>
              <a:gd name="adj1" fmla="val -65163"/>
              <a:gd name="adj2" fmla="val -47052"/>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We can use a vertical layout of chunking. Think of the division as a ‘multiplication with a hole’.</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3DD91A2-2C30-4BA4-9BB7-134E70D15329}"/>
              </a:ext>
            </a:extLst>
          </p:cNvPr>
          <p:cNvSpPr txBox="1"/>
          <p:nvPr/>
        </p:nvSpPr>
        <p:spPr>
          <a:xfrm>
            <a:off x="3489868" y="550959"/>
            <a:ext cx="1907628" cy="584775"/>
          </a:xfrm>
          <a:prstGeom prst="rect">
            <a:avLst/>
          </a:prstGeom>
          <a:noFill/>
        </p:spPr>
        <p:txBody>
          <a:bodyPr wrap="square" rtlCol="0">
            <a:spAutoFit/>
          </a:bodyPr>
          <a:lstStyle/>
          <a:p>
            <a:pPr algn="ctr"/>
            <a:r>
              <a:rPr lang="en-GB" sz="3200" b="1" dirty="0">
                <a:solidFill>
                  <a:srgbClr val="253746"/>
                </a:solidFill>
              </a:rPr>
              <a:t>196 ÷  6</a:t>
            </a:r>
          </a:p>
        </p:txBody>
      </p:sp>
    </p:spTree>
    <p:extLst>
      <p:ext uri="{BB962C8B-B14F-4D97-AF65-F5344CB8AC3E}">
        <p14:creationId xmlns:p14="http://schemas.microsoft.com/office/powerpoint/2010/main" val="4274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1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6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2172</TotalTime>
  <Words>2100</Words>
  <Application>Microsoft Office PowerPoint</Application>
  <PresentationFormat>On-screen Show (4:3)</PresentationFormat>
  <Paragraphs>272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Nick Barwick</cp:lastModifiedBy>
  <cp:revision>153</cp:revision>
  <dcterms:created xsi:type="dcterms:W3CDTF">2018-09-13T11:08:58Z</dcterms:created>
  <dcterms:modified xsi:type="dcterms:W3CDTF">2019-08-09T11:49:21Z</dcterms:modified>
</cp:coreProperties>
</file>