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327" r:id="rId5"/>
    <p:sldId id="296" r:id="rId6"/>
    <p:sldId id="279" r:id="rId7"/>
    <p:sldId id="329" r:id="rId8"/>
    <p:sldId id="307" r:id="rId9"/>
    <p:sldId id="30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291" r:id="rId23"/>
    <p:sldId id="34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350"/>
    <a:srgbClr val="253746"/>
    <a:srgbClr val="004A76"/>
    <a:srgbClr val="3F9DA7"/>
    <a:srgbClr val="6EBFC8"/>
    <a:srgbClr val="AED2BC"/>
    <a:srgbClr val="87BB9B"/>
    <a:srgbClr val="F7E3FD"/>
    <a:srgbClr val="6C3FAF"/>
    <a:srgbClr val="56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76243" autoAdjust="0"/>
  </p:normalViewPr>
  <p:slideViewPr>
    <p:cSldViewPr snapToGrid="0">
      <p:cViewPr varScale="1">
        <p:scale>
          <a:sx n="87" d="100"/>
          <a:sy n="87" d="100"/>
        </p:scale>
        <p:origin x="25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26/10/2024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Simmering skills – to use this starter, drag this slide to the start of Day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          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Cover up 10 numbers on a 1–100 grid with sticky notes (or grey out squares on 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ITP Number grid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Point to each in turn. Children write the missing number on their whiteboards. Reveal to check. 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covering 5.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would be a great day to use a problem-solving investigation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Square Tens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as the group activity, which you can find in this unit’s IN-DEPTH INVESTIGATION box on Hamilton’s website.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Alternatively, children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now go on to do differentiated GROUP ACTIVITIES. You can find Hamilton’s group activities in this unit’s TEACHING AND GROUP ACTIVITIES download.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WT/ARE/GD: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Finding missing number bond numbers!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Practice Sheet on this slide is suitable for most children.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Differentiated PRACTICE WORKSHEETS are available on Hamilton’s website in this unit’s PROCEDURAL FLUENCY box.</a:t>
            </a:r>
          </a:p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WT: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Splitting 10 Sheet 1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ARE/GD: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bonds to 10 Sheet 2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940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490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Split the pegs into 9 and 1.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Split 10 into other pairs and repeat. </a:t>
            </a: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children how they know it is 1 peg that is hidden.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Repeat, covering 2 pegs.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Repeat, covering 3 pegs.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Repeat, covering 4 pegs.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1-maths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/>
              <a:t>Year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microsoft.com/office/2007/relationships/hdphoto" Target="../media/hdphoto6.wdp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microsoft.com/office/2007/relationships/hdphoto" Target="../media/hdphoto8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microsoft.com/office/2007/relationships/hdphoto" Target="../media/hdphoto6.wdp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6.wdp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microsoft.com/office/2007/relationships/hdphoto" Target="../media/hdphoto6.wdp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microsoft.com/office/2007/relationships/hdphoto" Target="../media/hdphoto6.wdp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pic>
        <p:nvPicPr>
          <p:cNvPr id="3075" name="Picture 3" descr="N:\Documents\Website\Wagtail Website\User Manuel for HT\Elephant---Remember-this-F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899" y="1424203"/>
            <a:ext cx="2633091" cy="167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480193" y="3527780"/>
            <a:ext cx="8130503" cy="83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  <a:buClr>
                <a:schemeClr val="accent2"/>
              </a:buClr>
            </a:pPr>
            <a:r>
              <a:rPr lang="en-GB" sz="2400" b="1" dirty="0">
                <a:solidFill>
                  <a:srgbClr val="253746"/>
                </a:solidFill>
              </a:rPr>
              <a:t>Starter</a:t>
            </a:r>
          </a:p>
          <a:p>
            <a:pPr algn="ctr"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Ordering numbers to 100</a:t>
            </a: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4371C-A99C-4DB5-8BBC-831AD77810B7}"/>
              </a:ext>
            </a:extLst>
          </p:cNvPr>
          <p:cNvSpPr txBox="1"/>
          <p:nvPr/>
        </p:nvSpPr>
        <p:spPr>
          <a:xfrm>
            <a:off x="116681" y="16610"/>
            <a:ext cx="89100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53746"/>
                </a:solidFill>
              </a:rPr>
              <a:t>Addition and Subtraction</a:t>
            </a:r>
          </a:p>
          <a:p>
            <a:pPr algn="ctr"/>
            <a:r>
              <a:rPr lang="en-GB" sz="2400" b="1" dirty="0"/>
              <a:t>Number bonds to 10</a:t>
            </a:r>
            <a:endParaRPr lang="en-GB" sz="2400" b="1" dirty="0">
              <a:solidFill>
                <a:srgbClr val="253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10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Partition 10 into pairs; Write addition sentences.</a:t>
            </a:r>
          </a:p>
        </p:txBody>
      </p:sp>
      <p:pic>
        <p:nvPicPr>
          <p:cNvPr id="6" name="Picture 2" descr="Hanger, Coat Hanger, Wardrobe, Clothing, C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886" flipH="1">
            <a:off x="606055" y="851025"/>
            <a:ext cx="7580424" cy="38217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3942973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904" y="3944809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0" y="3942973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49" y="3958068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113" y="3929714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77F9E-D2A2-4BA3-B120-59FF6DB0C5D4}"/>
              </a:ext>
            </a:extLst>
          </p:cNvPr>
          <p:cNvGrpSpPr/>
          <p:nvPr/>
        </p:nvGrpSpPr>
        <p:grpSpPr>
          <a:xfrm>
            <a:off x="5699335" y="883883"/>
            <a:ext cx="2801678" cy="1569186"/>
            <a:chOff x="4298496" y="4063018"/>
            <a:chExt cx="2801678" cy="15691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3A118E9-4FBA-4F4E-97F1-10B297E4A984}"/>
                </a:ext>
              </a:extLst>
            </p:cNvPr>
            <p:cNvSpPr/>
            <p:nvPr/>
          </p:nvSpPr>
          <p:spPr>
            <a:xfrm>
              <a:off x="4298496" y="4063018"/>
              <a:ext cx="2801678" cy="1569186"/>
            </a:xfrm>
            <a:prstGeom prst="cloudCallout">
              <a:avLst>
                <a:gd name="adj1" fmla="val -59741"/>
                <a:gd name="adj2" fmla="val 667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How many pegs are hidden?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EC1D852-2E0F-4198-9E1C-668A9B27A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7914235" y="2648910"/>
            <a:ext cx="5741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b="1" dirty="0">
                <a:latin typeface="Myriad Pro Light"/>
              </a:rPr>
              <a:t>5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61" y="3838614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409" y="3883245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48" y="3917985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718" y="3885081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335" y="3885080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Blue, Cleaning, Cloth, Kevlar, Lens, Microfiber, Nomex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19" b="95469" l="437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4470">
            <a:off x="2555443" y="2592576"/>
            <a:ext cx="5259980" cy="4744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2504BA8D-B354-42C7-B878-005BFD915D63}"/>
              </a:ext>
            </a:extLst>
          </p:cNvPr>
          <p:cNvSpPr/>
          <p:nvPr/>
        </p:nvSpPr>
        <p:spPr>
          <a:xfrm>
            <a:off x="69733" y="533979"/>
            <a:ext cx="2783337" cy="944625"/>
          </a:xfrm>
          <a:prstGeom prst="flowChartTerminator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dirty="0">
                <a:solidFill>
                  <a:srgbClr val="253746"/>
                </a:solidFill>
              </a:rPr>
              <a:t> Ask children to close their eyes…</a:t>
            </a:r>
          </a:p>
        </p:txBody>
      </p:sp>
    </p:spTree>
    <p:extLst>
      <p:ext uri="{BB962C8B-B14F-4D97-AF65-F5344CB8AC3E}">
        <p14:creationId xmlns:p14="http://schemas.microsoft.com/office/powerpoint/2010/main" val="364805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Partition 10 into pairs; Write addition sentences.</a:t>
            </a:r>
          </a:p>
        </p:txBody>
      </p:sp>
      <p:pic>
        <p:nvPicPr>
          <p:cNvPr id="6" name="Picture 2" descr="Hanger, Coat Hanger, Wardrobe, Clothing, C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886" flipH="1">
            <a:off x="606055" y="851025"/>
            <a:ext cx="7580424" cy="38217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3942973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904" y="3944809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0" y="3942973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49" y="3958068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113" y="3929714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77F9E-D2A2-4BA3-B120-59FF6DB0C5D4}"/>
              </a:ext>
            </a:extLst>
          </p:cNvPr>
          <p:cNvGrpSpPr/>
          <p:nvPr/>
        </p:nvGrpSpPr>
        <p:grpSpPr>
          <a:xfrm>
            <a:off x="5699335" y="883883"/>
            <a:ext cx="2801678" cy="1569186"/>
            <a:chOff x="4298496" y="4063018"/>
            <a:chExt cx="2801678" cy="15691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3A118E9-4FBA-4F4E-97F1-10B297E4A984}"/>
                </a:ext>
              </a:extLst>
            </p:cNvPr>
            <p:cNvSpPr/>
            <p:nvPr/>
          </p:nvSpPr>
          <p:spPr>
            <a:xfrm>
              <a:off x="4298496" y="4063018"/>
              <a:ext cx="2801678" cy="1569186"/>
            </a:xfrm>
            <a:prstGeom prst="cloudCallout">
              <a:avLst>
                <a:gd name="adj1" fmla="val -59741"/>
                <a:gd name="adj2" fmla="val 667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What is left if we take two pegs away?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EC1D852-2E0F-4198-9E1C-668A9B27A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61" y="3838614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409" y="3883245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48" y="3838613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540" y="3793580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885" y="3793581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05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Partition 10 into pairs; Write addition sentences.</a:t>
            </a:r>
          </a:p>
        </p:txBody>
      </p:sp>
      <p:pic>
        <p:nvPicPr>
          <p:cNvPr id="6" name="Picture 2" descr="Hanger, Coat Hanger, Wardrobe, Clothing, Co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886" flipH="1">
            <a:off x="495824" y="1069977"/>
            <a:ext cx="3119775" cy="16408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19" y="2397490"/>
            <a:ext cx="376145" cy="7996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28" y="2398279"/>
            <a:ext cx="376145" cy="7996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99" y="2397490"/>
            <a:ext cx="376145" cy="7996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93" y="2403971"/>
            <a:ext cx="376145" cy="7996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53" y="2391798"/>
            <a:ext cx="376145" cy="7996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273" y="2352684"/>
            <a:ext cx="306081" cy="8509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671" y="2371846"/>
            <a:ext cx="306081" cy="8509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747" y="2386762"/>
            <a:ext cx="306081" cy="8509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911" y="2829692"/>
            <a:ext cx="306081" cy="8509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02" y="2829693"/>
            <a:ext cx="306081" cy="8509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062731" y="4362096"/>
            <a:ext cx="48942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7200" b="1" dirty="0">
                <a:latin typeface="Myriad Pro Light"/>
              </a:rPr>
              <a:t>10 – 2 = 8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063C28C-4C60-4F1B-953F-CB4B1FC0C986}"/>
              </a:ext>
            </a:extLst>
          </p:cNvPr>
          <p:cNvGrpSpPr/>
          <p:nvPr/>
        </p:nvGrpSpPr>
        <p:grpSpPr>
          <a:xfrm>
            <a:off x="4435108" y="1638635"/>
            <a:ext cx="4302242" cy="1968747"/>
            <a:chOff x="69733" y="2154929"/>
            <a:chExt cx="4302242" cy="1968747"/>
          </a:xfrm>
        </p:grpSpPr>
        <p:sp>
          <p:nvSpPr>
            <p:cNvPr id="26" name="Cloud 25">
              <a:extLst>
                <a:ext uri="{FF2B5EF4-FFF2-40B4-BE49-F238E27FC236}">
                  <a16:creationId xmlns:a16="http://schemas.microsoft.com/office/drawing/2014/main" id="{4B96B601-FF67-4652-953B-AB5ADA5E2830}"/>
                </a:ext>
              </a:extLst>
            </p:cNvPr>
            <p:cNvSpPr/>
            <p:nvPr/>
          </p:nvSpPr>
          <p:spPr>
            <a:xfrm>
              <a:off x="69733" y="2179672"/>
              <a:ext cx="3679657" cy="1944004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Talk to your partner.</a:t>
              </a:r>
            </a:p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What </a:t>
              </a:r>
              <a:r>
                <a:rPr lang="en-GB" sz="2000" b="1" dirty="0">
                  <a:solidFill>
                    <a:srgbClr val="C00000"/>
                  </a:solidFill>
                  <a:latin typeface="Myriad Pro Light" panose="020B0603030403020204" pitchFamily="34" charset="0"/>
                </a:rPr>
                <a:t>subtraction</a:t>
              </a:r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 would we write?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E92376D-7A18-4908-8450-445CB00D7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365" y="2154929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67529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Partition 10 into pairs; Write addition sentences.</a:t>
            </a:r>
          </a:p>
        </p:txBody>
      </p:sp>
      <p:pic>
        <p:nvPicPr>
          <p:cNvPr id="6" name="Picture 2" descr="Hanger, Coat Hanger, Wardrobe, Clothing, C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886" flipH="1">
            <a:off x="606055" y="851025"/>
            <a:ext cx="7580424" cy="38217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3942973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904" y="3944809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0" y="3942973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49" y="3958068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113" y="3929714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77F9E-D2A2-4BA3-B120-59FF6DB0C5D4}"/>
              </a:ext>
            </a:extLst>
          </p:cNvPr>
          <p:cNvGrpSpPr/>
          <p:nvPr/>
        </p:nvGrpSpPr>
        <p:grpSpPr>
          <a:xfrm>
            <a:off x="5699335" y="883883"/>
            <a:ext cx="2801678" cy="1569186"/>
            <a:chOff x="4298496" y="4063018"/>
            <a:chExt cx="2801678" cy="15691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3A118E9-4FBA-4F4E-97F1-10B297E4A984}"/>
                </a:ext>
              </a:extLst>
            </p:cNvPr>
            <p:cNvSpPr/>
            <p:nvPr/>
          </p:nvSpPr>
          <p:spPr>
            <a:xfrm>
              <a:off x="4298496" y="4063018"/>
              <a:ext cx="2801678" cy="1569186"/>
            </a:xfrm>
            <a:prstGeom prst="cloudCallout">
              <a:avLst>
                <a:gd name="adj1" fmla="val -59741"/>
                <a:gd name="adj2" fmla="val 667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What if we took the 8 off instead?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EC1D852-2E0F-4198-9E1C-668A9B27A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08568" y="4063018"/>
              <a:ext cx="391606" cy="849534"/>
            </a:xfrm>
            <a:prstGeom prst="rect">
              <a:avLst/>
            </a:prstGeom>
          </p:spPr>
        </p:pic>
      </p:grp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61" y="3838614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409" y="3883245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48" y="3899324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360" y="3862668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705" y="3862669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1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Partition 10 into pairs; Write addition sentences.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77F9E-D2A2-4BA3-B120-59FF6DB0C5D4}"/>
              </a:ext>
            </a:extLst>
          </p:cNvPr>
          <p:cNvGrpSpPr/>
          <p:nvPr/>
        </p:nvGrpSpPr>
        <p:grpSpPr>
          <a:xfrm>
            <a:off x="4545447" y="888667"/>
            <a:ext cx="3411573" cy="1964003"/>
            <a:chOff x="4298496" y="4029697"/>
            <a:chExt cx="2856108" cy="16025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3A118E9-4FBA-4F4E-97F1-10B297E4A984}"/>
                </a:ext>
              </a:extLst>
            </p:cNvPr>
            <p:cNvSpPr/>
            <p:nvPr/>
          </p:nvSpPr>
          <p:spPr>
            <a:xfrm>
              <a:off x="4298496" y="4063018"/>
              <a:ext cx="2801678" cy="1569186"/>
            </a:xfrm>
            <a:prstGeom prst="cloudCallout">
              <a:avLst>
                <a:gd name="adj1" fmla="val -59741"/>
                <a:gd name="adj2" fmla="val 667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What subtraction would we write?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EC1D852-2E0F-4198-9E1C-668A9B27A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62998" y="4029697"/>
              <a:ext cx="391606" cy="849534"/>
            </a:xfrm>
            <a:prstGeom prst="rect">
              <a:avLst/>
            </a:prstGeom>
          </p:spPr>
        </p:pic>
      </p:grpSp>
      <p:pic>
        <p:nvPicPr>
          <p:cNvPr id="6" name="Picture 2" descr="Hanger, Coat Hanger, Wardrobe, Clothing, Co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886" flipH="1">
            <a:off x="495824" y="1069977"/>
            <a:ext cx="3119775" cy="16408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69" y="3016268"/>
            <a:ext cx="376145" cy="7996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78" y="3017057"/>
            <a:ext cx="376145" cy="7996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9" y="3016268"/>
            <a:ext cx="376145" cy="7996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43" y="3022749"/>
            <a:ext cx="376145" cy="7996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403" y="3010576"/>
            <a:ext cx="376145" cy="7996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223" y="2971462"/>
            <a:ext cx="306081" cy="8509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621" y="2990624"/>
            <a:ext cx="306081" cy="8509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697" y="3005540"/>
            <a:ext cx="306081" cy="8509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216" y="2333349"/>
            <a:ext cx="306081" cy="8509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707" y="2333350"/>
            <a:ext cx="306081" cy="8509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062731" y="4362096"/>
            <a:ext cx="48942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7200" b="1" dirty="0">
                <a:latin typeface="Myriad Pro Light"/>
              </a:rPr>
              <a:t>10 – 8 = 2</a:t>
            </a:r>
          </a:p>
        </p:txBody>
      </p:sp>
    </p:spTree>
    <p:extLst>
      <p:ext uri="{BB962C8B-B14F-4D97-AF65-F5344CB8AC3E}">
        <p14:creationId xmlns:p14="http://schemas.microsoft.com/office/powerpoint/2010/main" val="35517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Partition 10 into pairs; Write addition sentences.</a:t>
            </a:r>
          </a:p>
        </p:txBody>
      </p:sp>
      <p:pic>
        <p:nvPicPr>
          <p:cNvPr id="6" name="Picture 2" descr="Hanger, Coat Hanger, Wardrobe, Clothing, C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886" flipH="1">
            <a:off x="606055" y="851025"/>
            <a:ext cx="7580424" cy="38217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3942973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904" y="3944809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0" y="3942973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49" y="3958068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113" y="3929714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77F9E-D2A2-4BA3-B120-59FF6DB0C5D4}"/>
              </a:ext>
            </a:extLst>
          </p:cNvPr>
          <p:cNvGrpSpPr/>
          <p:nvPr/>
        </p:nvGrpSpPr>
        <p:grpSpPr>
          <a:xfrm>
            <a:off x="5699335" y="883883"/>
            <a:ext cx="2844556" cy="1569186"/>
            <a:chOff x="4298496" y="4063018"/>
            <a:chExt cx="2844556" cy="15691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3A118E9-4FBA-4F4E-97F1-10B297E4A984}"/>
                </a:ext>
              </a:extLst>
            </p:cNvPr>
            <p:cNvSpPr/>
            <p:nvPr/>
          </p:nvSpPr>
          <p:spPr>
            <a:xfrm>
              <a:off x="4298496" y="4063018"/>
              <a:ext cx="2801678" cy="1569186"/>
            </a:xfrm>
            <a:prstGeom prst="cloudCallout">
              <a:avLst>
                <a:gd name="adj1" fmla="val -59741"/>
                <a:gd name="adj2" fmla="val 667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What is left if we take 3 pegs away?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EC1D852-2E0F-4198-9E1C-668A9B27A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51446" y="4063018"/>
              <a:ext cx="391606" cy="849534"/>
            </a:xfrm>
            <a:prstGeom prst="rect">
              <a:avLst/>
            </a:prstGeom>
          </p:spPr>
        </p:pic>
      </p:grp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61" y="3838614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409" y="3864584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48" y="3838615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132" y="3838614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477" y="3838615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69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16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Partition 10 into pairs; Write addition sentences.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77F9E-D2A2-4BA3-B120-59FF6DB0C5D4}"/>
              </a:ext>
            </a:extLst>
          </p:cNvPr>
          <p:cNvGrpSpPr/>
          <p:nvPr/>
        </p:nvGrpSpPr>
        <p:grpSpPr>
          <a:xfrm>
            <a:off x="5106562" y="751840"/>
            <a:ext cx="3346557" cy="1923165"/>
            <a:chOff x="4298496" y="4063018"/>
            <a:chExt cx="2801678" cy="15691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3A118E9-4FBA-4F4E-97F1-10B297E4A984}"/>
                </a:ext>
              </a:extLst>
            </p:cNvPr>
            <p:cNvSpPr/>
            <p:nvPr/>
          </p:nvSpPr>
          <p:spPr>
            <a:xfrm>
              <a:off x="4298496" y="4063018"/>
              <a:ext cx="2801678" cy="1569186"/>
            </a:xfrm>
            <a:prstGeom prst="cloudCallout">
              <a:avLst>
                <a:gd name="adj1" fmla="val -59741"/>
                <a:gd name="adj2" fmla="val 667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What subtraction would we write?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EC1D852-2E0F-4198-9E1C-668A9B27A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pic>
        <p:nvPicPr>
          <p:cNvPr id="6" name="Picture 2" descr="Hanger, Coat Hanger, Wardrobe, Clothing, Co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886" flipH="1">
            <a:off x="495824" y="1069977"/>
            <a:ext cx="3119775" cy="16408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19" y="2397490"/>
            <a:ext cx="376145" cy="7996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28" y="2398279"/>
            <a:ext cx="376145" cy="7996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99" y="2397490"/>
            <a:ext cx="376145" cy="7996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93" y="2403971"/>
            <a:ext cx="376145" cy="7996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53" y="2391798"/>
            <a:ext cx="376145" cy="7996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273" y="2352684"/>
            <a:ext cx="306081" cy="8509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671" y="2371846"/>
            <a:ext cx="306081" cy="8509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696" y="2852669"/>
            <a:ext cx="306081" cy="8509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777" y="2852670"/>
            <a:ext cx="306081" cy="8509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68" y="2852671"/>
            <a:ext cx="306081" cy="8509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062731" y="4362096"/>
            <a:ext cx="48942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7200" b="1" dirty="0">
                <a:latin typeface="Myriad Pro Light"/>
              </a:rPr>
              <a:t>10 – 3 = 7</a:t>
            </a:r>
          </a:p>
        </p:txBody>
      </p:sp>
    </p:spTree>
    <p:extLst>
      <p:ext uri="{BB962C8B-B14F-4D97-AF65-F5344CB8AC3E}">
        <p14:creationId xmlns:p14="http://schemas.microsoft.com/office/powerpoint/2010/main" val="235600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17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Partition 10 into pairs; Write addition sentences.</a:t>
            </a:r>
          </a:p>
        </p:txBody>
      </p:sp>
      <p:pic>
        <p:nvPicPr>
          <p:cNvPr id="6" name="Picture 2" descr="Hanger, Coat Hanger, Wardrobe, Clothing, C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886" flipH="1">
            <a:off x="606055" y="851025"/>
            <a:ext cx="7580424" cy="38217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2" y="3738608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705" y="3740444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71" y="3738608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150" y="3753703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914" y="3725349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77F9E-D2A2-4BA3-B120-59FF6DB0C5D4}"/>
              </a:ext>
            </a:extLst>
          </p:cNvPr>
          <p:cNvGrpSpPr/>
          <p:nvPr/>
        </p:nvGrpSpPr>
        <p:grpSpPr>
          <a:xfrm>
            <a:off x="5699335" y="736415"/>
            <a:ext cx="2801678" cy="1716654"/>
            <a:chOff x="4298496" y="3915550"/>
            <a:chExt cx="2801678" cy="17166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3A118E9-4FBA-4F4E-97F1-10B297E4A984}"/>
                </a:ext>
              </a:extLst>
            </p:cNvPr>
            <p:cNvSpPr/>
            <p:nvPr/>
          </p:nvSpPr>
          <p:spPr>
            <a:xfrm>
              <a:off x="4298496" y="4063018"/>
              <a:ext cx="2801678" cy="1569186"/>
            </a:xfrm>
            <a:prstGeom prst="cloudCallout">
              <a:avLst>
                <a:gd name="adj1" fmla="val -59741"/>
                <a:gd name="adj2" fmla="val 667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What if we took the 7 off instead?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EC1D852-2E0F-4198-9E1C-668A9B27A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08568" y="3915550"/>
              <a:ext cx="391606" cy="849534"/>
            </a:xfrm>
            <a:prstGeom prst="rect">
              <a:avLst/>
            </a:prstGeom>
          </p:spPr>
        </p:pic>
      </p:grp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62" y="3634249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210" y="3678880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795" y="3678880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727" y="3697924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072" y="3697925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43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18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Partition 10 into pairs; Write addition sentences.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77F9E-D2A2-4BA3-B120-59FF6DB0C5D4}"/>
              </a:ext>
            </a:extLst>
          </p:cNvPr>
          <p:cNvGrpSpPr/>
          <p:nvPr/>
        </p:nvGrpSpPr>
        <p:grpSpPr>
          <a:xfrm>
            <a:off x="5106562" y="751840"/>
            <a:ext cx="3346557" cy="1923165"/>
            <a:chOff x="4298496" y="4063018"/>
            <a:chExt cx="2801678" cy="15691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3A118E9-4FBA-4F4E-97F1-10B297E4A984}"/>
                </a:ext>
              </a:extLst>
            </p:cNvPr>
            <p:cNvSpPr/>
            <p:nvPr/>
          </p:nvSpPr>
          <p:spPr>
            <a:xfrm>
              <a:off x="4298496" y="4063018"/>
              <a:ext cx="2801678" cy="1569186"/>
            </a:xfrm>
            <a:prstGeom prst="cloudCallout">
              <a:avLst>
                <a:gd name="adj1" fmla="val -59741"/>
                <a:gd name="adj2" fmla="val 667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What subtraction would we write?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EC1D852-2E0F-4198-9E1C-668A9B27A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pic>
        <p:nvPicPr>
          <p:cNvPr id="6" name="Picture 2" descr="Hanger, Coat Hanger, Wardrobe, Clothing, Co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886" flipH="1">
            <a:off x="495824" y="1069977"/>
            <a:ext cx="3119775" cy="16408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79" y="2878313"/>
            <a:ext cx="376145" cy="7996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88" y="2879102"/>
            <a:ext cx="376145" cy="7996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9" y="2878313"/>
            <a:ext cx="376145" cy="7996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53" y="2884794"/>
            <a:ext cx="376145" cy="7996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13" y="2872621"/>
            <a:ext cx="376145" cy="7996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33" y="2833507"/>
            <a:ext cx="306081" cy="8509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31" y="2852669"/>
            <a:ext cx="306081" cy="8509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932" y="2333348"/>
            <a:ext cx="306081" cy="8509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48" y="2333349"/>
            <a:ext cx="306081" cy="8509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39" y="2333350"/>
            <a:ext cx="306081" cy="8509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062731" y="4362096"/>
            <a:ext cx="48942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7200" b="1" dirty="0">
                <a:latin typeface="Myriad Pro Light"/>
              </a:rPr>
              <a:t>10 – 7 = 3</a:t>
            </a:r>
          </a:p>
        </p:txBody>
      </p:sp>
    </p:spTree>
    <p:extLst>
      <p:ext uri="{BB962C8B-B14F-4D97-AF65-F5344CB8AC3E}">
        <p14:creationId xmlns:p14="http://schemas.microsoft.com/office/powerpoint/2010/main" val="25205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C88288-91BD-47F6-9ECA-050877354A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498" y="266177"/>
            <a:ext cx="4634035" cy="5297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19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CAB83B-6ABC-41E1-90D6-A801C8C29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912" y="4411550"/>
            <a:ext cx="7029590" cy="1599287"/>
          </a:xfrm>
          <a:prstGeom prst="rect">
            <a:avLst/>
          </a:prstGeom>
          <a:ln w="12700">
            <a:solidFill>
              <a:srgbClr val="F6B350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6932537" y="4631522"/>
            <a:ext cx="1713640" cy="1160976"/>
            <a:chOff x="1834709" y="4015907"/>
            <a:chExt cx="1606379" cy="952832"/>
          </a:xfrm>
        </p:grpSpPr>
        <p:sp>
          <p:nvSpPr>
            <p:cNvPr id="14" name="Rounded Rectangle 13"/>
            <p:cNvSpPr/>
            <p:nvPr/>
          </p:nvSpPr>
          <p:spPr>
            <a:xfrm>
              <a:off x="1834709" y="4015907"/>
              <a:ext cx="1606379" cy="495328"/>
            </a:xfrm>
            <a:prstGeom prst="roundRect">
              <a:avLst>
                <a:gd name="adj" fmla="val 42473"/>
              </a:avLst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Challenge</a:t>
              </a:r>
              <a:endParaRPr lang="en-GB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2" descr="Related image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4755">
              <a:off x="2150897" y="4363258"/>
              <a:ext cx="388517" cy="605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434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Year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480194" y="1743331"/>
            <a:ext cx="8130503" cy="144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  <a:buClr>
                <a:schemeClr val="accent2"/>
              </a:buClr>
            </a:pPr>
            <a:r>
              <a:rPr lang="en-US" sz="2400" b="1" dirty="0">
                <a:solidFill>
                  <a:srgbClr val="253746"/>
                </a:solidFill>
              </a:rPr>
              <a:t>Objectives</a:t>
            </a:r>
            <a:endParaRPr lang="en-GB" sz="2400" b="1" dirty="0">
              <a:solidFill>
                <a:srgbClr val="253746"/>
              </a:solidFill>
            </a:endParaRP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</a:t>
            </a: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Partition 10 into pairs.                                                                                                Write addition sentences.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4F3FED-3247-4F55-BF8A-D1D9E087C650}"/>
              </a:ext>
            </a:extLst>
          </p:cNvPr>
          <p:cNvSpPr txBox="1"/>
          <p:nvPr/>
        </p:nvSpPr>
        <p:spPr>
          <a:xfrm>
            <a:off x="116681" y="16610"/>
            <a:ext cx="89100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53746"/>
                </a:solidFill>
              </a:rPr>
              <a:t>Addition and Subtraction</a:t>
            </a:r>
          </a:p>
          <a:p>
            <a:pPr algn="ctr"/>
            <a:r>
              <a:rPr lang="en-GB" sz="2400" b="1" dirty="0"/>
              <a:t>Number bonds to 10</a:t>
            </a:r>
            <a:endParaRPr lang="en-GB" sz="2400" b="1" dirty="0">
              <a:solidFill>
                <a:srgbClr val="253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98084" y="197826"/>
            <a:ext cx="6858000" cy="1655762"/>
          </a:xfrm>
        </p:spPr>
        <p:txBody>
          <a:bodyPr/>
          <a:lstStyle/>
          <a:p>
            <a:r>
              <a:rPr lang="en-US" b="1" dirty="0" smtClean="0"/>
              <a:t>BOOK EXIT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Year 1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41630" y="1853588"/>
            <a:ext cx="6007634" cy="38711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75023" y="841578"/>
            <a:ext cx="3553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Complete Workbook page 62 no. 12</a:t>
            </a:r>
            <a:endParaRPr lang="en-US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323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Partition 10 into pairs; Write addition sentences.</a:t>
            </a:r>
          </a:p>
        </p:txBody>
      </p:sp>
      <p:pic>
        <p:nvPicPr>
          <p:cNvPr id="5" name="Picture 2" descr="Hanger, Coat Hanger, Wardrobe, Clothing, C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886" flipH="1">
            <a:off x="606055" y="851025"/>
            <a:ext cx="7580424" cy="38217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3942973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0" y="3942973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49" y="3958068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113" y="3929714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5377F9E-D2A2-4BA3-B120-59FF6DB0C5D4}"/>
              </a:ext>
            </a:extLst>
          </p:cNvPr>
          <p:cNvGrpSpPr/>
          <p:nvPr/>
        </p:nvGrpSpPr>
        <p:grpSpPr>
          <a:xfrm>
            <a:off x="5686753" y="925174"/>
            <a:ext cx="2801678" cy="1569186"/>
            <a:chOff x="4298496" y="4063018"/>
            <a:chExt cx="2801678" cy="15691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Rectangle with Corners Rounded 14">
              <a:extLst>
                <a:ext uri="{FF2B5EF4-FFF2-40B4-BE49-F238E27FC236}">
                  <a16:creationId xmlns:a16="http://schemas.microsoft.com/office/drawing/2014/main" id="{33A118E9-4FBA-4F4E-97F1-10B297E4A984}"/>
                </a:ext>
              </a:extLst>
            </p:cNvPr>
            <p:cNvSpPr/>
            <p:nvPr/>
          </p:nvSpPr>
          <p:spPr>
            <a:xfrm>
              <a:off x="4298496" y="4063018"/>
              <a:ext cx="2801678" cy="1569186"/>
            </a:xfrm>
            <a:prstGeom prst="cloudCallout">
              <a:avLst>
                <a:gd name="adj1" fmla="val -59741"/>
                <a:gd name="adj2" fmla="val 667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How many pegs?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EC1D852-2E0F-4198-9E1C-668A9B27A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7914235" y="2648910"/>
            <a:ext cx="9637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b="1" dirty="0">
                <a:latin typeface="Myriad Pro Light"/>
              </a:rPr>
              <a:t>10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857" y="3944808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349" y="3869986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932" y="3898340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590" y="3898339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52" y="3898340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864" y="3885080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Partition 10 into pairs; Write addition sentences.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23787" y="3810211"/>
            <a:ext cx="43396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7200" b="1" dirty="0">
                <a:latin typeface="Myriad Pro Light"/>
              </a:rPr>
              <a:t>9 </a:t>
            </a:r>
            <a:r>
              <a:rPr lang="en-GB" sz="7200" b="1" dirty="0" smtClean="0">
                <a:latin typeface="Myriad Pro Light"/>
              </a:rPr>
              <a:t>+ </a:t>
            </a:r>
            <a:r>
              <a:rPr lang="en-GB" sz="7200" b="1" dirty="0">
                <a:latin typeface="Myriad Pro Light"/>
              </a:rPr>
              <a:t>1 = 10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51349" y="715989"/>
            <a:ext cx="4466767" cy="3091948"/>
            <a:chOff x="116681" y="851025"/>
            <a:chExt cx="8069798" cy="5029172"/>
          </a:xfrm>
        </p:grpSpPr>
        <p:pic>
          <p:nvPicPr>
            <p:cNvPr id="5" name="Picture 2" descr="Hanger, Coat Hanger, Wardrobe, Clothing, Coa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0886" flipH="1">
              <a:off x="606055" y="851025"/>
              <a:ext cx="7580424" cy="38217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61" b="94676" l="0" r="896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81" y="3942973"/>
              <a:ext cx="913957" cy="186240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61" b="94676" l="0" r="896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70" y="3942973"/>
              <a:ext cx="913957" cy="186240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61" b="94676" l="0" r="896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349" y="3958068"/>
              <a:ext cx="913957" cy="186240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61" b="94676" l="0" r="896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9113" y="3929714"/>
              <a:ext cx="913957" cy="186240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61" b="94676" l="0" r="896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857" y="3944808"/>
              <a:ext cx="913957" cy="186240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53" b="98113" l="9497" r="899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3349" y="3869986"/>
              <a:ext cx="743716" cy="198185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53" b="98113" l="9497" r="899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3932" y="3898340"/>
              <a:ext cx="743716" cy="198185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53" b="98113" l="9497" r="899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590" y="3898339"/>
              <a:ext cx="743716" cy="198185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53" b="98113" l="9497" r="899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752" y="3898340"/>
              <a:ext cx="743716" cy="198185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53" b="98113" l="9497" r="899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0519" y="3810260"/>
              <a:ext cx="743716" cy="198185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id="{698C62B2-9510-4DC1-A394-5662223593D7}"/>
              </a:ext>
            </a:extLst>
          </p:cNvPr>
          <p:cNvSpPr/>
          <p:nvPr/>
        </p:nvSpPr>
        <p:spPr>
          <a:xfrm>
            <a:off x="39873" y="2658393"/>
            <a:ext cx="2755879" cy="784593"/>
          </a:xfrm>
          <a:prstGeom prst="homePlate">
            <a:avLst/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There are 9 on this side.</a:t>
            </a:r>
          </a:p>
        </p:txBody>
      </p: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698C62B2-9510-4DC1-A394-5662223593D7}"/>
              </a:ext>
            </a:extLst>
          </p:cNvPr>
          <p:cNvSpPr/>
          <p:nvPr/>
        </p:nvSpPr>
        <p:spPr>
          <a:xfrm flipH="1">
            <a:off x="7277054" y="2711728"/>
            <a:ext cx="1773161" cy="784593"/>
          </a:xfrm>
          <a:prstGeom prst="homePlate">
            <a:avLst/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And 1 here.</a:t>
            </a:r>
          </a:p>
        </p:txBody>
      </p:sp>
    </p:spTree>
    <p:extLst>
      <p:ext uri="{BB962C8B-B14F-4D97-AF65-F5344CB8AC3E}">
        <p14:creationId xmlns:p14="http://schemas.microsoft.com/office/powerpoint/2010/main" val="398110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Partition 10 into pairs; Write addition sentences.</a:t>
            </a:r>
          </a:p>
        </p:txBody>
      </p:sp>
      <p:grpSp>
        <p:nvGrpSpPr>
          <p:cNvPr id="5" name="Group 4"/>
          <p:cNvGrpSpPr/>
          <p:nvPr/>
        </p:nvGrpSpPr>
        <p:grpSpPr>
          <a:xfrm flipH="1">
            <a:off x="517596" y="1080233"/>
            <a:ext cx="4466767" cy="3091948"/>
            <a:chOff x="116681" y="851025"/>
            <a:chExt cx="8069798" cy="5029172"/>
          </a:xfrm>
        </p:grpSpPr>
        <p:pic>
          <p:nvPicPr>
            <p:cNvPr id="6" name="Picture 2" descr="Hanger, Coat Hanger, Wardrobe, Clothing, Coa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0886" flipH="1">
              <a:off x="606055" y="851025"/>
              <a:ext cx="7580424" cy="38217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61" b="94676" l="0" r="896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81" y="3942973"/>
              <a:ext cx="913957" cy="186240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61" b="94676" l="0" r="896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70" y="3942973"/>
              <a:ext cx="913957" cy="186240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61" b="94676" l="0" r="896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349" y="3958068"/>
              <a:ext cx="913957" cy="186240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61" b="94676" l="0" r="896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9113" y="3929714"/>
              <a:ext cx="913957" cy="186240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61" b="94676" l="0" r="896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857" y="3944808"/>
              <a:ext cx="913957" cy="186240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53" b="98113" l="9497" r="899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3349" y="3869986"/>
              <a:ext cx="743716" cy="198185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53" b="98113" l="9497" r="899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3932" y="3898340"/>
              <a:ext cx="743716" cy="198185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53" b="98113" l="9497" r="899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590" y="3898339"/>
              <a:ext cx="743716" cy="198185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53" b="98113" l="9497" r="899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752" y="3898340"/>
              <a:ext cx="743716" cy="198185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53" b="98113" l="9497" r="899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0519" y="3810260"/>
              <a:ext cx="743716" cy="198185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377F9E-D2A2-4BA3-B120-59FF6DB0C5D4}"/>
              </a:ext>
            </a:extLst>
          </p:cNvPr>
          <p:cNvGrpSpPr/>
          <p:nvPr/>
        </p:nvGrpSpPr>
        <p:grpSpPr>
          <a:xfrm>
            <a:off x="5699335" y="685872"/>
            <a:ext cx="2801678" cy="1569186"/>
            <a:chOff x="4298496" y="4063018"/>
            <a:chExt cx="2801678" cy="15691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Speech Bubble: Rectangle with Corners Rounded 14">
              <a:extLst>
                <a:ext uri="{FF2B5EF4-FFF2-40B4-BE49-F238E27FC236}">
                  <a16:creationId xmlns:a16="http://schemas.microsoft.com/office/drawing/2014/main" id="{33A118E9-4FBA-4F4E-97F1-10B297E4A984}"/>
                </a:ext>
              </a:extLst>
            </p:cNvPr>
            <p:cNvSpPr/>
            <p:nvPr/>
          </p:nvSpPr>
          <p:spPr>
            <a:xfrm>
              <a:off x="4298496" y="4063018"/>
              <a:ext cx="2801678" cy="1569186"/>
            </a:xfrm>
            <a:prstGeom prst="cloudCallout">
              <a:avLst>
                <a:gd name="adj1" fmla="val -59741"/>
                <a:gd name="adj2" fmla="val 667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What could we write now?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EC1D852-2E0F-4198-9E1C-668A9B27A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605835" y="4135461"/>
            <a:ext cx="43396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7200" b="1" dirty="0">
                <a:latin typeface="Myriad Pro Light"/>
              </a:rPr>
              <a:t>1 + </a:t>
            </a:r>
            <a:r>
              <a:rPr lang="en-GB" sz="7200" b="1" dirty="0" smtClean="0">
                <a:latin typeface="Myriad Pro Light"/>
              </a:rPr>
              <a:t>9 </a:t>
            </a:r>
            <a:r>
              <a:rPr lang="en-GB" sz="7200" b="1" dirty="0">
                <a:latin typeface="Myriad Pro Light"/>
              </a:rPr>
              <a:t>= 10</a:t>
            </a:r>
          </a:p>
        </p:txBody>
      </p:sp>
    </p:spTree>
    <p:extLst>
      <p:ext uri="{BB962C8B-B14F-4D97-AF65-F5344CB8AC3E}">
        <p14:creationId xmlns:p14="http://schemas.microsoft.com/office/powerpoint/2010/main" val="64445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6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Partition 10 into pairs; Write addition sentences.</a:t>
            </a:r>
          </a:p>
        </p:txBody>
      </p:sp>
      <p:sp>
        <p:nvSpPr>
          <p:cNvPr id="5" name="Speech Bubble: Rectangle with Corners Rounded 10">
            <a:extLst>
              <a:ext uri="{FF2B5EF4-FFF2-40B4-BE49-F238E27FC236}">
                <a16:creationId xmlns:a16="http://schemas.microsoft.com/office/drawing/2014/main" id="{74C417F1-7452-4CAF-B654-EF88E64246B4}"/>
              </a:ext>
            </a:extLst>
          </p:cNvPr>
          <p:cNvSpPr/>
          <p:nvPr/>
        </p:nvSpPr>
        <p:spPr>
          <a:xfrm>
            <a:off x="69733" y="533979"/>
            <a:ext cx="3290081" cy="1422803"/>
          </a:xfrm>
          <a:prstGeom prst="flowChartTerminator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dirty="0">
                <a:solidFill>
                  <a:srgbClr val="253746"/>
                </a:solidFill>
              </a:rPr>
              <a:t> Ask children to close their eyes while you hide some pegs under a cloth…</a:t>
            </a:r>
          </a:p>
        </p:txBody>
      </p:sp>
      <p:pic>
        <p:nvPicPr>
          <p:cNvPr id="6" name="Picture 2" descr="Hanger, Coat Hanger, Wardrobe, Clothing, Co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886" flipH="1">
            <a:off x="606055" y="851025"/>
            <a:ext cx="7580424" cy="38217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3942973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904" y="3944809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0" y="3942973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49" y="3958068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113" y="3929714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914235" y="2648910"/>
            <a:ext cx="5741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b="1" dirty="0">
                <a:latin typeface="Myriad Pro Light"/>
              </a:rPr>
              <a:t>1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61" y="3838614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409" y="3883245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48" y="3917985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718" y="3885081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335" y="3885080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Blue, Cleaning, Cloth, Kevlar, Lens, Microfiber, Nomex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19" b="95469" l="437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4470">
            <a:off x="5175748" y="3604749"/>
            <a:ext cx="3026805" cy="2730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8DED633-D978-4EB2-974B-AD718054612B}"/>
              </a:ext>
            </a:extLst>
          </p:cNvPr>
          <p:cNvGrpSpPr/>
          <p:nvPr/>
        </p:nvGrpSpPr>
        <p:grpSpPr>
          <a:xfrm>
            <a:off x="4841758" y="793176"/>
            <a:ext cx="4302242" cy="1968747"/>
            <a:chOff x="69733" y="2154929"/>
            <a:chExt cx="4302242" cy="1968747"/>
          </a:xfrm>
        </p:grpSpPr>
        <p:sp>
          <p:nvSpPr>
            <p:cNvPr id="25" name="Cloud 24">
              <a:extLst>
                <a:ext uri="{FF2B5EF4-FFF2-40B4-BE49-F238E27FC236}">
                  <a16:creationId xmlns:a16="http://schemas.microsoft.com/office/drawing/2014/main" id="{0B21BF47-0CCF-4E3B-A011-2C0CE503D5F0}"/>
                </a:ext>
              </a:extLst>
            </p:cNvPr>
            <p:cNvSpPr/>
            <p:nvPr/>
          </p:nvSpPr>
          <p:spPr>
            <a:xfrm>
              <a:off x="69733" y="2179672"/>
              <a:ext cx="3679657" cy="1944004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Talk to your partner.</a:t>
              </a:r>
            </a:p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How many pegs are </a:t>
              </a:r>
              <a:r>
                <a:rPr lang="en-GB" sz="2000" b="1" dirty="0">
                  <a:solidFill>
                    <a:srgbClr val="C00000"/>
                  </a:solidFill>
                  <a:latin typeface="Myriad Pro Light" panose="020B0603030403020204" pitchFamily="34" charset="0"/>
                </a:rPr>
                <a:t>hidden</a:t>
              </a:r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?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30F545E-0780-48F9-A3E5-3962B5AB9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365" y="2154929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4445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7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Partition 10 into pairs; Write addition sentences.</a:t>
            </a:r>
          </a:p>
        </p:txBody>
      </p:sp>
      <p:sp>
        <p:nvSpPr>
          <p:cNvPr id="5" name="Speech Bubble: Rectangle with Corners Rounded 10">
            <a:extLst>
              <a:ext uri="{FF2B5EF4-FFF2-40B4-BE49-F238E27FC236}">
                <a16:creationId xmlns:a16="http://schemas.microsoft.com/office/drawing/2014/main" id="{74C417F1-7452-4CAF-B654-EF88E64246B4}"/>
              </a:ext>
            </a:extLst>
          </p:cNvPr>
          <p:cNvSpPr/>
          <p:nvPr/>
        </p:nvSpPr>
        <p:spPr>
          <a:xfrm>
            <a:off x="69733" y="533979"/>
            <a:ext cx="2783337" cy="944625"/>
          </a:xfrm>
          <a:prstGeom prst="flowChartTerminator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dirty="0">
                <a:solidFill>
                  <a:srgbClr val="253746"/>
                </a:solidFill>
              </a:rPr>
              <a:t> Ask children to close their eyes…</a:t>
            </a:r>
          </a:p>
        </p:txBody>
      </p:sp>
      <p:pic>
        <p:nvPicPr>
          <p:cNvPr id="6" name="Picture 2" descr="Hanger, Coat Hanger, Wardrobe, Clothing, Co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886" flipH="1">
            <a:off x="606055" y="851025"/>
            <a:ext cx="7580424" cy="38217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3942973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904" y="3944809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0" y="3942973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49" y="3958068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113" y="3929714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77F9E-D2A2-4BA3-B120-59FF6DB0C5D4}"/>
              </a:ext>
            </a:extLst>
          </p:cNvPr>
          <p:cNvGrpSpPr/>
          <p:nvPr/>
        </p:nvGrpSpPr>
        <p:grpSpPr>
          <a:xfrm>
            <a:off x="5699335" y="883883"/>
            <a:ext cx="2801678" cy="1569186"/>
            <a:chOff x="4298496" y="4063018"/>
            <a:chExt cx="2801678" cy="15691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3A118E9-4FBA-4F4E-97F1-10B297E4A984}"/>
                </a:ext>
              </a:extLst>
            </p:cNvPr>
            <p:cNvSpPr/>
            <p:nvPr/>
          </p:nvSpPr>
          <p:spPr>
            <a:xfrm>
              <a:off x="4298496" y="4063018"/>
              <a:ext cx="2801678" cy="1569186"/>
            </a:xfrm>
            <a:prstGeom prst="cloudCallout">
              <a:avLst>
                <a:gd name="adj1" fmla="val -59741"/>
                <a:gd name="adj2" fmla="val 667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How many pegs are hidden?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EC1D852-2E0F-4198-9E1C-668A9B27A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7914235" y="2648910"/>
            <a:ext cx="5741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b="1" dirty="0">
                <a:latin typeface="Myriad Pro Light"/>
              </a:rPr>
              <a:t>2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61" y="3838614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409" y="3883245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48" y="3917985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718" y="3885081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335" y="3885080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Blue, Cleaning, Cloth, Kevlar, Lens, Microfiber, Nomex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19" b="95469" l="437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4470">
            <a:off x="4621277" y="3390567"/>
            <a:ext cx="3499358" cy="3156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52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8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Partition 10 into pairs; Write addition sentences.</a:t>
            </a:r>
          </a:p>
        </p:txBody>
      </p:sp>
      <p:pic>
        <p:nvPicPr>
          <p:cNvPr id="6" name="Picture 2" descr="Hanger, Coat Hanger, Wardrobe, Clothing, C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886" flipH="1">
            <a:off x="606055" y="851025"/>
            <a:ext cx="7580424" cy="38217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3942973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904" y="3944809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0" y="3942973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49" y="3958068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113" y="3929714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77F9E-D2A2-4BA3-B120-59FF6DB0C5D4}"/>
              </a:ext>
            </a:extLst>
          </p:cNvPr>
          <p:cNvGrpSpPr/>
          <p:nvPr/>
        </p:nvGrpSpPr>
        <p:grpSpPr>
          <a:xfrm>
            <a:off x="5699335" y="883883"/>
            <a:ext cx="2801678" cy="1569186"/>
            <a:chOff x="4298496" y="4063018"/>
            <a:chExt cx="2801678" cy="15691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3A118E9-4FBA-4F4E-97F1-10B297E4A984}"/>
                </a:ext>
              </a:extLst>
            </p:cNvPr>
            <p:cNvSpPr/>
            <p:nvPr/>
          </p:nvSpPr>
          <p:spPr>
            <a:xfrm>
              <a:off x="4298496" y="4063018"/>
              <a:ext cx="2801678" cy="1569186"/>
            </a:xfrm>
            <a:prstGeom prst="cloudCallout">
              <a:avLst>
                <a:gd name="adj1" fmla="val -59741"/>
                <a:gd name="adj2" fmla="val 667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How many pegs are hidden?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EC1D852-2E0F-4198-9E1C-668A9B27A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7914235" y="2648910"/>
            <a:ext cx="5741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b="1" dirty="0">
                <a:latin typeface="Myriad Pro Light"/>
              </a:rPr>
              <a:t>3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61" y="3838614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409" y="3883245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48" y="3917985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718" y="3885081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335" y="3885080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Blue, Cleaning, Cloth, Kevlar, Lens, Microfiber, Nomex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19" b="95469" l="437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4470">
            <a:off x="3993979" y="3148255"/>
            <a:ext cx="4033977" cy="3638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4223E803-F1DF-4EED-A814-80B4DBC96E37}"/>
              </a:ext>
            </a:extLst>
          </p:cNvPr>
          <p:cNvSpPr/>
          <p:nvPr/>
        </p:nvSpPr>
        <p:spPr>
          <a:xfrm>
            <a:off x="69733" y="533979"/>
            <a:ext cx="2783337" cy="944625"/>
          </a:xfrm>
          <a:prstGeom prst="flowChartTerminator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dirty="0">
                <a:solidFill>
                  <a:srgbClr val="253746"/>
                </a:solidFill>
              </a:rPr>
              <a:t> Ask children to close their eyes…</a:t>
            </a:r>
          </a:p>
        </p:txBody>
      </p:sp>
    </p:spTree>
    <p:extLst>
      <p:ext uri="{BB962C8B-B14F-4D97-AF65-F5344CB8AC3E}">
        <p14:creationId xmlns:p14="http://schemas.microsoft.com/office/powerpoint/2010/main" val="364805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9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Partition 10 into pairs; Write addition sentences.</a:t>
            </a:r>
          </a:p>
        </p:txBody>
      </p:sp>
      <p:pic>
        <p:nvPicPr>
          <p:cNvPr id="6" name="Picture 2" descr="Hanger, Coat Hanger, Wardrobe, Clothing, C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886" flipH="1">
            <a:off x="606055" y="851025"/>
            <a:ext cx="7580424" cy="38217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3942973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904" y="3944809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0" y="3942973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49" y="3958068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94676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113" y="3929714"/>
            <a:ext cx="913957" cy="1862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77F9E-D2A2-4BA3-B120-59FF6DB0C5D4}"/>
              </a:ext>
            </a:extLst>
          </p:cNvPr>
          <p:cNvGrpSpPr/>
          <p:nvPr/>
        </p:nvGrpSpPr>
        <p:grpSpPr>
          <a:xfrm>
            <a:off x="5699335" y="883883"/>
            <a:ext cx="2801678" cy="1569186"/>
            <a:chOff x="4298496" y="4063018"/>
            <a:chExt cx="2801678" cy="15691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3A118E9-4FBA-4F4E-97F1-10B297E4A984}"/>
                </a:ext>
              </a:extLst>
            </p:cNvPr>
            <p:cNvSpPr/>
            <p:nvPr/>
          </p:nvSpPr>
          <p:spPr>
            <a:xfrm>
              <a:off x="4298496" y="4063018"/>
              <a:ext cx="2801678" cy="1569186"/>
            </a:xfrm>
            <a:prstGeom prst="cloudCallout">
              <a:avLst>
                <a:gd name="adj1" fmla="val -59741"/>
                <a:gd name="adj2" fmla="val 667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How many pegs are hidden?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EC1D852-2E0F-4198-9E1C-668A9B27A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7914235" y="2648910"/>
            <a:ext cx="5741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b="1" dirty="0">
                <a:latin typeface="Myriad Pro Light"/>
              </a:rPr>
              <a:t>4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61" y="3838614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409" y="3883245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48" y="3917985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718" y="3885081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3" b="98113" l="9497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335" y="3885080"/>
            <a:ext cx="743716" cy="19818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Blue, Cleaning, Cloth, Kevlar, Lens, Microfiber, Nomex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19" b="95469" l="437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4470">
            <a:off x="3362861" y="2904466"/>
            <a:ext cx="4571852" cy="4123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755D9294-D665-4BFD-AD23-BA6D7F0E8135}"/>
              </a:ext>
            </a:extLst>
          </p:cNvPr>
          <p:cNvSpPr/>
          <p:nvPr/>
        </p:nvSpPr>
        <p:spPr>
          <a:xfrm>
            <a:off x="69733" y="533979"/>
            <a:ext cx="2783337" cy="944625"/>
          </a:xfrm>
          <a:prstGeom prst="flowChartTerminator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dirty="0">
                <a:solidFill>
                  <a:srgbClr val="253746"/>
                </a:solidFill>
              </a:rPr>
              <a:t> Ask children to close their eyes…</a:t>
            </a:r>
          </a:p>
        </p:txBody>
      </p:sp>
    </p:spTree>
    <p:extLst>
      <p:ext uri="{BB962C8B-B14F-4D97-AF65-F5344CB8AC3E}">
        <p14:creationId xmlns:p14="http://schemas.microsoft.com/office/powerpoint/2010/main" val="364805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89DAA3BAD9E948A4BE19737862E1F0" ma:contentTypeVersion="10" ma:contentTypeDescription="Create a new document." ma:contentTypeScope="" ma:versionID="d60ef44440300f76bcacfe0844305a41">
  <xsd:schema xmlns:xsd="http://www.w3.org/2001/XMLSchema" xmlns:xs="http://www.w3.org/2001/XMLSchema" xmlns:p="http://schemas.microsoft.com/office/2006/metadata/properties" xmlns:ns3="5a5a196e-2862-462e-accd-8dafa4963078" targetNamespace="http://schemas.microsoft.com/office/2006/metadata/properties" ma:root="true" ma:fieldsID="df23a595dddf50d19945d50e30244515" ns3:_="">
    <xsd:import namespace="5a5a196e-2862-462e-accd-8dafa49630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5a196e-2862-462e-accd-8dafa49630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D1E9AA-91F3-4FF3-A8C3-95642BDDAC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5a196e-2862-462e-accd-8dafa49630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E72F92-19B4-4CB6-9033-6E256439A8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4627A6-81B4-476A-AE25-589C56491A84}">
  <ds:schemaRefs>
    <ds:schemaRef ds:uri="http://schemas.microsoft.com/office/2006/documentManagement/types"/>
    <ds:schemaRef ds:uri="5a5a196e-2862-462e-accd-8dafa4963078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3598</TotalTime>
  <Words>740</Words>
  <Application>Microsoft Office PowerPoint</Application>
  <PresentationFormat>On-screen Show (4:3)</PresentationFormat>
  <Paragraphs>141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MS Mincho</vt:lpstr>
      <vt:lpstr>Myriad Pro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Shella Marie Santiago</cp:lastModifiedBy>
  <cp:revision>248</cp:revision>
  <dcterms:created xsi:type="dcterms:W3CDTF">2018-09-13T11:08:58Z</dcterms:created>
  <dcterms:modified xsi:type="dcterms:W3CDTF">2024-10-26T10:51:35Z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0x0101004589DAA3BAD9E948A4BE19737862E1F0</vt:lpwstr>
  </property>
</Properties>
</file>