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92" r:id="rId3"/>
    <p:sldId id="265" r:id="rId4"/>
    <p:sldId id="267" r:id="rId5"/>
    <p:sldId id="266" r:id="rId6"/>
    <p:sldId id="288" r:id="rId7"/>
    <p:sldId id="268" r:id="rId8"/>
    <p:sldId id="269" r:id="rId9"/>
    <p:sldId id="272" r:id="rId10"/>
    <p:sldId id="275" r:id="rId11"/>
    <p:sldId id="274" r:id="rId12"/>
    <p:sldId id="270" r:id="rId13"/>
    <p:sldId id="277" r:id="rId14"/>
    <p:sldId id="278" r:id="rId15"/>
    <p:sldId id="279" r:id="rId16"/>
    <p:sldId id="282" r:id="rId17"/>
    <p:sldId id="284" r:id="rId18"/>
    <p:sldId id="283" r:id="rId19"/>
    <p:sldId id="286" r:id="rId20"/>
    <p:sldId id="285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81" d="100"/>
          <a:sy n="81" d="100"/>
        </p:scale>
        <p:origin x="153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FF5ED-8501-4062-83E8-6B2112202360}" type="datetimeFigureOut">
              <a:rPr lang="en-GB" smtClean="0"/>
              <a:t>23.9.21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A6CD-F8D2-4E23-980C-B07A4E920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31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23874-7E3F-438F-AFEE-0AD78A15C5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57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ELECTROLYSIS</a:t>
            </a:r>
          </a:p>
        </p:txBody>
      </p:sp>
      <p:pic>
        <p:nvPicPr>
          <p:cNvPr id="4" name="Picture 3" descr="electrolysis-of-molten-nac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1905000"/>
            <a:ext cx="5562600" cy="42275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43000" y="63246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https://chemistry.tutorvista.com/physical-chemistry/electrolytic-cell.html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Redox</a:t>
            </a:r>
            <a:r>
              <a:rPr lang="en-US" dirty="0"/>
              <a:t>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/>
          </a:bodyPr>
          <a:lstStyle/>
          <a:p>
            <a:r>
              <a:rPr lang="en-US" dirty="0"/>
              <a:t>Reduction - Cathode (RED CAT)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Cu</a:t>
            </a:r>
            <a:r>
              <a:rPr lang="en-US" baseline="30000" dirty="0">
                <a:solidFill>
                  <a:srgbClr val="00B050"/>
                </a:solidFill>
              </a:rPr>
              <a:t>2+</a:t>
            </a:r>
            <a:r>
              <a:rPr lang="en-US" baseline="-25000" dirty="0">
                <a:solidFill>
                  <a:srgbClr val="00B050"/>
                </a:solidFill>
              </a:rPr>
              <a:t>(</a:t>
            </a:r>
            <a:r>
              <a:rPr lang="en-US" baseline="-25000" dirty="0" err="1">
                <a:solidFill>
                  <a:srgbClr val="00B050"/>
                </a:solidFill>
              </a:rPr>
              <a:t>aq</a:t>
            </a:r>
            <a:r>
              <a:rPr lang="en-US" baseline="-25000" dirty="0">
                <a:solidFill>
                  <a:srgbClr val="00B050"/>
                </a:solidFill>
              </a:rPr>
              <a:t>)</a:t>
            </a:r>
            <a:r>
              <a:rPr lang="en-US" baseline="3000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+2e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  <a:r>
              <a:rPr lang="en-US" dirty="0">
                <a:solidFill>
                  <a:srgbClr val="00B050"/>
                </a:solidFill>
              </a:rPr>
              <a:t>          Cu</a:t>
            </a:r>
            <a:r>
              <a:rPr lang="en-US" baseline="-25000" dirty="0">
                <a:solidFill>
                  <a:srgbClr val="00B050"/>
                </a:solidFill>
              </a:rPr>
              <a:t>(s)</a:t>
            </a:r>
          </a:p>
          <a:p>
            <a:pPr>
              <a:buNone/>
            </a:pPr>
            <a:r>
              <a:rPr lang="en-US" dirty="0"/>
              <a:t>* pink-brown copper formed</a:t>
            </a:r>
          </a:p>
          <a:p>
            <a:pPr>
              <a:buNone/>
            </a:pPr>
            <a:r>
              <a:rPr lang="en-US" dirty="0"/>
              <a:t>* Because H is more reactive than Cu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Anode – Oxidation (AN OX)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4OH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  <a:r>
              <a:rPr lang="en-US" baseline="-25000" dirty="0">
                <a:solidFill>
                  <a:srgbClr val="00B050"/>
                </a:solidFill>
              </a:rPr>
              <a:t>(</a:t>
            </a:r>
            <a:r>
              <a:rPr lang="en-US" baseline="-25000" dirty="0" err="1">
                <a:solidFill>
                  <a:srgbClr val="00B050"/>
                </a:solidFill>
              </a:rPr>
              <a:t>aq</a:t>
            </a:r>
            <a:r>
              <a:rPr lang="en-US" baseline="-25000" dirty="0">
                <a:solidFill>
                  <a:srgbClr val="00B050"/>
                </a:solidFill>
              </a:rPr>
              <a:t>)</a:t>
            </a:r>
            <a:r>
              <a:rPr lang="en-US" baseline="30000" dirty="0">
                <a:solidFill>
                  <a:srgbClr val="00B050"/>
                </a:solidFill>
              </a:rPr>
              <a:t>             </a:t>
            </a:r>
            <a:r>
              <a:rPr lang="en-US" dirty="0">
                <a:solidFill>
                  <a:srgbClr val="00B050"/>
                </a:solidFill>
              </a:rPr>
              <a:t>2H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O</a:t>
            </a:r>
            <a:r>
              <a:rPr lang="en-US" baseline="-25000" dirty="0">
                <a:solidFill>
                  <a:srgbClr val="00B050"/>
                </a:solidFill>
              </a:rPr>
              <a:t>(l) </a:t>
            </a:r>
            <a:r>
              <a:rPr lang="en-US" dirty="0">
                <a:solidFill>
                  <a:srgbClr val="00B050"/>
                </a:solidFill>
              </a:rPr>
              <a:t>+ O</a:t>
            </a:r>
            <a:r>
              <a:rPr lang="en-US" baseline="-25000" dirty="0">
                <a:solidFill>
                  <a:srgbClr val="00B050"/>
                </a:solidFill>
              </a:rPr>
              <a:t>2(g) </a:t>
            </a:r>
            <a:r>
              <a:rPr lang="en-US" dirty="0">
                <a:solidFill>
                  <a:srgbClr val="00B050"/>
                </a:solidFill>
              </a:rPr>
              <a:t>+ 4e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</a:p>
          <a:p>
            <a:pPr>
              <a:buNone/>
            </a:pPr>
            <a:r>
              <a:rPr lang="en-US" dirty="0"/>
              <a:t>* Because SO</a:t>
            </a:r>
            <a:r>
              <a:rPr lang="en-US" baseline="-25000" dirty="0"/>
              <a:t>4</a:t>
            </a:r>
            <a:r>
              <a:rPr lang="en-US" baseline="30000" dirty="0"/>
              <a:t>2- </a:t>
            </a:r>
            <a:r>
              <a:rPr lang="en-US" dirty="0"/>
              <a:t>not easy to </a:t>
            </a:r>
            <a:r>
              <a:rPr lang="en-US" dirty="0" err="1"/>
              <a:t>oxidised</a:t>
            </a:r>
            <a:endParaRPr lang="en-US" baseline="30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2362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00400" y="5181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2766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CuSO</a:t>
                      </a:r>
                      <a:r>
                        <a:rPr lang="en-US" sz="3600" baseline="-25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Cu</a:t>
                      </a:r>
                      <a:r>
                        <a:rPr lang="en-US" sz="3600" baseline="30000" dirty="0"/>
                        <a:t>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/>
                        <a:t>SO</a:t>
                      </a:r>
                      <a:r>
                        <a:rPr lang="en-US" sz="3600" baseline="-25000" dirty="0"/>
                        <a:t>4</a:t>
                      </a:r>
                      <a:r>
                        <a:rPr lang="en-US" sz="3600" baseline="30000" dirty="0"/>
                        <a:t>2-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H</a:t>
                      </a:r>
                      <a:r>
                        <a:rPr lang="en-US" sz="3600" baseline="-25000" dirty="0"/>
                        <a:t>2</a:t>
                      </a:r>
                      <a:r>
                        <a:rPr lang="en-US" sz="3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H</a:t>
                      </a:r>
                      <a:r>
                        <a:rPr lang="en-US" sz="3600" baseline="30000" dirty="0"/>
                        <a:t>+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OH</a:t>
                      </a:r>
                      <a:r>
                        <a:rPr lang="en-US" sz="3600" baseline="30000" dirty="0"/>
                        <a:t>-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191000" y="1524000"/>
            <a:ext cx="1752600" cy="76200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477000" y="3276600"/>
            <a:ext cx="1752600" cy="76200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71600" y="52578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Left with dilute sulfuric acid (H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Electrolysis of Dilute Sulfuric Acid (H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) with Inert Electrodes</a:t>
            </a:r>
          </a:p>
        </p:txBody>
      </p:sp>
      <p:pic>
        <p:nvPicPr>
          <p:cNvPr id="5" name="Content Placeholder 4" descr="15.5.4ch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447800"/>
            <a:ext cx="3733800" cy="4800600"/>
          </a:xfrm>
        </p:spPr>
      </p:pic>
      <p:sp>
        <p:nvSpPr>
          <p:cNvPr id="4" name="Rectangle 3"/>
          <p:cNvSpPr/>
          <p:nvPr/>
        </p:nvSpPr>
        <p:spPr>
          <a:xfrm>
            <a:off x="838200" y="6211669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https://sites.google.com/site/internationalgcsechemistry/year-10-topics/chemical-formulae-chemical-equations/2---finding-the-formula-of-water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2766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H</a:t>
                      </a:r>
                      <a:r>
                        <a:rPr lang="en-US" sz="3600" baseline="-25000" dirty="0"/>
                        <a:t>2</a:t>
                      </a:r>
                      <a:r>
                        <a:rPr lang="en-US" sz="3600" dirty="0"/>
                        <a:t>SO</a:t>
                      </a:r>
                      <a:r>
                        <a:rPr lang="en-US" sz="3600" baseline="-25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H</a:t>
                      </a:r>
                      <a:r>
                        <a:rPr lang="en-US" sz="3600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/>
                        <a:t>SO</a:t>
                      </a:r>
                      <a:r>
                        <a:rPr lang="en-US" sz="3600" baseline="-25000" dirty="0"/>
                        <a:t>4</a:t>
                      </a:r>
                      <a:r>
                        <a:rPr lang="en-US" sz="3600" baseline="30000" dirty="0"/>
                        <a:t>2-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H</a:t>
                      </a:r>
                      <a:r>
                        <a:rPr lang="en-US" sz="3600" baseline="-25000" dirty="0"/>
                        <a:t>2</a:t>
                      </a:r>
                      <a:r>
                        <a:rPr lang="en-US" sz="3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H</a:t>
                      </a:r>
                      <a:r>
                        <a:rPr lang="en-US" sz="3600" baseline="30000" dirty="0"/>
                        <a:t>+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OH</a:t>
                      </a:r>
                      <a:r>
                        <a:rPr lang="en-US" sz="3600" baseline="30000" dirty="0"/>
                        <a:t>-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Redox</a:t>
            </a:r>
            <a:r>
              <a:rPr lang="en-US" dirty="0"/>
              <a:t>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/>
          </a:bodyPr>
          <a:lstStyle/>
          <a:p>
            <a:r>
              <a:rPr lang="en-US" dirty="0"/>
              <a:t>Reduction - Cathode (RED CAT)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2H</a:t>
            </a:r>
            <a:r>
              <a:rPr lang="en-US" baseline="30000" dirty="0">
                <a:solidFill>
                  <a:srgbClr val="00B050"/>
                </a:solidFill>
              </a:rPr>
              <a:t>+</a:t>
            </a:r>
            <a:r>
              <a:rPr lang="en-US" baseline="-25000" dirty="0">
                <a:solidFill>
                  <a:srgbClr val="00B050"/>
                </a:solidFill>
              </a:rPr>
              <a:t>(</a:t>
            </a:r>
            <a:r>
              <a:rPr lang="en-US" baseline="-25000" dirty="0" err="1">
                <a:solidFill>
                  <a:srgbClr val="00B050"/>
                </a:solidFill>
              </a:rPr>
              <a:t>aq</a:t>
            </a:r>
            <a:r>
              <a:rPr lang="en-US" baseline="-25000" dirty="0">
                <a:solidFill>
                  <a:srgbClr val="00B050"/>
                </a:solidFill>
              </a:rPr>
              <a:t>)</a:t>
            </a:r>
            <a:r>
              <a:rPr lang="en-US" baseline="3000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+2e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  <a:r>
              <a:rPr lang="en-US" dirty="0">
                <a:solidFill>
                  <a:srgbClr val="00B050"/>
                </a:solidFill>
              </a:rPr>
              <a:t>          H</a:t>
            </a:r>
            <a:r>
              <a:rPr lang="en-US" baseline="-25000" dirty="0">
                <a:solidFill>
                  <a:srgbClr val="00B050"/>
                </a:solidFill>
              </a:rPr>
              <a:t>2(g)</a:t>
            </a:r>
          </a:p>
          <a:p>
            <a:pPr>
              <a:buNone/>
            </a:pPr>
            <a:r>
              <a:rPr lang="en-US" dirty="0"/>
              <a:t>* only hydrogen ions from acid and water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Anode – Oxidation (AN OX)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4OH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  <a:r>
              <a:rPr lang="en-US" baseline="-25000" dirty="0">
                <a:solidFill>
                  <a:srgbClr val="00B050"/>
                </a:solidFill>
              </a:rPr>
              <a:t>(</a:t>
            </a:r>
            <a:r>
              <a:rPr lang="en-US" baseline="-25000" dirty="0" err="1">
                <a:solidFill>
                  <a:srgbClr val="00B050"/>
                </a:solidFill>
              </a:rPr>
              <a:t>aq</a:t>
            </a:r>
            <a:r>
              <a:rPr lang="en-US" baseline="-25000" dirty="0">
                <a:solidFill>
                  <a:srgbClr val="00B050"/>
                </a:solidFill>
              </a:rPr>
              <a:t>)</a:t>
            </a:r>
            <a:r>
              <a:rPr lang="en-US" baseline="30000" dirty="0">
                <a:solidFill>
                  <a:srgbClr val="00B050"/>
                </a:solidFill>
              </a:rPr>
              <a:t>             </a:t>
            </a:r>
            <a:r>
              <a:rPr lang="en-US" dirty="0">
                <a:solidFill>
                  <a:srgbClr val="00B050"/>
                </a:solidFill>
              </a:rPr>
              <a:t>2H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O</a:t>
            </a:r>
            <a:r>
              <a:rPr lang="en-US" baseline="-25000" dirty="0">
                <a:solidFill>
                  <a:srgbClr val="00B050"/>
                </a:solidFill>
              </a:rPr>
              <a:t>(l) </a:t>
            </a:r>
            <a:r>
              <a:rPr lang="en-US" dirty="0">
                <a:solidFill>
                  <a:srgbClr val="00B050"/>
                </a:solidFill>
              </a:rPr>
              <a:t>+ O</a:t>
            </a:r>
            <a:r>
              <a:rPr lang="en-US" baseline="-25000" dirty="0">
                <a:solidFill>
                  <a:srgbClr val="00B050"/>
                </a:solidFill>
              </a:rPr>
              <a:t>2(g) </a:t>
            </a:r>
            <a:r>
              <a:rPr lang="en-US" dirty="0">
                <a:solidFill>
                  <a:srgbClr val="00B050"/>
                </a:solidFill>
              </a:rPr>
              <a:t>+ 4e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</a:p>
          <a:p>
            <a:pPr>
              <a:buNone/>
            </a:pPr>
            <a:r>
              <a:rPr lang="en-US" dirty="0"/>
              <a:t>* Because SO</a:t>
            </a:r>
            <a:r>
              <a:rPr lang="en-US" baseline="-25000" dirty="0"/>
              <a:t>4</a:t>
            </a:r>
            <a:r>
              <a:rPr lang="en-US" baseline="30000" dirty="0"/>
              <a:t>2- </a:t>
            </a:r>
            <a:r>
              <a:rPr lang="en-US" dirty="0"/>
              <a:t>not easy to </a:t>
            </a:r>
            <a:r>
              <a:rPr lang="en-US" dirty="0" err="1"/>
              <a:t>oxidised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baseline="30000" dirty="0"/>
          </a:p>
          <a:p>
            <a:pPr>
              <a:buNone/>
            </a:pPr>
            <a:endParaRPr lang="en-US" baseline="30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2362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00400" y="4572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Reactivity Series</a:t>
            </a:r>
          </a:p>
        </p:txBody>
      </p:sp>
      <p:pic>
        <p:nvPicPr>
          <p:cNvPr id="5" name="Content Placeholder 4" descr="sm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38800" y="1447800"/>
            <a:ext cx="3200400" cy="4343400"/>
          </a:xfrm>
        </p:spPr>
      </p:pic>
      <p:sp>
        <p:nvSpPr>
          <p:cNvPr id="4" name="Rectangle 3"/>
          <p:cNvSpPr/>
          <p:nvPr/>
        </p:nvSpPr>
        <p:spPr>
          <a:xfrm>
            <a:off x="1295400" y="6488668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https://www.bbc.co.uk/education/guides/zqjsgk7/revision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1318022"/>
            <a:ext cx="4191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/>
              <a:t>If metal is high in the RS, you get hydrogen at the cathode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If metal is below hydrogen in the RS, you get metal at the cathode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If you have solutions of halides (chlorides, bromides, iodides), you obtain the halogen (chlorine, bromine and iodine) at the anode.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With other common negative ions (sulfate, nitrate, hydroxide), you get oxygen at the anode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uPurify_full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752600"/>
            <a:ext cx="6576758" cy="3974876"/>
          </a:xfrm>
        </p:spPr>
      </p:pic>
      <p:sp>
        <p:nvSpPr>
          <p:cNvPr id="5" name="Rectangle 4"/>
          <p:cNvSpPr/>
          <p:nvPr/>
        </p:nvSpPr>
        <p:spPr>
          <a:xfrm>
            <a:off x="1219200" y="624840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http://www.docbrown.info/page04/Mextractc.htm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Electrolysis of Copper (II) Sulfate Solution with Copper electrode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Redox</a:t>
            </a:r>
            <a:r>
              <a:rPr lang="en-US" dirty="0"/>
              <a:t>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/>
          </a:bodyPr>
          <a:lstStyle/>
          <a:p>
            <a:r>
              <a:rPr lang="en-US" dirty="0"/>
              <a:t>Reduction - Cathode (RED CAT)</a:t>
            </a:r>
          </a:p>
          <a:p>
            <a:pPr>
              <a:buNone/>
            </a:pPr>
            <a:r>
              <a:rPr lang="en-US" dirty="0">
                <a:solidFill>
                  <a:schemeClr val="tx2"/>
                </a:solidFill>
              </a:rPr>
              <a:t>Cu</a:t>
            </a:r>
            <a:r>
              <a:rPr lang="en-US" baseline="30000" dirty="0">
                <a:solidFill>
                  <a:schemeClr val="tx2"/>
                </a:solidFill>
              </a:rPr>
              <a:t>2+</a:t>
            </a:r>
            <a:r>
              <a:rPr lang="en-US" baseline="-25000" dirty="0">
                <a:solidFill>
                  <a:schemeClr val="tx2"/>
                </a:solidFill>
              </a:rPr>
              <a:t>(</a:t>
            </a:r>
            <a:r>
              <a:rPr lang="en-US" baseline="-25000" dirty="0" err="1">
                <a:solidFill>
                  <a:schemeClr val="tx2"/>
                </a:solidFill>
              </a:rPr>
              <a:t>aq</a:t>
            </a:r>
            <a:r>
              <a:rPr lang="en-US" baseline="-25000" dirty="0">
                <a:solidFill>
                  <a:schemeClr val="tx2"/>
                </a:solidFill>
              </a:rPr>
              <a:t>)</a:t>
            </a:r>
            <a:r>
              <a:rPr lang="en-US" baseline="30000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+2e</a:t>
            </a:r>
            <a:r>
              <a:rPr lang="en-US" baseline="30000" dirty="0">
                <a:solidFill>
                  <a:schemeClr val="tx2"/>
                </a:solidFill>
              </a:rPr>
              <a:t>-</a:t>
            </a:r>
            <a:r>
              <a:rPr lang="en-US" dirty="0">
                <a:solidFill>
                  <a:schemeClr val="tx2"/>
                </a:solidFill>
              </a:rPr>
              <a:t>          Cu</a:t>
            </a:r>
            <a:r>
              <a:rPr lang="en-US" baseline="-25000" dirty="0">
                <a:solidFill>
                  <a:schemeClr val="tx2"/>
                </a:solidFill>
              </a:rPr>
              <a:t>(s)</a:t>
            </a:r>
          </a:p>
          <a:p>
            <a:pPr>
              <a:buNone/>
            </a:pPr>
            <a:r>
              <a:rPr lang="en-US" dirty="0"/>
              <a:t>* pink-brown copper formed</a:t>
            </a:r>
          </a:p>
          <a:p>
            <a:pPr>
              <a:buNone/>
            </a:pPr>
            <a:r>
              <a:rPr lang="en-US" dirty="0"/>
              <a:t>* Because H is more reactive than Cu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Anode – Oxidation (AN OX)</a:t>
            </a:r>
          </a:p>
          <a:p>
            <a:pPr>
              <a:buNone/>
            </a:pPr>
            <a:r>
              <a:rPr lang="en-US" dirty="0">
                <a:solidFill>
                  <a:schemeClr val="tx2"/>
                </a:solidFill>
              </a:rPr>
              <a:t>Cu</a:t>
            </a:r>
            <a:r>
              <a:rPr lang="en-US" baseline="-25000" dirty="0">
                <a:solidFill>
                  <a:schemeClr val="tx2"/>
                </a:solidFill>
              </a:rPr>
              <a:t>(s)</a:t>
            </a:r>
            <a:r>
              <a:rPr lang="en-US" baseline="30000" dirty="0">
                <a:solidFill>
                  <a:schemeClr val="tx2"/>
                </a:solidFill>
              </a:rPr>
              <a:t>              </a:t>
            </a:r>
            <a:r>
              <a:rPr lang="en-US" dirty="0">
                <a:solidFill>
                  <a:schemeClr val="tx2"/>
                </a:solidFill>
              </a:rPr>
              <a:t>Cu</a:t>
            </a:r>
            <a:r>
              <a:rPr lang="en-US" baseline="30000" dirty="0">
                <a:solidFill>
                  <a:schemeClr val="tx2"/>
                </a:solidFill>
              </a:rPr>
              <a:t>2+</a:t>
            </a:r>
            <a:r>
              <a:rPr lang="en-US" baseline="-25000" dirty="0">
                <a:solidFill>
                  <a:schemeClr val="tx2"/>
                </a:solidFill>
              </a:rPr>
              <a:t>(</a:t>
            </a:r>
            <a:r>
              <a:rPr lang="en-US" baseline="-25000" dirty="0" err="1">
                <a:solidFill>
                  <a:schemeClr val="tx2"/>
                </a:solidFill>
              </a:rPr>
              <a:t>aq</a:t>
            </a:r>
            <a:r>
              <a:rPr lang="en-US" baseline="-25000" dirty="0">
                <a:solidFill>
                  <a:schemeClr val="tx2"/>
                </a:solidFill>
              </a:rPr>
              <a:t>)</a:t>
            </a:r>
            <a:r>
              <a:rPr lang="en-US" baseline="30000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+2e</a:t>
            </a:r>
            <a:r>
              <a:rPr lang="en-US" baseline="30000" dirty="0">
                <a:solidFill>
                  <a:schemeClr val="tx2"/>
                </a:solidFill>
              </a:rPr>
              <a:t>-</a:t>
            </a:r>
          </a:p>
          <a:p>
            <a:pPr>
              <a:buNone/>
            </a:pPr>
            <a:r>
              <a:rPr lang="en-US" dirty="0"/>
              <a:t>* The </a:t>
            </a:r>
            <a:r>
              <a:rPr lang="en-US" dirty="0" err="1"/>
              <a:t>colour</a:t>
            </a:r>
            <a:r>
              <a:rPr lang="en-US" dirty="0"/>
              <a:t> of the solution do not change</a:t>
            </a:r>
            <a:endParaRPr lang="en-US" baseline="30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2362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90800" y="5181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Electroplating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coat one metal  to another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Basic Rule:</a:t>
            </a:r>
          </a:p>
          <a:p>
            <a:pPr>
              <a:buFontTx/>
              <a:buChar char="-"/>
            </a:pPr>
            <a:r>
              <a:rPr lang="en-US" dirty="0"/>
              <a:t>The object must be at the cathode</a:t>
            </a:r>
          </a:p>
          <a:p>
            <a:pPr>
              <a:buFontTx/>
              <a:buChar char="-"/>
            </a:pPr>
            <a:r>
              <a:rPr lang="en-US" dirty="0"/>
              <a:t>The electrolyte must be a solution of a salt of metal M</a:t>
            </a:r>
          </a:p>
          <a:p>
            <a:pPr>
              <a:buFontTx/>
              <a:buChar char="-"/>
            </a:pPr>
            <a:r>
              <a:rPr lang="en-US" dirty="0"/>
              <a:t>The anode is made of a strip of metal 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Electroplating with Silver</a:t>
            </a:r>
          </a:p>
        </p:txBody>
      </p:sp>
      <p:pic>
        <p:nvPicPr>
          <p:cNvPr id="4" name="Content Placeholder 3" descr="fir_m04_t08_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0400" y="1600200"/>
            <a:ext cx="3352800" cy="4577567"/>
          </a:xfrm>
        </p:spPr>
      </p:pic>
      <p:sp>
        <p:nvSpPr>
          <p:cNvPr id="5" name="Rectangle 4"/>
          <p:cNvSpPr/>
          <p:nvPr/>
        </p:nvSpPr>
        <p:spPr>
          <a:xfrm>
            <a:off x="1219200" y="63246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http://projects.nfstc.org/firearms/module04/fir_m04_t08_02.htm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points</a:t>
            </a:r>
          </a:p>
        </p:txBody>
      </p:sp>
      <p:graphicFrame>
        <p:nvGraphicFramePr>
          <p:cNvPr id="35875" name="Group 3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524586"/>
              </p:ext>
            </p:extLst>
          </p:nvPr>
        </p:nvGraphicFramePr>
        <p:xfrm>
          <a:off x="1828800" y="1676400"/>
          <a:ext cx="6629400" cy="512661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8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Cathode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Negative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Anode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Positive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8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Positive ions attracted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Negative ions attracted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REDUCTION (RED CAT) happens here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(positive ions gain electrons)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anose="030F0702030302020204" pitchFamily="66" charset="0"/>
                        </a:rPr>
                        <a:t>OXIDATION (AN OX) happens here (negative ions lose electrons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4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EPNS-Electroplated Nickel Silver</a:t>
            </a:r>
          </a:p>
        </p:txBody>
      </p:sp>
      <p:pic>
        <p:nvPicPr>
          <p:cNvPr id="4" name="Content Placeholder 3" descr="pict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2743200"/>
            <a:ext cx="6324144" cy="3114675"/>
          </a:xfrm>
        </p:spPr>
      </p:pic>
      <p:sp>
        <p:nvSpPr>
          <p:cNvPr id="5" name="Rectangle 4"/>
          <p:cNvSpPr/>
          <p:nvPr/>
        </p:nvSpPr>
        <p:spPr>
          <a:xfrm>
            <a:off x="1219200" y="6172200"/>
            <a:ext cx="375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http://www.bexfield.co.uk/article1.htm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7526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- Made up of copper, zinc and nickel, no silver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498080" cy="243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Sources: </a:t>
            </a:r>
            <a:r>
              <a:rPr lang="en-US" sz="2400" dirty="0" err="1"/>
              <a:t>Edexcel</a:t>
            </a:r>
            <a:r>
              <a:rPr lang="en-US" sz="2400" dirty="0"/>
              <a:t> IGCSE Chemistry (Pearson)</a:t>
            </a:r>
          </a:p>
          <a:p>
            <a:pPr>
              <a:buNone/>
            </a:pPr>
            <a:r>
              <a:rPr lang="en-US" sz="2400" dirty="0"/>
              <a:t>		   Cambridge IGCSE Chemistry </a:t>
            </a:r>
            <a:r>
              <a:rPr lang="en-US" sz="2400" dirty="0" err="1"/>
              <a:t>Coursebook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   Images from Google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Electrolysis of Aqueous Solutions </a:t>
            </a:r>
            <a:r>
              <a:rPr lang="en-US" dirty="0" err="1"/>
              <a:t>NaCl</a:t>
            </a:r>
            <a:r>
              <a:rPr lang="en-US" dirty="0"/>
              <a:t> solution</a:t>
            </a:r>
          </a:p>
        </p:txBody>
      </p:sp>
      <p:pic>
        <p:nvPicPr>
          <p:cNvPr id="5" name="Content Placeholder 4" descr="electrolys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2535" y="1447800"/>
            <a:ext cx="5844480" cy="4800600"/>
          </a:xfrm>
        </p:spPr>
      </p:pic>
      <p:sp>
        <p:nvSpPr>
          <p:cNvPr id="4" name="Rectangle 3"/>
          <p:cNvSpPr/>
          <p:nvPr/>
        </p:nvSpPr>
        <p:spPr>
          <a:xfrm>
            <a:off x="1066800" y="6324600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https://mind42.com/mindmap/b7803c9d-2688-4933-9a5a-37ea05a708b2?rel=pmb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2766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</a:t>
                      </a:r>
                      <a:r>
                        <a:rPr lang="en-US" sz="3600" dirty="0" err="1"/>
                        <a:t>NaCl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Na</a:t>
                      </a:r>
                      <a:r>
                        <a:rPr lang="en-US" sz="3600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err="1"/>
                        <a:t>Cl</a:t>
                      </a:r>
                      <a:r>
                        <a:rPr lang="en-US" sz="3600" baseline="30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H</a:t>
                      </a:r>
                      <a:r>
                        <a:rPr lang="en-US" sz="3600" baseline="-25000" dirty="0"/>
                        <a:t>2</a:t>
                      </a:r>
                      <a:r>
                        <a:rPr lang="en-US" sz="3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H</a:t>
                      </a:r>
                      <a:r>
                        <a:rPr lang="en-US" sz="3600" baseline="30000" dirty="0"/>
                        <a:t>+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OH</a:t>
                      </a:r>
                      <a:r>
                        <a:rPr lang="en-US" sz="3600" baseline="30000" dirty="0"/>
                        <a:t>-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Redox</a:t>
            </a:r>
            <a:r>
              <a:rPr lang="en-US" dirty="0"/>
              <a:t>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/>
          </a:bodyPr>
          <a:lstStyle/>
          <a:p>
            <a:r>
              <a:rPr lang="en-US" dirty="0"/>
              <a:t>Reduction - Cathode (RED CAT)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2H</a:t>
            </a:r>
            <a:r>
              <a:rPr lang="en-US" baseline="30000" dirty="0">
                <a:solidFill>
                  <a:srgbClr val="00B050"/>
                </a:solidFill>
              </a:rPr>
              <a:t>+</a:t>
            </a:r>
            <a:r>
              <a:rPr lang="en-US" baseline="-25000" dirty="0">
                <a:solidFill>
                  <a:srgbClr val="00B050"/>
                </a:solidFill>
              </a:rPr>
              <a:t>(</a:t>
            </a:r>
            <a:r>
              <a:rPr lang="en-US" baseline="-25000" dirty="0" err="1">
                <a:solidFill>
                  <a:srgbClr val="00B050"/>
                </a:solidFill>
              </a:rPr>
              <a:t>aq</a:t>
            </a:r>
            <a:r>
              <a:rPr lang="en-US" baseline="-25000" dirty="0">
                <a:solidFill>
                  <a:srgbClr val="00B050"/>
                </a:solidFill>
              </a:rPr>
              <a:t>)</a:t>
            </a:r>
            <a:r>
              <a:rPr lang="en-US" baseline="3000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+2e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  <a:r>
              <a:rPr lang="en-US" dirty="0">
                <a:solidFill>
                  <a:srgbClr val="00B050"/>
                </a:solidFill>
              </a:rPr>
              <a:t>          H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</a:p>
          <a:p>
            <a:pPr>
              <a:buNone/>
            </a:pPr>
            <a:r>
              <a:rPr lang="en-US" dirty="0"/>
              <a:t>* Because Na is more reactive than H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Anode – Oxidation (AN OX)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2Cl</a:t>
            </a:r>
            <a:r>
              <a:rPr lang="en-US" baseline="30000" dirty="0">
                <a:solidFill>
                  <a:srgbClr val="00B050"/>
                </a:solidFill>
              </a:rPr>
              <a:t>-          </a:t>
            </a:r>
            <a:r>
              <a:rPr lang="en-US" dirty="0">
                <a:solidFill>
                  <a:srgbClr val="00B050"/>
                </a:solidFill>
              </a:rPr>
              <a:t>Cl</a:t>
            </a:r>
            <a:r>
              <a:rPr lang="en-US" baseline="-25000" dirty="0">
                <a:solidFill>
                  <a:srgbClr val="00B050"/>
                </a:solidFill>
              </a:rPr>
              <a:t>2 </a:t>
            </a:r>
            <a:r>
              <a:rPr lang="en-US" dirty="0">
                <a:solidFill>
                  <a:srgbClr val="00B050"/>
                </a:solidFill>
              </a:rPr>
              <a:t>+ 2 e</a:t>
            </a:r>
            <a:r>
              <a:rPr lang="en-US" baseline="30000" dirty="0">
                <a:solidFill>
                  <a:srgbClr val="00B050"/>
                </a:solidFill>
              </a:rPr>
              <a:t>-</a:t>
            </a:r>
          </a:p>
          <a:p>
            <a:pPr>
              <a:buNone/>
            </a:pPr>
            <a:r>
              <a:rPr lang="en-US" dirty="0"/>
              <a:t>*because there are many chloride ions present than hydroxide from water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2362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2200" y="4648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Reactivity Series</a:t>
            </a:r>
          </a:p>
        </p:txBody>
      </p:sp>
      <p:pic>
        <p:nvPicPr>
          <p:cNvPr id="5" name="Content Placeholder 4" descr="sm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600200"/>
            <a:ext cx="3200400" cy="4343400"/>
          </a:xfrm>
        </p:spPr>
      </p:pic>
      <p:sp>
        <p:nvSpPr>
          <p:cNvPr id="4" name="Rectangle 3"/>
          <p:cNvSpPr/>
          <p:nvPr/>
        </p:nvSpPr>
        <p:spPr>
          <a:xfrm>
            <a:off x="1295400" y="6488668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https://www.bbc.co.uk/education/guides/zqjsgk7/revision</a:t>
            </a:r>
          </a:p>
        </p:txBody>
      </p:sp>
    </p:spTree>
    <p:extLst>
      <p:ext uri="{BB962C8B-B14F-4D97-AF65-F5344CB8AC3E}">
        <p14:creationId xmlns:p14="http://schemas.microsoft.com/office/powerpoint/2010/main" val="2574878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2766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</a:t>
                      </a:r>
                      <a:r>
                        <a:rPr lang="en-US" sz="3600" dirty="0" err="1"/>
                        <a:t>NaCl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Na</a:t>
                      </a:r>
                      <a:r>
                        <a:rPr lang="en-US" sz="3600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err="1"/>
                        <a:t>Cl</a:t>
                      </a:r>
                      <a:r>
                        <a:rPr lang="en-US" sz="3600" baseline="30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H</a:t>
                      </a:r>
                      <a:r>
                        <a:rPr lang="en-US" sz="3600" baseline="-25000" dirty="0"/>
                        <a:t>2</a:t>
                      </a:r>
                      <a:r>
                        <a:rPr lang="en-US" sz="3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H</a:t>
                      </a:r>
                      <a:r>
                        <a:rPr lang="en-US" sz="3600" baseline="30000" dirty="0"/>
                        <a:t>+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OH</a:t>
                      </a:r>
                      <a:r>
                        <a:rPr lang="en-US" sz="3600" baseline="30000" dirty="0"/>
                        <a:t>-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648200" y="3276600"/>
            <a:ext cx="838200" cy="38100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086600" y="1676400"/>
            <a:ext cx="838200" cy="38100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19200" y="50292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 Left with sodium hydroxide solution (</a:t>
            </a:r>
            <a:r>
              <a:rPr lang="en-US" sz="2800" dirty="0" err="1"/>
              <a:t>NaOH</a:t>
            </a:r>
            <a:r>
              <a:rPr lang="en-US" sz="2800" dirty="0"/>
              <a:t>), alkaline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Electrolysis of Copper (II) Sulfate Solution with inert electrodes</a:t>
            </a:r>
          </a:p>
        </p:txBody>
      </p:sp>
      <p:pic>
        <p:nvPicPr>
          <p:cNvPr id="5" name="Content Placeholder 4" descr="electheoCuSO4Celectrode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7151" y="1847850"/>
            <a:ext cx="6250849" cy="4248150"/>
          </a:xfrm>
        </p:spPr>
      </p:pic>
      <p:sp>
        <p:nvSpPr>
          <p:cNvPr id="4" name="Rectangle 3"/>
          <p:cNvSpPr/>
          <p:nvPr/>
        </p:nvSpPr>
        <p:spPr>
          <a:xfrm>
            <a:off x="1143000" y="6488668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http://www.docbrown.info/page01/ExIndChem/electrochemistry04.htm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2766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CuSO</a:t>
                      </a:r>
                      <a:r>
                        <a:rPr lang="en-US" sz="3600" baseline="-25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Cu</a:t>
                      </a:r>
                      <a:r>
                        <a:rPr lang="en-US" sz="3600" baseline="30000" dirty="0"/>
                        <a:t>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/>
                        <a:t>SO</a:t>
                      </a:r>
                      <a:r>
                        <a:rPr lang="en-US" sz="3600" baseline="-25000" dirty="0"/>
                        <a:t>4</a:t>
                      </a:r>
                      <a:r>
                        <a:rPr lang="en-US" sz="3600" baseline="30000" dirty="0"/>
                        <a:t>2-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From H</a:t>
                      </a:r>
                      <a:r>
                        <a:rPr lang="en-US" sz="3600" baseline="-25000" dirty="0"/>
                        <a:t>2</a:t>
                      </a:r>
                      <a:r>
                        <a:rPr lang="en-US" sz="3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H</a:t>
                      </a:r>
                      <a:r>
                        <a:rPr lang="en-US" sz="3600" baseline="30000" dirty="0"/>
                        <a:t>+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/>
                        <a:t>OH</a:t>
                      </a:r>
                      <a:r>
                        <a:rPr lang="en-US" sz="3600" baseline="30000" dirty="0"/>
                        <a:t>-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180</TotalTime>
  <Words>674</Words>
  <Application>Microsoft Office PowerPoint</Application>
  <PresentationFormat>On-screen Show (4:3)</PresentationFormat>
  <Paragraphs>120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Gill Sans MT</vt:lpstr>
      <vt:lpstr>Verdana</vt:lpstr>
      <vt:lpstr>Wingdings 2</vt:lpstr>
      <vt:lpstr>Solstice</vt:lpstr>
      <vt:lpstr>ELECTROLYSIS</vt:lpstr>
      <vt:lpstr>Key points</vt:lpstr>
      <vt:lpstr>Electrolysis of Aqueous Solutions NaCl solution</vt:lpstr>
      <vt:lpstr>Present Ions</vt:lpstr>
      <vt:lpstr>Redox Reactions</vt:lpstr>
      <vt:lpstr>Reactivity Series</vt:lpstr>
      <vt:lpstr>Remaining Ions</vt:lpstr>
      <vt:lpstr>Electrolysis of Copper (II) Sulfate Solution with inert electrodes</vt:lpstr>
      <vt:lpstr>Present Ions</vt:lpstr>
      <vt:lpstr>Redox Reactions</vt:lpstr>
      <vt:lpstr>Remaining Ions</vt:lpstr>
      <vt:lpstr>Electrolysis of Dilute Sulfuric Acid (H2SO4) with Inert Electrodes</vt:lpstr>
      <vt:lpstr>Present Ions</vt:lpstr>
      <vt:lpstr>Redox Reactions</vt:lpstr>
      <vt:lpstr>Reactivity Series</vt:lpstr>
      <vt:lpstr>Electrolysis of Copper (II) Sulfate Solution with Copper electrode </vt:lpstr>
      <vt:lpstr>Redox Reactions</vt:lpstr>
      <vt:lpstr>Electroplating</vt:lpstr>
      <vt:lpstr>Electroplating with Silver</vt:lpstr>
      <vt:lpstr>EPNS-Electroplated Nickel Silver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ELECTROLYSIS</dc:title>
  <dc:creator>Ailyn G. Sungcaya</dc:creator>
  <cp:lastModifiedBy>vhin</cp:lastModifiedBy>
  <cp:revision>42</cp:revision>
  <dcterms:created xsi:type="dcterms:W3CDTF">2006-08-16T00:00:00Z</dcterms:created>
  <dcterms:modified xsi:type="dcterms:W3CDTF">2021-09-23T04:51:18Z</dcterms:modified>
</cp:coreProperties>
</file>