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71" r:id="rId17"/>
    <p:sldId id="268" r:id="rId18"/>
    <p:sldId id="272" r:id="rId19"/>
    <p:sldId id="273" r:id="rId20"/>
    <p:sldId id="274" r:id="rId21"/>
    <p:sldId id="278" r:id="rId22"/>
    <p:sldId id="276" r:id="rId23"/>
    <p:sldId id="277" r:id="rId24"/>
    <p:sldId id="279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1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E6F2-BEBB-E742-A05A-6023C41767ED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D37C-1793-E847-8CD0-4CEEC06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3413" y="739775"/>
          <a:ext cx="7292606" cy="163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3968"/>
                <a:gridCol w="2243527"/>
                <a:gridCol w="936357"/>
                <a:gridCol w="2878754"/>
              </a:tblGrid>
              <a:tr h="3852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Topic</a:t>
                      </a: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/>
                          <a:cs typeface="Cambria"/>
                        </a:rPr>
                        <a:t>Dynamic equilibria</a:t>
                      </a:r>
                      <a:endParaRPr lang="en-US" sz="1400" b="0" dirty="0">
                        <a:latin typeface="Cambria"/>
                        <a:cs typeface="Cambria"/>
                      </a:endParaRP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Level</a:t>
                      </a: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/>
                          <a:cs typeface="Cambria"/>
                        </a:rPr>
                        <a:t>GCSE and A Level </a:t>
                      </a:r>
                      <a:endParaRPr lang="en-US" sz="1400" b="0" dirty="0">
                        <a:latin typeface="Cambria"/>
                        <a:cs typeface="Cambria"/>
                      </a:endParaRP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1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Outcomes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Cambria"/>
                        <a:cs typeface="Cambria"/>
                      </a:endParaRP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95300" indent="-495300">
                        <a:spcBef>
                          <a:spcPct val="50000"/>
                        </a:spcBef>
                        <a:buFont typeface="+mj-lt"/>
                        <a:buAutoNum type="arabicPeriod"/>
                      </a:pPr>
                      <a:r>
                        <a:rPr lang="en-GB" sz="1400" baseline="0" dirty="0" smtClean="0">
                          <a:latin typeface="Cambria"/>
                          <a:cs typeface="Cambria"/>
                        </a:rPr>
                        <a:t>Use a model to describe and explain what happens to </a:t>
                      </a:r>
                    </a:p>
                    <a:p>
                      <a:pPr marL="495300" indent="-495300">
                        <a:spcBef>
                          <a:spcPct val="50000"/>
                        </a:spcBef>
                        <a:buFont typeface="+mj-lt"/>
                        <a:buNone/>
                      </a:pPr>
                      <a:r>
                        <a:rPr lang="en-GB" sz="1400" baseline="0" dirty="0" smtClean="0">
                          <a:latin typeface="Cambria"/>
                          <a:cs typeface="Cambria"/>
                        </a:rPr>
                        <a:t>(</a:t>
                      </a:r>
                      <a:r>
                        <a:rPr lang="en-GB" sz="1400" baseline="0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GB" sz="1400" baseline="0" dirty="0" smtClean="0">
                          <a:latin typeface="Cambria"/>
                          <a:cs typeface="Cambria"/>
                        </a:rPr>
                        <a:t>) the rate of the forward and reverse reactions </a:t>
                      </a:r>
                    </a:p>
                    <a:p>
                      <a:pPr marL="495300" indent="-495300">
                        <a:spcBef>
                          <a:spcPct val="50000"/>
                        </a:spcBef>
                        <a:buFont typeface="+mj-lt"/>
                        <a:buNone/>
                      </a:pPr>
                      <a:r>
                        <a:rPr lang="en-GB" sz="1400" baseline="0" dirty="0" smtClean="0">
                          <a:latin typeface="Cambria"/>
                          <a:cs typeface="Cambria"/>
                        </a:rPr>
                        <a:t>(ii) the concentration of reactants and products</a:t>
                      </a:r>
                    </a:p>
                    <a:p>
                      <a:pPr marL="495300" indent="-495300">
                        <a:spcBef>
                          <a:spcPct val="50000"/>
                        </a:spcBef>
                        <a:buFont typeface="+mj-lt"/>
                        <a:buNone/>
                      </a:pPr>
                      <a:r>
                        <a:rPr lang="en-GB" sz="1400" baseline="0" dirty="0" smtClean="0">
                          <a:latin typeface="Cambria"/>
                          <a:cs typeface="Cambria"/>
                        </a:rPr>
                        <a:t> at dynamic equilibrium.  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 marL="82296" marR="82296" marT="35677" marB="35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8.00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808279" y="279400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433228"/>
            <a:ext cx="1530349" cy="41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9.00</a:t>
            </a:r>
            <a:endParaRPr lang="en-US" sz="3000" dirty="0"/>
          </a:p>
        </p:txBody>
      </p:sp>
      <p:sp>
        <p:nvSpPr>
          <p:cNvPr id="99" name="Oval 98"/>
          <p:cNvSpPr/>
          <p:nvPr/>
        </p:nvSpPr>
        <p:spPr>
          <a:xfrm>
            <a:off x="7858125" y="2983105"/>
            <a:ext cx="97953" cy="101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>
            <a:stCxn id="92" idx="3"/>
          </p:cNvCxnSpPr>
          <p:nvPr/>
        </p:nvCxnSpPr>
        <p:spPr>
          <a:xfrm rot="5400000" flipH="1" flipV="1">
            <a:off x="7891918" y="3190237"/>
            <a:ext cx="42305" cy="8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35650" y="1998453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4" y="1433227"/>
            <a:ext cx="1654175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10.00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083300" y="47678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1433227"/>
            <a:ext cx="1473199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11.00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631361" y="3441281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504950" y="30451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298055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49" y="1452794"/>
            <a:ext cx="1416049" cy="40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12.00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35650" y="1083461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381250" y="134699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1433228"/>
            <a:ext cx="1568449" cy="41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13.00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38500" y="62415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69256" y="279400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4" y="1433228"/>
            <a:ext cx="1635125" cy="41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14.00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35650" y="367543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381250" y="2805293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1452794"/>
            <a:ext cx="1720850" cy="40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15.00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495550" y="422631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83300" y="47500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1264" y="1433227"/>
            <a:ext cx="1732835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16.00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83300" y="47500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1452794"/>
            <a:ext cx="1701800" cy="40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38300" y="321209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17.00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31361" y="355640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452793"/>
            <a:ext cx="1358900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0.00</a:t>
            </a:r>
            <a:endParaRPr lang="en-US" sz="30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584325" y="311367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Reactants = 10 </a:t>
            </a:r>
            <a:endParaRPr lang="en-US" sz="2500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Products = 0 </a:t>
            </a:r>
            <a:endParaRPr lang="en-US" sz="2500" dirty="0"/>
          </a:p>
        </p:txBody>
      </p:sp>
      <p:sp>
        <p:nvSpPr>
          <p:cNvPr id="105" name="Oval 104"/>
          <p:cNvSpPr/>
          <p:nvPr/>
        </p:nvSpPr>
        <p:spPr>
          <a:xfrm>
            <a:off x="20002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Manual Operation 9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1417082"/>
            <a:ext cx="1835150" cy="41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ectangle 103"/>
          <p:cNvSpPr/>
          <p:nvPr/>
        </p:nvSpPr>
        <p:spPr>
          <a:xfrm>
            <a:off x="508000" y="104775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610475" y="104775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743200" y="92851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18.00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835650" y="4886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024" y="1452793"/>
            <a:ext cx="1616075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225800" y="40221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19.00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005855" y="60090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885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563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1433227"/>
            <a:ext cx="1549400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88000" y="3891100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20.00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628900" y="312127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1452793"/>
            <a:ext cx="1501775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340350" y="5193933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21.00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7432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247900" y="43095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7  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3 </a:t>
            </a:r>
            <a:endParaRPr lang="en-US" dirty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1433227"/>
            <a:ext cx="1847850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Flowchart: Manual Operation 109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Alfie</a:t>
            </a:r>
            <a:r>
              <a:rPr lang="en-US" dirty="0" smtClean="0"/>
              <a:t> and Otis were having a ball throw.  Here are the number of  balls on each side .  Why did the results not change after 7s?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9000" y="3136900"/>
          <a:ext cx="457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</a:t>
                      </a:r>
                      <a:r>
                        <a:rPr lang="en-US" dirty="0" err="1" smtClean="0"/>
                        <a:t>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Alfie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6100" y="3136900"/>
            <a:ext cx="3060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model represents what happens in a chemical reaction at dynamic equilibrium.   Can you use this model to describe and explain what happens to:</a:t>
            </a:r>
          </a:p>
          <a:p>
            <a:endParaRPr lang="en-US" dirty="0" smtClean="0"/>
          </a:p>
          <a:p>
            <a:pPr marL="400050" indent="-400050">
              <a:buAutoNum type="romanLcParenBoth"/>
            </a:pPr>
            <a:r>
              <a:rPr lang="en-US" dirty="0" smtClean="0"/>
              <a:t>The rate of the forward and reverse reactions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The concentration of the reactants and products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 r="15495" b="7246"/>
          <a:stretch/>
        </p:blipFill>
        <p:spPr bwMode="auto">
          <a:xfrm>
            <a:off x="-2625" y="-2"/>
            <a:ext cx="9146625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4325" b="5625"/>
          <a:stretch/>
        </p:blipFill>
        <p:spPr bwMode="auto">
          <a:xfrm>
            <a:off x="0" y="16414"/>
            <a:ext cx="9144000" cy="688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2871" b="5416"/>
          <a:stretch/>
        </p:blipFill>
        <p:spPr bwMode="auto">
          <a:xfrm>
            <a:off x="0" y="16414"/>
            <a:ext cx="9087094" cy="65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4583" r="15366" b="16286"/>
          <a:stretch/>
        </p:blipFill>
        <p:spPr bwMode="auto">
          <a:xfrm>
            <a:off x="0" y="-2"/>
            <a:ext cx="9144000" cy="69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4861" b="5416"/>
          <a:stretch/>
        </p:blipFill>
        <p:spPr bwMode="auto">
          <a:xfrm>
            <a:off x="705" y="3838"/>
            <a:ext cx="9143295" cy="69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4583" r="15366" b="16286"/>
          <a:stretch/>
        </p:blipFill>
        <p:spPr bwMode="auto">
          <a:xfrm>
            <a:off x="705" y="-2"/>
            <a:ext cx="9144000" cy="69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15371" b="5336"/>
          <a:stretch/>
        </p:blipFill>
        <p:spPr bwMode="auto">
          <a:xfrm>
            <a:off x="705" y="-4585"/>
            <a:ext cx="9144000" cy="69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14856" b="5208"/>
          <a:stretch/>
        </p:blipFill>
        <p:spPr bwMode="auto">
          <a:xfrm>
            <a:off x="705" y="0"/>
            <a:ext cx="9144000" cy="69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5298" b="5416"/>
          <a:stretch/>
        </p:blipFill>
        <p:spPr bwMode="auto">
          <a:xfrm>
            <a:off x="-2625" y="3838"/>
            <a:ext cx="9089719" cy="69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3350" r="14856" b="7672"/>
          <a:stretch/>
        </p:blipFill>
        <p:spPr bwMode="auto">
          <a:xfrm>
            <a:off x="251821" y="-35809"/>
            <a:ext cx="8580825" cy="65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2636" r="14856" b="7673"/>
          <a:stretch/>
        </p:blipFill>
        <p:spPr bwMode="auto">
          <a:xfrm>
            <a:off x="-643356" y="-35809"/>
            <a:ext cx="10432121" cy="725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2284" b="5625"/>
          <a:stretch/>
        </p:blipFill>
        <p:spPr bwMode="auto">
          <a:xfrm>
            <a:off x="-653985" y="-180982"/>
            <a:ext cx="10449344" cy="728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r="14856" b="5416"/>
          <a:stretch/>
        </p:blipFill>
        <p:spPr bwMode="auto">
          <a:xfrm>
            <a:off x="-167288" y="-228600"/>
            <a:ext cx="9327585" cy="69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35007" b="36459"/>
          <a:stretch/>
        </p:blipFill>
        <p:spPr bwMode="auto">
          <a:xfrm>
            <a:off x="-396552" y="-180982"/>
            <a:ext cx="9721080" cy="75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5297" b="7672"/>
          <a:stretch/>
        </p:blipFill>
        <p:spPr bwMode="auto">
          <a:xfrm>
            <a:off x="-362486" y="304844"/>
            <a:ext cx="9522783" cy="70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5297" b="7672"/>
          <a:stretch/>
        </p:blipFill>
        <p:spPr bwMode="auto">
          <a:xfrm>
            <a:off x="-455625" y="285770"/>
            <a:ext cx="9724227" cy="70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14735" b="5416"/>
          <a:stretch/>
        </p:blipFill>
        <p:spPr bwMode="auto">
          <a:xfrm>
            <a:off x="-183585" y="-180982"/>
            <a:ext cx="9327585" cy="69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16266" b="5416"/>
          <a:stretch/>
        </p:blipFill>
        <p:spPr bwMode="auto">
          <a:xfrm>
            <a:off x="-551957" y="-166526"/>
            <a:ext cx="9916889" cy="751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67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9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1.00</a:t>
            </a:r>
            <a:endParaRPr lang="en-US" sz="3000" dirty="0"/>
          </a:p>
        </p:txBody>
      </p:sp>
      <p:sp>
        <p:nvSpPr>
          <p:cNvPr id="99" name="Oval 98"/>
          <p:cNvSpPr/>
          <p:nvPr/>
        </p:nvSpPr>
        <p:spPr>
          <a:xfrm>
            <a:off x="7858125" y="2983105"/>
            <a:ext cx="97953" cy="101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>
            <a:stCxn id="92" idx="3"/>
          </p:cNvCxnSpPr>
          <p:nvPr/>
        </p:nvCxnSpPr>
        <p:spPr>
          <a:xfrm rot="5400000" flipH="1" flipV="1">
            <a:off x="7891918" y="3190237"/>
            <a:ext cx="42305" cy="8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20002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588000" y="664977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4" y="1433227"/>
            <a:ext cx="1882775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9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2.00</a:t>
            </a:r>
            <a:endParaRPr lang="en-US" sz="3000" dirty="0"/>
          </a:p>
        </p:txBody>
      </p:sp>
      <p:sp>
        <p:nvSpPr>
          <p:cNvPr id="99" name="Oval 98"/>
          <p:cNvSpPr/>
          <p:nvPr/>
        </p:nvSpPr>
        <p:spPr>
          <a:xfrm>
            <a:off x="7858125" y="2983105"/>
            <a:ext cx="97953" cy="101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>
            <a:stCxn id="92" idx="3"/>
          </p:cNvCxnSpPr>
          <p:nvPr/>
        </p:nvCxnSpPr>
        <p:spPr>
          <a:xfrm rot="5400000" flipH="1" flipV="1">
            <a:off x="7891918" y="3190237"/>
            <a:ext cx="42305" cy="8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20002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153" y="1433227"/>
            <a:ext cx="1847849" cy="41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9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3.00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1638300" y="315846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452793"/>
            <a:ext cx="1720849" cy="41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9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1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4.00</a:t>
            </a:r>
            <a:endParaRPr lang="en-US" sz="3000" dirty="0"/>
          </a:p>
        </p:txBody>
      </p:sp>
      <p:sp>
        <p:nvSpPr>
          <p:cNvPr id="99" name="Oval 98"/>
          <p:cNvSpPr/>
          <p:nvPr/>
        </p:nvSpPr>
        <p:spPr>
          <a:xfrm>
            <a:off x="7858125" y="2983105"/>
            <a:ext cx="97953" cy="101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>
            <a:stCxn id="92" idx="3"/>
          </p:cNvCxnSpPr>
          <p:nvPr/>
        </p:nvCxnSpPr>
        <p:spPr>
          <a:xfrm rot="5400000" flipH="1" flipV="1">
            <a:off x="7891918" y="3190237"/>
            <a:ext cx="42305" cy="8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773956" y="41491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7575" y="1452793"/>
            <a:ext cx="1406525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8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2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5.00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239899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25" y="1452793"/>
            <a:ext cx="1397000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= 8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2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6.00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28900" y="443555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4" y="1452793"/>
            <a:ext cx="1597025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8000" y="5603222"/>
            <a:ext cx="8166100" cy="9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24200" y="5186326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2890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90850" y="4760655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86150" y="492024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33600" y="5193932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95550" y="4775448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441190" y="5963166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 = 8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30950" y="5930900"/>
            <a:ext cx="28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= 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5600" y="279400"/>
            <a:ext cx="276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Time  = 7.00</a:t>
            </a:r>
            <a:endParaRPr lang="en-US" sz="3000" dirty="0"/>
          </a:p>
        </p:txBody>
      </p:sp>
      <p:sp>
        <p:nvSpPr>
          <p:cNvPr id="105" name="Oval 104"/>
          <p:cNvSpPr/>
          <p:nvPr/>
        </p:nvSpPr>
        <p:spPr>
          <a:xfrm>
            <a:off x="5835650" y="5179139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638300" y="3100441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24200" y="435696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3875" y="1083461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Alfie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858125" y="1063895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Otis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330950" y="5129484"/>
            <a:ext cx="495300" cy="4184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35" y="2854009"/>
            <a:ext cx="1441190" cy="26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4" y="1452793"/>
            <a:ext cx="1539875" cy="4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lowchart: Manual Operation 102"/>
          <p:cNvSpPr/>
          <p:nvPr/>
        </p:nvSpPr>
        <p:spPr>
          <a:xfrm>
            <a:off x="1628775" y="4356964"/>
            <a:ext cx="2724150" cy="1255453"/>
          </a:xfrm>
          <a:prstGeom prst="flowChartManualOpera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383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MUHAMMED MANSOOR</cp:lastModifiedBy>
  <cp:revision>20</cp:revision>
  <dcterms:created xsi:type="dcterms:W3CDTF">2014-12-23T09:08:39Z</dcterms:created>
  <dcterms:modified xsi:type="dcterms:W3CDTF">2023-11-11T10:36:39Z</dcterms:modified>
</cp:coreProperties>
</file>