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0" r:id="rId4"/>
    <p:sldId id="258" r:id="rId5"/>
    <p:sldId id="259" r:id="rId6"/>
    <p:sldId id="265" r:id="rId7"/>
    <p:sldId id="263" r:id="rId8"/>
    <p:sldId id="269" r:id="rId9"/>
    <p:sldId id="261" r:id="rId10"/>
    <p:sldId id="264"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0847" autoAdjust="0"/>
  </p:normalViewPr>
  <p:slideViewPr>
    <p:cSldViewPr snapToGrid="0">
      <p:cViewPr varScale="1">
        <p:scale>
          <a:sx n="67" d="100"/>
          <a:sy n="67" d="100"/>
        </p:scale>
        <p:origin x="1070" y="48"/>
      </p:cViewPr>
      <p:guideLst/>
    </p:cSldViewPr>
  </p:slideViewPr>
  <p:notesTextViewPr>
    <p:cViewPr>
      <p:scale>
        <a:sx n="1" d="1"/>
        <a:sy n="1" d="1"/>
      </p:scale>
      <p:origin x="0" y="0"/>
    </p:cViewPr>
  </p:notesTextViewPr>
  <p:sorterViewPr>
    <p:cViewPr>
      <p:scale>
        <a:sx n="100" d="100"/>
        <a:sy n="100" d="100"/>
      </p:scale>
      <p:origin x="0" y="-634"/>
    </p:cViewPr>
  </p:sorterViewPr>
  <p:notesViewPr>
    <p:cSldViewPr snapToGrid="0">
      <p:cViewPr varScale="1">
        <p:scale>
          <a:sx n="63" d="100"/>
          <a:sy n="63" d="100"/>
        </p:scale>
        <p:origin x="3197"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4C1E2-9815-4BFD-900B-49D57928329C}"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3C721-B0EF-491F-B147-BC4D30CB772D}" type="slidenum">
              <a:rPr lang="en-US" smtClean="0"/>
              <a:t>‹#›</a:t>
            </a:fld>
            <a:endParaRPr lang="en-US"/>
          </a:p>
        </p:txBody>
      </p:sp>
    </p:spTree>
    <p:extLst>
      <p:ext uri="{BB962C8B-B14F-4D97-AF65-F5344CB8AC3E}">
        <p14:creationId xmlns:p14="http://schemas.microsoft.com/office/powerpoint/2010/main" val="174507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D0D0D"/>
                </a:solidFill>
                <a:effectLst/>
                <a:latin typeface="Söhne"/>
              </a:rPr>
              <a:t>In our activity with the cat and the food, logical thinking is all about figuring out the best way for the cat to get to its yummy meal. We need to think logically, to plan out each move carefully. The algorithm is like our master plan! It's the sequence of steps we create to lead the cat straight to its food.</a:t>
            </a:r>
            <a:endParaRPr lang="en-US" dirty="0"/>
          </a:p>
        </p:txBody>
      </p:sp>
      <p:sp>
        <p:nvSpPr>
          <p:cNvPr id="4" name="Slide Number Placeholder 3"/>
          <p:cNvSpPr>
            <a:spLocks noGrp="1"/>
          </p:cNvSpPr>
          <p:nvPr>
            <p:ph type="sldNum" sz="quarter" idx="5"/>
          </p:nvPr>
        </p:nvSpPr>
        <p:spPr/>
        <p:txBody>
          <a:bodyPr/>
          <a:lstStyle/>
          <a:p>
            <a:fld id="{9953C721-B0EF-491F-B147-BC4D30CB772D}" type="slidenum">
              <a:rPr lang="en-US" smtClean="0"/>
              <a:t>5</a:t>
            </a:fld>
            <a:endParaRPr lang="en-US"/>
          </a:p>
        </p:txBody>
      </p:sp>
    </p:spTree>
    <p:extLst>
      <p:ext uri="{BB962C8B-B14F-4D97-AF65-F5344CB8AC3E}">
        <p14:creationId xmlns:p14="http://schemas.microsoft.com/office/powerpoint/2010/main" val="378760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3C721-B0EF-491F-B147-BC4D30CB772D}" type="slidenum">
              <a:rPr lang="en-US" smtClean="0"/>
              <a:t>6</a:t>
            </a:fld>
            <a:endParaRPr lang="en-US"/>
          </a:p>
        </p:txBody>
      </p:sp>
    </p:spTree>
    <p:extLst>
      <p:ext uri="{BB962C8B-B14F-4D97-AF65-F5344CB8AC3E}">
        <p14:creationId xmlns:p14="http://schemas.microsoft.com/office/powerpoint/2010/main" val="385953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3C721-B0EF-491F-B147-BC4D30CB772D}" type="slidenum">
              <a:rPr lang="en-US" smtClean="0"/>
              <a:t>9</a:t>
            </a:fld>
            <a:endParaRPr lang="en-US"/>
          </a:p>
        </p:txBody>
      </p:sp>
    </p:spTree>
    <p:extLst>
      <p:ext uri="{BB962C8B-B14F-4D97-AF65-F5344CB8AC3E}">
        <p14:creationId xmlns:p14="http://schemas.microsoft.com/office/powerpoint/2010/main" val="160957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3C721-B0EF-491F-B147-BC4D30CB772D}" type="slidenum">
              <a:rPr lang="en-US" smtClean="0"/>
              <a:t>11</a:t>
            </a:fld>
            <a:endParaRPr lang="en-US"/>
          </a:p>
        </p:txBody>
      </p:sp>
    </p:spTree>
    <p:extLst>
      <p:ext uri="{BB962C8B-B14F-4D97-AF65-F5344CB8AC3E}">
        <p14:creationId xmlns:p14="http://schemas.microsoft.com/office/powerpoint/2010/main" val="21995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3C721-B0EF-491F-B147-BC4D30CB772D}" type="slidenum">
              <a:rPr lang="en-US" smtClean="0"/>
              <a:t>12</a:t>
            </a:fld>
            <a:endParaRPr lang="en-US"/>
          </a:p>
        </p:txBody>
      </p:sp>
    </p:spTree>
    <p:extLst>
      <p:ext uri="{BB962C8B-B14F-4D97-AF65-F5344CB8AC3E}">
        <p14:creationId xmlns:p14="http://schemas.microsoft.com/office/powerpoint/2010/main" val="63377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8B98-2D7E-BA1C-4C47-4B6D7C77A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FE8E32-880D-301F-F217-A6F8DDB47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E3E3F-F4F6-5488-8E7A-E5DC5127307A}"/>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5" name="Footer Placeholder 4">
            <a:extLst>
              <a:ext uri="{FF2B5EF4-FFF2-40B4-BE49-F238E27FC236}">
                <a16:creationId xmlns:a16="http://schemas.microsoft.com/office/drawing/2014/main" id="{40121751-EE69-3296-0807-B8F79384B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E4765-3A20-1681-B2A3-D7AB5699FCEC}"/>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423088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1540-7637-EFB1-0B5B-5ECCF07008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03DFF-DAE6-1644-8855-2B1F97729B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BC62F-6772-81D4-A4E5-7704DE646C48}"/>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5" name="Footer Placeholder 4">
            <a:extLst>
              <a:ext uri="{FF2B5EF4-FFF2-40B4-BE49-F238E27FC236}">
                <a16:creationId xmlns:a16="http://schemas.microsoft.com/office/drawing/2014/main" id="{E49FA346-F147-2EEF-A345-DE7CE7016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1BF8E-6A40-348F-FE3F-7A94CF30FCA3}"/>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267992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D5B703-E230-B99B-8212-C24932AF42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76D67-C111-208E-A918-80DAABADC3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24CD6-4784-25ED-F05B-E6032FB3D147}"/>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5" name="Footer Placeholder 4">
            <a:extLst>
              <a:ext uri="{FF2B5EF4-FFF2-40B4-BE49-F238E27FC236}">
                <a16:creationId xmlns:a16="http://schemas.microsoft.com/office/drawing/2014/main" id="{BF3A0BE8-7F57-E1FD-D58A-7F4967624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FDFA4-823D-D509-575E-829D9E7178B3}"/>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195642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61FA-4664-E43E-78E7-D829A8DBD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3AD03-67F1-9D25-8D0D-39F701C26C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661FF-EB44-1B9F-6829-994F5F9C069B}"/>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5" name="Footer Placeholder 4">
            <a:extLst>
              <a:ext uri="{FF2B5EF4-FFF2-40B4-BE49-F238E27FC236}">
                <a16:creationId xmlns:a16="http://schemas.microsoft.com/office/drawing/2014/main" id="{457E75D7-2088-05E5-727D-DF0CB2CF2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C037D-A7C2-4C70-E525-40A507983428}"/>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108000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FEA5-F250-B3D7-F1C5-DD36A53B7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FBAEF6-2567-7011-8034-94D3B52AE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025C20-3A51-48B5-6740-87EC6680A525}"/>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5" name="Footer Placeholder 4">
            <a:extLst>
              <a:ext uri="{FF2B5EF4-FFF2-40B4-BE49-F238E27FC236}">
                <a16:creationId xmlns:a16="http://schemas.microsoft.com/office/drawing/2014/main" id="{B0CC2D65-422D-ABA1-31E2-FFE5D2038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F5201-EB9D-D70E-B518-2D5E583EDDD2}"/>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73090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A937-CA1A-7356-5103-84106775D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C9AA8-DEAC-A4AE-1DC6-6A157ADD5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11011-4B1C-5E13-163C-A0940DE88B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3BB064-C3E0-C0E5-1FBD-E76522512CFA}"/>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6" name="Footer Placeholder 5">
            <a:extLst>
              <a:ext uri="{FF2B5EF4-FFF2-40B4-BE49-F238E27FC236}">
                <a16:creationId xmlns:a16="http://schemas.microsoft.com/office/drawing/2014/main" id="{84E2CABB-6500-93D8-5B89-3F45F32FC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AD17A-92E0-4494-38FD-9552012D36F4}"/>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215852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7C8-BEF5-D601-877C-F595417D6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CE891-0ABD-4FC2-F0BC-AD03CC925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2230B-5CEE-3202-51B7-EB696068D0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DE0DD-45EA-C912-EF1A-EB30692D7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5305C-94B6-0D6F-9CAA-72652090A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2AF56-3491-114B-B317-2EF069786B08}"/>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8" name="Footer Placeholder 7">
            <a:extLst>
              <a:ext uri="{FF2B5EF4-FFF2-40B4-BE49-F238E27FC236}">
                <a16:creationId xmlns:a16="http://schemas.microsoft.com/office/drawing/2014/main" id="{F51D08D9-8BA2-BA80-4922-723AEC1DB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0AC66-3261-045B-09D6-24739B9511C7}"/>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200738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DD34-97E2-C433-F944-43C5B2690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4D1D27-92DF-B063-405A-C236571D38B7}"/>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4" name="Footer Placeholder 3">
            <a:extLst>
              <a:ext uri="{FF2B5EF4-FFF2-40B4-BE49-F238E27FC236}">
                <a16:creationId xmlns:a16="http://schemas.microsoft.com/office/drawing/2014/main" id="{C92F8774-E8F2-B093-5DA3-0B3FD1ADB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0D5DB-4AD0-D61C-791B-3CBA9AB211C9}"/>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2219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9A99D-697B-A9FB-1AD9-AAE89BD9D523}"/>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3" name="Footer Placeholder 2">
            <a:extLst>
              <a:ext uri="{FF2B5EF4-FFF2-40B4-BE49-F238E27FC236}">
                <a16:creationId xmlns:a16="http://schemas.microsoft.com/office/drawing/2014/main" id="{EBF77746-3A3A-8870-8299-593E697A2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D6F4A4-14C3-31F1-BD0C-3145E512C203}"/>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414410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796A-89A6-04AB-7743-CB54A366A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CC9EE-982E-C09F-B589-A7BF20841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C4D69-0671-C18B-EE6C-B41FD35BA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DD49D-E701-AD21-D588-595B04475703}"/>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6" name="Footer Placeholder 5">
            <a:extLst>
              <a:ext uri="{FF2B5EF4-FFF2-40B4-BE49-F238E27FC236}">
                <a16:creationId xmlns:a16="http://schemas.microsoft.com/office/drawing/2014/main" id="{87925F9D-C9FA-6EF4-1C00-9F36E1F6F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B907E-2BEF-FF50-6F7E-918D4F898D84}"/>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428106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3348-D949-84D8-DFCB-266B0BE39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6E4909-4E0F-782F-ACCC-8DD496408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527C80-C608-D075-7355-E7EF8E5F1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2F9F4-CAEB-F437-57F2-E9AD83C1EA83}"/>
              </a:ext>
            </a:extLst>
          </p:cNvPr>
          <p:cNvSpPr>
            <a:spLocks noGrp="1"/>
          </p:cNvSpPr>
          <p:nvPr>
            <p:ph type="dt" sz="half" idx="10"/>
          </p:nvPr>
        </p:nvSpPr>
        <p:spPr/>
        <p:txBody>
          <a:bodyPr/>
          <a:lstStyle/>
          <a:p>
            <a:fld id="{5D42C903-A7D7-4468-969F-4C34AA9F2CAB}" type="datetimeFigureOut">
              <a:rPr lang="en-US" smtClean="0"/>
              <a:t>2/14/2024</a:t>
            </a:fld>
            <a:endParaRPr lang="en-US"/>
          </a:p>
        </p:txBody>
      </p:sp>
      <p:sp>
        <p:nvSpPr>
          <p:cNvPr id="6" name="Footer Placeholder 5">
            <a:extLst>
              <a:ext uri="{FF2B5EF4-FFF2-40B4-BE49-F238E27FC236}">
                <a16:creationId xmlns:a16="http://schemas.microsoft.com/office/drawing/2014/main" id="{44378FC2-3A98-6AAF-A3EA-6F088E038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15D02-B0C6-6681-3863-4D462FD3ED05}"/>
              </a:ext>
            </a:extLst>
          </p:cNvPr>
          <p:cNvSpPr>
            <a:spLocks noGrp="1"/>
          </p:cNvSpPr>
          <p:nvPr>
            <p:ph type="sldNum" sz="quarter" idx="12"/>
          </p:nvPr>
        </p:nvSpPr>
        <p:spPr/>
        <p:txBody>
          <a:bodyPr/>
          <a:lstStyle/>
          <a:p>
            <a:fld id="{75379D4B-FF5F-4978-BA6B-B8A79879D8D3}" type="slidenum">
              <a:rPr lang="en-US" smtClean="0"/>
              <a:t>‹#›</a:t>
            </a:fld>
            <a:endParaRPr lang="en-US"/>
          </a:p>
        </p:txBody>
      </p:sp>
    </p:spTree>
    <p:extLst>
      <p:ext uri="{BB962C8B-B14F-4D97-AF65-F5344CB8AC3E}">
        <p14:creationId xmlns:p14="http://schemas.microsoft.com/office/powerpoint/2010/main" val="35009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EEA96-0D52-8B81-115C-D7E0B89ED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FED64B-0CE3-C1DA-B4D1-B3F031C30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B61D5-F15F-27C3-C557-76DAC0527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2C903-A7D7-4468-969F-4C34AA9F2CAB}" type="datetimeFigureOut">
              <a:rPr lang="en-US" smtClean="0"/>
              <a:t>2/14/2024</a:t>
            </a:fld>
            <a:endParaRPr lang="en-US"/>
          </a:p>
        </p:txBody>
      </p:sp>
      <p:sp>
        <p:nvSpPr>
          <p:cNvPr id="5" name="Footer Placeholder 4">
            <a:extLst>
              <a:ext uri="{FF2B5EF4-FFF2-40B4-BE49-F238E27FC236}">
                <a16:creationId xmlns:a16="http://schemas.microsoft.com/office/drawing/2014/main" id="{B1CFC8DD-5979-B7E9-26DB-92975180F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5CE480-C3D6-85EC-31DB-6E4AF481E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79D4B-FF5F-4978-BA6B-B8A79879D8D3}" type="slidenum">
              <a:rPr lang="en-US" smtClean="0"/>
              <a:t>‹#›</a:t>
            </a:fld>
            <a:endParaRPr lang="en-US"/>
          </a:p>
        </p:txBody>
      </p:sp>
    </p:spTree>
    <p:extLst>
      <p:ext uri="{BB962C8B-B14F-4D97-AF65-F5344CB8AC3E}">
        <p14:creationId xmlns:p14="http://schemas.microsoft.com/office/powerpoint/2010/main" val="133325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lickers.com/shomaila/CS-Term-2-Unit-7--Computers-and-robots-3047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plickers.com/shomaila/CS-Term-2-3026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4BB29D-E843-742D-ADB1-68716E6E7125}"/>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BE54E-040C-43B3-9258-8EE4E365E71D}"/>
              </a:ext>
            </a:extLst>
          </p:cNvPr>
          <p:cNvSpPr>
            <a:spLocks noGrp="1"/>
          </p:cNvSpPr>
          <p:nvPr>
            <p:ph type="ctrTitle"/>
          </p:nvPr>
        </p:nvSpPr>
        <p:spPr>
          <a:xfrm>
            <a:off x="952228" y="743447"/>
            <a:ext cx="3973385" cy="3692028"/>
          </a:xfrm>
          <a:noFill/>
        </p:spPr>
        <p:txBody>
          <a:bodyPr>
            <a:normAutofit/>
          </a:bodyPr>
          <a:lstStyle/>
          <a:p>
            <a:pPr algn="l"/>
            <a:r>
              <a:rPr lang="en-GB" sz="5200"/>
              <a:t>Revision Lesson</a:t>
            </a:r>
            <a:endParaRPr lang="en-US" sz="5200"/>
          </a:p>
        </p:txBody>
      </p:sp>
      <p:sp>
        <p:nvSpPr>
          <p:cNvPr id="3" name="Subtitle 2">
            <a:extLst>
              <a:ext uri="{FF2B5EF4-FFF2-40B4-BE49-F238E27FC236}">
                <a16:creationId xmlns:a16="http://schemas.microsoft.com/office/drawing/2014/main" id="{9079DDBE-B1A4-CFFA-0C22-8EDD6243F476}"/>
              </a:ext>
            </a:extLst>
          </p:cNvPr>
          <p:cNvSpPr>
            <a:spLocks noGrp="1"/>
          </p:cNvSpPr>
          <p:nvPr>
            <p:ph type="subTitle" idx="1"/>
          </p:nvPr>
        </p:nvSpPr>
        <p:spPr>
          <a:xfrm>
            <a:off x="952229" y="4629234"/>
            <a:ext cx="3973386" cy="1485319"/>
          </a:xfrm>
          <a:noFill/>
        </p:spPr>
        <p:txBody>
          <a:bodyPr>
            <a:normAutofit/>
          </a:bodyPr>
          <a:lstStyle/>
          <a:p>
            <a:pPr algn="l"/>
            <a:r>
              <a:rPr lang="en-GB"/>
              <a:t>Wk 7 YR 3 D1</a:t>
            </a:r>
            <a:endParaRPr lang="en-US"/>
          </a:p>
        </p:txBody>
      </p:sp>
    </p:spTree>
    <p:extLst>
      <p:ext uri="{BB962C8B-B14F-4D97-AF65-F5344CB8AC3E}">
        <p14:creationId xmlns:p14="http://schemas.microsoft.com/office/powerpoint/2010/main" val="14733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197B6-89EB-35E3-3A9F-197AFA94397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Sorting Activity</a:t>
            </a:r>
          </a:p>
        </p:txBody>
      </p:sp>
      <p:pic>
        <p:nvPicPr>
          <p:cNvPr id="5" name="Content Placeholder 4">
            <a:extLst>
              <a:ext uri="{FF2B5EF4-FFF2-40B4-BE49-F238E27FC236}">
                <a16:creationId xmlns:a16="http://schemas.microsoft.com/office/drawing/2014/main" id="{C1485461-CBA5-FEAB-F815-9C0D624F9200}"/>
              </a:ext>
            </a:extLst>
          </p:cNvPr>
          <p:cNvPicPr>
            <a:picLocks noGrp="1" noChangeAspect="1"/>
          </p:cNvPicPr>
          <p:nvPr>
            <p:ph idx="1"/>
          </p:nvPr>
        </p:nvPicPr>
        <p:blipFill>
          <a:blip r:embed="rId2"/>
          <a:stretch>
            <a:fillRect/>
          </a:stretch>
        </p:blipFill>
        <p:spPr>
          <a:xfrm>
            <a:off x="4782826" y="161711"/>
            <a:ext cx="6993653" cy="6534578"/>
          </a:xfrm>
          <a:prstGeom prst="rect">
            <a:avLst/>
          </a:prstGeom>
        </p:spPr>
      </p:pic>
    </p:spTree>
    <p:extLst>
      <p:ext uri="{BB962C8B-B14F-4D97-AF65-F5344CB8AC3E}">
        <p14:creationId xmlns:p14="http://schemas.microsoft.com/office/powerpoint/2010/main" val="368666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BE5D-408A-23EE-C186-043834904F48}"/>
              </a:ext>
            </a:extLst>
          </p:cNvPr>
          <p:cNvSpPr>
            <a:spLocks noGrp="1"/>
          </p:cNvSpPr>
          <p:nvPr>
            <p:ph idx="1"/>
          </p:nvPr>
        </p:nvSpPr>
        <p:spPr>
          <a:xfrm>
            <a:off x="838200" y="686937"/>
            <a:ext cx="10515600" cy="5490026"/>
          </a:xfrm>
        </p:spPr>
        <p:txBody>
          <a:bodyPr/>
          <a:lstStyle/>
          <a:p>
            <a:r>
              <a:rPr lang="en-GB" dirty="0"/>
              <a:t>Revision Worksheet – Extension Task</a:t>
            </a:r>
          </a:p>
          <a:p>
            <a:pPr marL="0" indent="0">
              <a:buNone/>
            </a:pPr>
            <a:endParaRPr lang="en-GB" dirty="0"/>
          </a:p>
          <a:p>
            <a:endParaRPr lang="en-US" dirty="0"/>
          </a:p>
        </p:txBody>
      </p:sp>
      <p:pic>
        <p:nvPicPr>
          <p:cNvPr id="4" name="Picture 3">
            <a:extLst>
              <a:ext uri="{FF2B5EF4-FFF2-40B4-BE49-F238E27FC236}">
                <a16:creationId xmlns:a16="http://schemas.microsoft.com/office/drawing/2014/main" id="{D350A72C-8AA9-AB51-0B99-B31D47CC27F2}"/>
              </a:ext>
            </a:extLst>
          </p:cNvPr>
          <p:cNvPicPr>
            <a:picLocks noChangeAspect="1"/>
          </p:cNvPicPr>
          <p:nvPr/>
        </p:nvPicPr>
        <p:blipFill>
          <a:blip r:embed="rId3"/>
          <a:stretch>
            <a:fillRect/>
          </a:stretch>
        </p:blipFill>
        <p:spPr>
          <a:xfrm>
            <a:off x="1514078" y="1144707"/>
            <a:ext cx="9163844" cy="4568586"/>
          </a:xfrm>
          <a:prstGeom prst="rect">
            <a:avLst/>
          </a:prstGeom>
        </p:spPr>
      </p:pic>
    </p:spTree>
    <p:extLst>
      <p:ext uri="{BB962C8B-B14F-4D97-AF65-F5344CB8AC3E}">
        <p14:creationId xmlns:p14="http://schemas.microsoft.com/office/powerpoint/2010/main" val="9505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6C22-314E-2B1E-5E65-5C2113C66081}"/>
              </a:ext>
            </a:extLst>
          </p:cNvPr>
          <p:cNvSpPr>
            <a:spLocks noGrp="1"/>
          </p:cNvSpPr>
          <p:nvPr>
            <p:ph type="title"/>
          </p:nvPr>
        </p:nvSpPr>
        <p:spPr/>
        <p:txBody>
          <a:bodyPr/>
          <a:lstStyle/>
          <a:p>
            <a:r>
              <a:rPr lang="en-GB" dirty="0"/>
              <a:t>Plenary</a:t>
            </a:r>
            <a:endParaRPr lang="en-US" dirty="0"/>
          </a:p>
        </p:txBody>
      </p:sp>
      <p:sp>
        <p:nvSpPr>
          <p:cNvPr id="3" name="Content Placeholder 2">
            <a:extLst>
              <a:ext uri="{FF2B5EF4-FFF2-40B4-BE49-F238E27FC236}">
                <a16:creationId xmlns:a16="http://schemas.microsoft.com/office/drawing/2014/main" id="{11564A50-2135-054B-D6B9-FF6E8CDB6A1D}"/>
              </a:ext>
            </a:extLst>
          </p:cNvPr>
          <p:cNvSpPr>
            <a:spLocks noGrp="1"/>
          </p:cNvSpPr>
          <p:nvPr>
            <p:ph idx="1"/>
          </p:nvPr>
        </p:nvSpPr>
        <p:spPr/>
        <p:txBody>
          <a:bodyPr/>
          <a:lstStyle/>
          <a:p>
            <a:r>
              <a:rPr lang="en-GB" dirty="0"/>
              <a:t>Plickers </a:t>
            </a:r>
            <a:r>
              <a:rPr lang="en-US" b="0" i="0" dirty="0">
                <a:solidFill>
                  <a:srgbClr val="212133"/>
                </a:solidFill>
                <a:effectLst/>
                <a:latin typeface="Plickers Lato"/>
                <a:hlinkClick r:id="rId3"/>
              </a:rPr>
              <a:t>www.plickers.com/shomaila/CS-Term-2-Unit-7--Computers-and-robots-30476</a:t>
            </a:r>
            <a:r>
              <a:rPr lang="en-US" b="0" i="0" dirty="0">
                <a:solidFill>
                  <a:srgbClr val="212133"/>
                </a:solidFill>
                <a:effectLst/>
                <a:latin typeface="Plickers Lato"/>
              </a:rPr>
              <a:t> </a:t>
            </a:r>
            <a:endParaRPr lang="en-GB" dirty="0"/>
          </a:p>
        </p:txBody>
      </p:sp>
    </p:spTree>
    <p:extLst>
      <p:ext uri="{BB962C8B-B14F-4D97-AF65-F5344CB8AC3E}">
        <p14:creationId xmlns:p14="http://schemas.microsoft.com/office/powerpoint/2010/main" val="136639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9B9AD-CF57-4AF8-70B1-A861AF5C2310}"/>
              </a:ext>
            </a:extLst>
          </p:cNvPr>
          <p:cNvSpPr>
            <a:spLocks noGrp="1"/>
          </p:cNvSpPr>
          <p:nvPr>
            <p:ph type="ctrTitle"/>
          </p:nvPr>
        </p:nvSpPr>
        <p:spPr>
          <a:xfrm>
            <a:off x="987689" y="3071183"/>
            <a:ext cx="9910296" cy="2590027"/>
          </a:xfrm>
        </p:spPr>
        <p:txBody>
          <a:bodyPr anchor="t">
            <a:normAutofit/>
          </a:bodyPr>
          <a:lstStyle/>
          <a:p>
            <a:pPr algn="l"/>
            <a:r>
              <a:rPr lang="en-GB" sz="8000"/>
              <a:t>Unit 6 – Be a Story Teller</a:t>
            </a:r>
            <a:endParaRPr lang="en-US" sz="8000"/>
          </a:p>
        </p:txBody>
      </p:sp>
      <p:sp>
        <p:nvSpPr>
          <p:cNvPr id="27" name="Rectangle 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5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umbers and symbols">
            <a:extLst>
              <a:ext uri="{FF2B5EF4-FFF2-40B4-BE49-F238E27FC236}">
                <a16:creationId xmlns:a16="http://schemas.microsoft.com/office/drawing/2014/main" id="{1F4BA16D-E53E-806F-DE22-ACC5B8B05548}"/>
              </a:ext>
            </a:extLst>
          </p:cNvPr>
          <p:cNvPicPr>
            <a:picLocks noChangeAspect="1"/>
          </p:cNvPicPr>
          <p:nvPr/>
        </p:nvPicPr>
        <p:blipFill rotWithShape="1">
          <a:blip r:embed="rId2"/>
          <a:srcRect l="5871" r="1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8DAE95-E1A0-C8CE-E007-5B626366B2D7}"/>
              </a:ext>
            </a:extLst>
          </p:cNvPr>
          <p:cNvSpPr>
            <a:spLocks noGrp="1"/>
          </p:cNvSpPr>
          <p:nvPr>
            <p:ph type="title"/>
          </p:nvPr>
        </p:nvSpPr>
        <p:spPr>
          <a:xfrm>
            <a:off x="838200" y="365125"/>
            <a:ext cx="3822189" cy="1899912"/>
          </a:xfrm>
        </p:spPr>
        <p:txBody>
          <a:bodyPr>
            <a:normAutofit/>
          </a:bodyPr>
          <a:lstStyle/>
          <a:p>
            <a:r>
              <a:rPr lang="en-GB" sz="4000"/>
              <a:t>Key Vocabulary</a:t>
            </a:r>
            <a:endParaRPr lang="en-US" sz="4000"/>
          </a:p>
        </p:txBody>
      </p:sp>
      <p:sp>
        <p:nvSpPr>
          <p:cNvPr id="3" name="Content Placeholder 2">
            <a:extLst>
              <a:ext uri="{FF2B5EF4-FFF2-40B4-BE49-F238E27FC236}">
                <a16:creationId xmlns:a16="http://schemas.microsoft.com/office/drawing/2014/main" id="{CF7CC074-7799-3981-66FA-557B311099B4}"/>
              </a:ext>
            </a:extLst>
          </p:cNvPr>
          <p:cNvSpPr>
            <a:spLocks noGrp="1"/>
          </p:cNvSpPr>
          <p:nvPr>
            <p:ph idx="1"/>
          </p:nvPr>
        </p:nvSpPr>
        <p:spPr>
          <a:xfrm>
            <a:off x="838200" y="2434201"/>
            <a:ext cx="3822189" cy="3742762"/>
          </a:xfrm>
        </p:spPr>
        <p:txBody>
          <a:bodyPr>
            <a:normAutofit/>
          </a:bodyPr>
          <a:lstStyle/>
          <a:p>
            <a:pPr marL="0" indent="0">
              <a:buNone/>
            </a:pPr>
            <a:endParaRPr lang="en-GB" sz="2000"/>
          </a:p>
          <a:p>
            <a:r>
              <a:rPr lang="en-GB" sz="2000"/>
              <a:t>Logical Thinking – to understand a problem and come up with a solution that makes sense </a:t>
            </a:r>
          </a:p>
          <a:p>
            <a:r>
              <a:rPr lang="en-GB" sz="2000"/>
              <a:t>Algorithm – we use logical thinking to break the tasks into steps.</a:t>
            </a:r>
          </a:p>
          <a:p>
            <a:endParaRPr lang="en-US" sz="2000"/>
          </a:p>
        </p:txBody>
      </p:sp>
    </p:spTree>
    <p:extLst>
      <p:ext uri="{BB962C8B-B14F-4D97-AF65-F5344CB8AC3E}">
        <p14:creationId xmlns:p14="http://schemas.microsoft.com/office/powerpoint/2010/main" val="365014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C8EC-80D7-1540-4EF5-D4DF6AF0530C}"/>
              </a:ext>
            </a:extLst>
          </p:cNvPr>
          <p:cNvSpPr>
            <a:spLocks noGrp="1"/>
          </p:cNvSpPr>
          <p:nvPr>
            <p:ph type="title"/>
          </p:nvPr>
        </p:nvSpPr>
        <p:spPr>
          <a:xfrm>
            <a:off x="762000" y="1143486"/>
            <a:ext cx="4267200" cy="1437406"/>
          </a:xfrm>
        </p:spPr>
        <p:txBody>
          <a:bodyPr anchor="t">
            <a:normAutofit/>
          </a:bodyPr>
          <a:lstStyle/>
          <a:p>
            <a:pPr algn="l"/>
            <a:r>
              <a:rPr lang="en-GB" sz="3200" dirty="0"/>
              <a:t>Hook Activity</a:t>
            </a:r>
            <a:br>
              <a:rPr lang="en-US" sz="1200" b="0" i="0" dirty="0">
                <a:solidFill>
                  <a:srgbClr val="0D0D0D"/>
                </a:solidFill>
                <a:effectLst/>
                <a:latin typeface="Söhne"/>
              </a:rPr>
            </a:br>
            <a:br>
              <a:rPr lang="en-GB" sz="3200" dirty="0"/>
            </a:br>
            <a:endParaRPr lang="en-US" sz="3200" dirty="0"/>
          </a:p>
        </p:txBody>
      </p:sp>
      <p:cxnSp>
        <p:nvCxnSpPr>
          <p:cNvPr id="12" name="Straight Connector 11">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DB746A17-3492-6555-2E36-2524653B9A99}"/>
              </a:ext>
            </a:extLst>
          </p:cNvPr>
          <p:cNvPicPr>
            <a:picLocks noChangeAspect="1"/>
          </p:cNvPicPr>
          <p:nvPr/>
        </p:nvPicPr>
        <p:blipFill rotWithShape="1">
          <a:blip r:embed="rId2"/>
          <a:srcRect t="5776"/>
          <a:stretch/>
        </p:blipFill>
        <p:spPr>
          <a:xfrm>
            <a:off x="2042654" y="3366448"/>
            <a:ext cx="8110005" cy="2789187"/>
          </a:xfrm>
          <a:prstGeom prst="rect">
            <a:avLst/>
          </a:prstGeom>
        </p:spPr>
      </p:pic>
      <p:pic>
        <p:nvPicPr>
          <p:cNvPr id="10" name="Picture 9">
            <a:extLst>
              <a:ext uri="{FF2B5EF4-FFF2-40B4-BE49-F238E27FC236}">
                <a16:creationId xmlns:a16="http://schemas.microsoft.com/office/drawing/2014/main" id="{F7E8EC2B-E49C-EBC2-23C6-07A107F8ADF5}"/>
              </a:ext>
            </a:extLst>
          </p:cNvPr>
          <p:cNvPicPr>
            <a:picLocks noChangeAspect="1"/>
          </p:cNvPicPr>
          <p:nvPr/>
        </p:nvPicPr>
        <p:blipFill>
          <a:blip r:embed="rId3"/>
          <a:stretch>
            <a:fillRect/>
          </a:stretch>
        </p:blipFill>
        <p:spPr>
          <a:xfrm>
            <a:off x="6820039" y="280055"/>
            <a:ext cx="4675275" cy="2389077"/>
          </a:xfrm>
          <a:prstGeom prst="rect">
            <a:avLst/>
          </a:prstGeom>
        </p:spPr>
      </p:pic>
    </p:spTree>
    <p:extLst>
      <p:ext uri="{BB962C8B-B14F-4D97-AF65-F5344CB8AC3E}">
        <p14:creationId xmlns:p14="http://schemas.microsoft.com/office/powerpoint/2010/main" val="314882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D815DC-6750-78FA-611A-87FEEB462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A5409-FE87-69CC-558A-261982397EDF}"/>
              </a:ext>
            </a:extLst>
          </p:cNvPr>
          <p:cNvSpPr>
            <a:spLocks noGrp="1"/>
          </p:cNvSpPr>
          <p:nvPr>
            <p:ph type="title"/>
          </p:nvPr>
        </p:nvSpPr>
        <p:spPr>
          <a:xfrm>
            <a:off x="762000" y="1143486"/>
            <a:ext cx="4267200" cy="1437406"/>
          </a:xfrm>
        </p:spPr>
        <p:txBody>
          <a:bodyPr anchor="t">
            <a:normAutofit fontScale="90000"/>
          </a:bodyPr>
          <a:lstStyle/>
          <a:p>
            <a:pPr algn="l"/>
            <a:r>
              <a:rPr lang="en-GB" sz="3200" dirty="0"/>
              <a:t>How Logical thinking can be helpful for making Algorithm?</a:t>
            </a:r>
            <a:br>
              <a:rPr lang="en-GB" sz="3200" dirty="0"/>
            </a:br>
            <a:br>
              <a:rPr lang="en-US" sz="1200" b="0" i="0" dirty="0">
                <a:solidFill>
                  <a:srgbClr val="0D0D0D"/>
                </a:solidFill>
                <a:effectLst/>
                <a:latin typeface="Söhne"/>
              </a:rPr>
            </a:br>
            <a:br>
              <a:rPr lang="en-GB" sz="3200" dirty="0"/>
            </a:br>
            <a:endParaRPr lang="en-US" sz="3200" dirty="0"/>
          </a:p>
        </p:txBody>
      </p:sp>
      <p:cxnSp>
        <p:nvCxnSpPr>
          <p:cNvPr id="12" name="Straight Connector 11">
            <a:extLst>
              <a:ext uri="{FF2B5EF4-FFF2-40B4-BE49-F238E27FC236}">
                <a16:creationId xmlns:a16="http://schemas.microsoft.com/office/drawing/2014/main" id="{DB2BF470-63D6-01D6-307E-06FF5B9D3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7EA7B40-6971-5E94-7181-B8736F4A6F17}"/>
              </a:ext>
            </a:extLst>
          </p:cNvPr>
          <p:cNvPicPr>
            <a:picLocks noChangeAspect="1"/>
          </p:cNvPicPr>
          <p:nvPr/>
        </p:nvPicPr>
        <p:blipFill rotWithShape="1">
          <a:blip r:embed="rId3"/>
          <a:srcRect t="5929"/>
          <a:stretch/>
        </p:blipFill>
        <p:spPr>
          <a:xfrm>
            <a:off x="2042654" y="3370997"/>
            <a:ext cx="8110005" cy="2784638"/>
          </a:xfrm>
          <a:prstGeom prst="rect">
            <a:avLst/>
          </a:prstGeom>
        </p:spPr>
      </p:pic>
      <p:pic>
        <p:nvPicPr>
          <p:cNvPr id="10" name="Picture 9">
            <a:extLst>
              <a:ext uri="{FF2B5EF4-FFF2-40B4-BE49-F238E27FC236}">
                <a16:creationId xmlns:a16="http://schemas.microsoft.com/office/drawing/2014/main" id="{F76D52D6-22B1-55B6-96BF-9C14B6BAD61F}"/>
              </a:ext>
            </a:extLst>
          </p:cNvPr>
          <p:cNvPicPr>
            <a:picLocks noChangeAspect="1"/>
          </p:cNvPicPr>
          <p:nvPr/>
        </p:nvPicPr>
        <p:blipFill>
          <a:blip r:embed="rId4"/>
          <a:stretch>
            <a:fillRect/>
          </a:stretch>
        </p:blipFill>
        <p:spPr>
          <a:xfrm>
            <a:off x="6820039" y="280055"/>
            <a:ext cx="4675275" cy="2389077"/>
          </a:xfrm>
          <a:prstGeom prst="rect">
            <a:avLst/>
          </a:prstGeom>
        </p:spPr>
      </p:pic>
    </p:spTree>
    <p:extLst>
      <p:ext uri="{BB962C8B-B14F-4D97-AF65-F5344CB8AC3E}">
        <p14:creationId xmlns:p14="http://schemas.microsoft.com/office/powerpoint/2010/main" val="72712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2449-112F-463B-57EC-27D33C75AA02}"/>
              </a:ext>
            </a:extLst>
          </p:cNvPr>
          <p:cNvSpPr>
            <a:spLocks noGrp="1"/>
          </p:cNvSpPr>
          <p:nvPr>
            <p:ph type="title"/>
          </p:nvPr>
        </p:nvSpPr>
        <p:spPr/>
        <p:txBody>
          <a:bodyPr/>
          <a:lstStyle/>
          <a:p>
            <a:r>
              <a:rPr lang="en-GB" dirty="0"/>
              <a:t>Main Activity 1– Be a Story teller </a:t>
            </a:r>
            <a:endParaRPr lang="en-US" dirty="0"/>
          </a:p>
        </p:txBody>
      </p:sp>
      <p:graphicFrame>
        <p:nvGraphicFramePr>
          <p:cNvPr id="4" name="Content Placeholder 3">
            <a:extLst>
              <a:ext uri="{FF2B5EF4-FFF2-40B4-BE49-F238E27FC236}">
                <a16:creationId xmlns:a16="http://schemas.microsoft.com/office/drawing/2014/main" id="{3F9B1007-89F4-DB9F-A783-BA08A7F18DCA}"/>
              </a:ext>
            </a:extLst>
          </p:cNvPr>
          <p:cNvGraphicFramePr>
            <a:graphicFrameLocks noGrp="1"/>
          </p:cNvGraphicFramePr>
          <p:nvPr>
            <p:ph idx="1"/>
            <p:extLst>
              <p:ext uri="{D42A27DB-BD31-4B8C-83A1-F6EECF244321}">
                <p14:modId xmlns:p14="http://schemas.microsoft.com/office/powerpoint/2010/main" val="1175402026"/>
              </p:ext>
            </p:extLst>
          </p:nvPr>
        </p:nvGraphicFramePr>
        <p:xfrm>
          <a:off x="914400" y="1825625"/>
          <a:ext cx="10439400" cy="1010920"/>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3305260839"/>
                    </a:ext>
                  </a:extLst>
                </a:gridCol>
                <a:gridCol w="5257800">
                  <a:extLst>
                    <a:ext uri="{9D8B030D-6E8A-4147-A177-3AD203B41FA5}">
                      <a16:colId xmlns:a16="http://schemas.microsoft.com/office/drawing/2014/main" val="10681201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Group 1</a:t>
                      </a:r>
                      <a:endParaRPr lang="en-US" sz="1800" b="1" i="0" u="none" strike="noStrike" baseline="0" dirty="0">
                        <a:solidFill>
                          <a:srgbClr val="1C1B1A"/>
                        </a:solidFill>
                      </a:endParaRPr>
                    </a:p>
                  </a:txBody>
                  <a:tcPr/>
                </a:tc>
                <a:tc>
                  <a:txBody>
                    <a:bodyPr/>
                    <a:lstStyle/>
                    <a:p>
                      <a:pPr algn="ctr"/>
                      <a:r>
                        <a:rPr lang="en-GB" b="1" dirty="0"/>
                        <a:t>Group 2</a:t>
                      </a:r>
                      <a:endParaRPr lang="en-US" b="1" dirty="0"/>
                    </a:p>
                  </a:txBody>
                  <a:tcPr/>
                </a:tc>
                <a:extLst>
                  <a:ext uri="{0D108BD9-81ED-4DB2-BD59-A6C34878D82A}">
                    <a16:rowId xmlns:a16="http://schemas.microsoft.com/office/drawing/2014/main" val="2609235448"/>
                  </a:ext>
                </a:extLst>
              </a:tr>
              <a:tr h="370840">
                <a:tc>
                  <a:txBody>
                    <a:bodyPr/>
                    <a:lstStyle/>
                    <a:p>
                      <a:r>
                        <a:rPr lang="en-US" sz="1800" dirty="0"/>
                        <a:t>Read the given story and then arrange the </a:t>
                      </a:r>
                      <a:r>
                        <a:rPr lang="en-US" sz="1800" b="0" i="0" u="none" strike="noStrike" baseline="0" dirty="0">
                          <a:solidFill>
                            <a:srgbClr val="1C1B1A"/>
                          </a:solidFill>
                        </a:rPr>
                        <a:t>pictures by pasting it in the correct order.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US" sz="1800" dirty="0" err="1">
                          <a:solidFill>
                            <a:srgbClr val="1C1B1A"/>
                          </a:solidFill>
                        </a:rPr>
                        <a:t>rrange</a:t>
                      </a:r>
                      <a:r>
                        <a:rPr lang="en-US" sz="1800" dirty="0">
                          <a:solidFill>
                            <a:srgbClr val="1C1B1A"/>
                          </a:solidFill>
                        </a:rPr>
                        <a:t> the pictures and create story.</a:t>
                      </a:r>
                    </a:p>
                    <a:p>
                      <a:endParaRPr lang="en-US" dirty="0"/>
                    </a:p>
                  </a:txBody>
                  <a:tcPr/>
                </a:tc>
                <a:extLst>
                  <a:ext uri="{0D108BD9-81ED-4DB2-BD59-A6C34878D82A}">
                    <a16:rowId xmlns:a16="http://schemas.microsoft.com/office/drawing/2014/main" val="2272394564"/>
                  </a:ext>
                </a:extLst>
              </a:tr>
            </a:tbl>
          </a:graphicData>
        </a:graphic>
      </p:graphicFrame>
      <p:pic>
        <p:nvPicPr>
          <p:cNvPr id="5" name="Picture 4">
            <a:extLst>
              <a:ext uri="{FF2B5EF4-FFF2-40B4-BE49-F238E27FC236}">
                <a16:creationId xmlns:a16="http://schemas.microsoft.com/office/drawing/2014/main" id="{F3B2E6D6-68FB-18AF-520F-BC3BBD4FBC6E}"/>
              </a:ext>
            </a:extLst>
          </p:cNvPr>
          <p:cNvPicPr>
            <a:picLocks noChangeAspect="1"/>
          </p:cNvPicPr>
          <p:nvPr/>
        </p:nvPicPr>
        <p:blipFill>
          <a:blip r:embed="rId3"/>
          <a:stretch>
            <a:fillRect/>
          </a:stretch>
        </p:blipFill>
        <p:spPr>
          <a:xfrm>
            <a:off x="777922" y="2836545"/>
            <a:ext cx="5213446" cy="3816439"/>
          </a:xfrm>
          <a:prstGeom prst="rect">
            <a:avLst/>
          </a:prstGeom>
        </p:spPr>
      </p:pic>
      <p:pic>
        <p:nvPicPr>
          <p:cNvPr id="7" name="Picture 6">
            <a:extLst>
              <a:ext uri="{FF2B5EF4-FFF2-40B4-BE49-F238E27FC236}">
                <a16:creationId xmlns:a16="http://schemas.microsoft.com/office/drawing/2014/main" id="{E21ADC2B-5106-A64B-2DE3-CFBE66B4A89D}"/>
              </a:ext>
            </a:extLst>
          </p:cNvPr>
          <p:cNvPicPr>
            <a:picLocks noChangeAspect="1"/>
          </p:cNvPicPr>
          <p:nvPr/>
        </p:nvPicPr>
        <p:blipFill>
          <a:blip r:embed="rId4"/>
          <a:stretch>
            <a:fillRect/>
          </a:stretch>
        </p:blipFill>
        <p:spPr>
          <a:xfrm>
            <a:off x="6127846" y="2836545"/>
            <a:ext cx="5286232" cy="3923593"/>
          </a:xfrm>
          <a:prstGeom prst="rect">
            <a:avLst/>
          </a:prstGeom>
        </p:spPr>
      </p:pic>
    </p:spTree>
    <p:extLst>
      <p:ext uri="{BB962C8B-B14F-4D97-AF65-F5344CB8AC3E}">
        <p14:creationId xmlns:p14="http://schemas.microsoft.com/office/powerpoint/2010/main" val="26064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86C2-C081-A98E-3FDD-29F5BA208761}"/>
              </a:ext>
            </a:extLst>
          </p:cNvPr>
          <p:cNvSpPr>
            <a:spLocks noGrp="1"/>
          </p:cNvSpPr>
          <p:nvPr>
            <p:ph type="ctrTitle"/>
          </p:nvPr>
        </p:nvSpPr>
        <p:spPr/>
        <p:txBody>
          <a:bodyPr/>
          <a:lstStyle/>
          <a:p>
            <a:r>
              <a:rPr lang="en-GB" dirty="0"/>
              <a:t>Unit 7 – Computer </a:t>
            </a:r>
            <a:r>
              <a:rPr lang="en-GB"/>
              <a:t>and robots</a:t>
            </a:r>
            <a:endParaRPr lang="en-US"/>
          </a:p>
        </p:txBody>
      </p:sp>
    </p:spTree>
    <p:extLst>
      <p:ext uri="{BB962C8B-B14F-4D97-AF65-F5344CB8AC3E}">
        <p14:creationId xmlns:p14="http://schemas.microsoft.com/office/powerpoint/2010/main" val="129604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9657C-FBD4-CF7A-D802-5DDB13EC6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38CB6-B323-F8EA-C937-C83109726A70}"/>
              </a:ext>
            </a:extLst>
          </p:cNvPr>
          <p:cNvSpPr>
            <a:spLocks noGrp="1"/>
          </p:cNvSpPr>
          <p:nvPr>
            <p:ph type="title"/>
          </p:nvPr>
        </p:nvSpPr>
        <p:spPr/>
        <p:txBody>
          <a:bodyPr/>
          <a:lstStyle/>
          <a:p>
            <a:r>
              <a:rPr lang="en-GB" dirty="0"/>
              <a:t>Mini Plenary</a:t>
            </a:r>
            <a:endParaRPr lang="en-US" dirty="0"/>
          </a:p>
        </p:txBody>
      </p:sp>
      <p:sp>
        <p:nvSpPr>
          <p:cNvPr id="3" name="Content Placeholder 2">
            <a:extLst>
              <a:ext uri="{FF2B5EF4-FFF2-40B4-BE49-F238E27FC236}">
                <a16:creationId xmlns:a16="http://schemas.microsoft.com/office/drawing/2014/main" id="{F8A35B1D-253C-C3E6-F144-9CB22211A6A0}"/>
              </a:ext>
            </a:extLst>
          </p:cNvPr>
          <p:cNvSpPr>
            <a:spLocks noGrp="1"/>
          </p:cNvSpPr>
          <p:nvPr>
            <p:ph idx="1"/>
          </p:nvPr>
        </p:nvSpPr>
        <p:spPr/>
        <p:txBody>
          <a:bodyPr/>
          <a:lstStyle/>
          <a:p>
            <a:r>
              <a:rPr lang="en-GB" dirty="0"/>
              <a:t>Plickers</a:t>
            </a:r>
          </a:p>
          <a:p>
            <a:r>
              <a:rPr lang="en-US" b="0" i="0" dirty="0">
                <a:solidFill>
                  <a:srgbClr val="212133"/>
                </a:solidFill>
                <a:effectLst/>
                <a:latin typeface="Plickers Lato"/>
                <a:hlinkClick r:id="rId2"/>
              </a:rPr>
              <a:t>www.plickers.com/shomaila/CS-Term-2-30269</a:t>
            </a:r>
            <a:r>
              <a:rPr lang="en-GB" b="0" i="0" dirty="0">
                <a:solidFill>
                  <a:srgbClr val="212133"/>
                </a:solidFill>
                <a:effectLst/>
                <a:latin typeface="Plickers Lato"/>
              </a:rPr>
              <a:t> </a:t>
            </a:r>
            <a:endParaRPr lang="en-US" dirty="0"/>
          </a:p>
        </p:txBody>
      </p:sp>
    </p:spTree>
    <p:extLst>
      <p:ext uri="{BB962C8B-B14F-4D97-AF65-F5344CB8AC3E}">
        <p14:creationId xmlns:p14="http://schemas.microsoft.com/office/powerpoint/2010/main" val="219395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9138A-E178-8C01-3E2E-E00F50D00DCE}"/>
              </a:ext>
            </a:extLst>
          </p:cNvPr>
          <p:cNvSpPr>
            <a:spLocks noGrp="1"/>
          </p:cNvSpPr>
          <p:nvPr>
            <p:ph type="title"/>
          </p:nvPr>
        </p:nvSpPr>
        <p:spPr>
          <a:xfrm>
            <a:off x="4654296" y="329184"/>
            <a:ext cx="6894576" cy="1783080"/>
          </a:xfrm>
        </p:spPr>
        <p:txBody>
          <a:bodyPr anchor="b">
            <a:normAutofit/>
          </a:bodyPr>
          <a:lstStyle/>
          <a:p>
            <a:r>
              <a:rPr lang="en-GB" sz="5400" dirty="0"/>
              <a:t>Computer and Robots</a:t>
            </a:r>
            <a:endParaRPr lang="en-US" sz="5400" dirty="0"/>
          </a:p>
        </p:txBody>
      </p:sp>
      <p:pic>
        <p:nvPicPr>
          <p:cNvPr id="5" name="Picture 4">
            <a:extLst>
              <a:ext uri="{FF2B5EF4-FFF2-40B4-BE49-F238E27FC236}">
                <a16:creationId xmlns:a16="http://schemas.microsoft.com/office/drawing/2014/main" id="{BB2C9529-09F1-3432-FF19-AA79531158F9}"/>
              </a:ext>
            </a:extLst>
          </p:cNvPr>
          <p:cNvPicPr>
            <a:picLocks noChangeAspect="1"/>
          </p:cNvPicPr>
          <p:nvPr/>
        </p:nvPicPr>
        <p:blipFill rotWithShape="1">
          <a:blip r:embed="rId3"/>
          <a:srcRect l="19371" r="4739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BC285F-4AC2-3813-506D-BA46BE159583}"/>
              </a:ext>
            </a:extLst>
          </p:cNvPr>
          <p:cNvSpPr>
            <a:spLocks noGrp="1"/>
          </p:cNvSpPr>
          <p:nvPr>
            <p:ph idx="1"/>
          </p:nvPr>
        </p:nvSpPr>
        <p:spPr>
          <a:xfrm>
            <a:off x="4654296" y="2706624"/>
            <a:ext cx="6894576" cy="3483864"/>
          </a:xfrm>
        </p:spPr>
        <p:txBody>
          <a:bodyPr>
            <a:normAutofit fontScale="85000" lnSpcReduction="20000"/>
          </a:bodyPr>
          <a:lstStyle/>
          <a:p>
            <a:pPr marL="0" indent="0">
              <a:buNone/>
            </a:pPr>
            <a:r>
              <a:rPr lang="en-GB" sz="2200" b="1" dirty="0"/>
              <a:t>Computer Controlled Devices: </a:t>
            </a:r>
            <a:r>
              <a:rPr lang="en-GB" sz="2200" dirty="0"/>
              <a:t>a machine that inputs data, and perform a specific task.</a:t>
            </a:r>
          </a:p>
          <a:p>
            <a:pPr marL="0" indent="0">
              <a:buNone/>
            </a:pPr>
            <a:endParaRPr lang="en-US" sz="2200" dirty="0"/>
          </a:p>
          <a:p>
            <a:pPr marL="0" indent="0">
              <a:buNone/>
            </a:pPr>
            <a:r>
              <a:rPr lang="en-US" sz="2200" b="1" dirty="0"/>
              <a:t>Internet of things: </a:t>
            </a:r>
            <a:r>
              <a:rPr lang="en-US" sz="2200" dirty="0"/>
              <a:t>these are Smart devices that are connected to internet.</a:t>
            </a:r>
          </a:p>
          <a:p>
            <a:pPr marL="0" indent="0">
              <a:buNone/>
            </a:pPr>
            <a:endParaRPr lang="en-US" sz="2200" dirty="0"/>
          </a:p>
          <a:p>
            <a:pPr marL="0" indent="0">
              <a:buNone/>
            </a:pPr>
            <a:r>
              <a:rPr lang="en-US" sz="2100" b="1" dirty="0"/>
              <a:t>Files: </a:t>
            </a:r>
            <a:r>
              <a:rPr lang="en-US" sz="2100" dirty="0"/>
              <a:t>it is on a computer are stored on the computer's hard drive. Just like paper documents, files on a computer are stored in folders. These folders have different names. Different folders can be in different places on the hard drive. Each file has its own name so it can be easily found. There many different types of files on a computer. These file types include: </a:t>
            </a:r>
          </a:p>
          <a:p>
            <a:pPr marL="0" indent="0">
              <a:buNone/>
            </a:pPr>
            <a:r>
              <a:rPr lang="en-US" sz="2100" dirty="0"/>
              <a:t>           </a:t>
            </a:r>
            <a:r>
              <a:rPr lang="en-US" sz="2100" b="1" dirty="0"/>
              <a:t>Text, Audio, Image, Video and Games. </a:t>
            </a:r>
          </a:p>
        </p:txBody>
      </p:sp>
    </p:spTree>
    <p:extLst>
      <p:ext uri="{BB962C8B-B14F-4D97-AF65-F5344CB8AC3E}">
        <p14:creationId xmlns:p14="http://schemas.microsoft.com/office/powerpoint/2010/main" val="3194845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328</Words>
  <Application>Microsoft Office PowerPoint</Application>
  <PresentationFormat>Widescreen</PresentationFormat>
  <Paragraphs>35</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Plickers Lato</vt:lpstr>
      <vt:lpstr>Söhne</vt:lpstr>
      <vt:lpstr>Office Theme</vt:lpstr>
      <vt:lpstr>Revision Lesson</vt:lpstr>
      <vt:lpstr>Unit 6 – Be a Story Teller</vt:lpstr>
      <vt:lpstr>Key Vocabulary</vt:lpstr>
      <vt:lpstr>Hook Activity  </vt:lpstr>
      <vt:lpstr>How Logical thinking can be helpful for making Algorithm?   </vt:lpstr>
      <vt:lpstr>Main Activity 1– Be a Story teller </vt:lpstr>
      <vt:lpstr>Unit 7 – Computer and robots</vt:lpstr>
      <vt:lpstr>Mini Plenary</vt:lpstr>
      <vt:lpstr>Computer and Robots</vt:lpstr>
      <vt:lpstr>Sorting Activity</vt:lpstr>
      <vt:lpstr>PowerPoint Presentation</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Shomaila Ali</dc:creator>
  <cp:lastModifiedBy>Shomaila Ali</cp:lastModifiedBy>
  <cp:revision>10</cp:revision>
  <dcterms:created xsi:type="dcterms:W3CDTF">2024-02-13T04:32:32Z</dcterms:created>
  <dcterms:modified xsi:type="dcterms:W3CDTF">2024-02-14T19:41:54Z</dcterms:modified>
</cp:coreProperties>
</file>