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67" r:id="rId3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Twinkl SemiBold" pitchFamily="2" charset="0"/>
      <p:bold r:id="rId37"/>
    </p:embeddedFont>
    <p:embeddedFont>
      <p:font typeface="Sassoon Infant Rg" panose="02000503030000020003" pitchFamily="50" charset="0"/>
      <p:regular r:id="rId38"/>
      <p:bold r:id="rId39"/>
    </p:embeddedFont>
    <p:embeddedFont>
      <p:font typeface="Twinkl" pitchFamily="2" charset="0"/>
      <p:regular r:id="rId40"/>
      <p:bold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4" pos="340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pos="5420" userDrawn="1">
          <p15:clr>
            <a:srgbClr val="A4A3A4"/>
          </p15:clr>
        </p15:guide>
        <p15:guide id="7" orient="horz" pos="346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orient="horz" pos="482" userDrawn="1">
          <p15:clr>
            <a:srgbClr val="A4A3A4"/>
          </p15:clr>
        </p15:guide>
        <p15:guide id="10" orient="horz" pos="3838" userDrawn="1">
          <p15:clr>
            <a:srgbClr val="A4A3A4"/>
          </p15:clr>
        </p15:guide>
        <p15:guide id="11" pos="52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64A"/>
    <a:srgbClr val="0175B0"/>
    <a:srgbClr val="ED74A9"/>
    <a:srgbClr val="2DB7BC"/>
    <a:srgbClr val="7768AD"/>
    <a:srgbClr val="F08214"/>
    <a:srgbClr val="00A7E6"/>
    <a:srgbClr val="FDCF81"/>
    <a:srgbClr val="E7C502"/>
    <a:srgbClr val="FEE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4" y="108"/>
      </p:cViewPr>
      <p:guideLst>
        <p:guide orient="horz" pos="2160"/>
        <p:guide pos="2880"/>
        <p:guide pos="340"/>
        <p:guide orient="horz" pos="3974"/>
        <p:guide pos="5420"/>
        <p:guide orient="horz" pos="346"/>
        <p:guide pos="476"/>
        <p:guide orient="horz" pos="482"/>
        <p:guide orient="horz" pos="3838"/>
        <p:guide pos="528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264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4F151-63AC-41CE-96F5-7702E930870C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6B846-B279-40AC-BFF5-DBC401337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397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2C5D1-7818-41B5-ABAD-5E4B38A5388F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21341-850D-40E1-BB3D-87946DC9B0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048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767" y="6196125"/>
            <a:ext cx="576495" cy="58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4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 bwMode="auto">
          <a:xfrm>
            <a:off x="457198" y="438151"/>
            <a:ext cx="8220075" cy="5957887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350" dirty="0">
                <a:latin typeface="Twinkl" pitchFamily="50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987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 bwMode="auto">
          <a:xfrm>
            <a:off x="457198" y="438151"/>
            <a:ext cx="8220075" cy="5957887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350" dirty="0">
                <a:latin typeface="Twinkl" pitchFamily="50" charset="0"/>
              </a:rPr>
              <a:t> 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>
            <a:lvl1pPr>
              <a:defRPr>
                <a:latin typeface="Twinkl SemiBold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79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m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 bwMode="auto">
          <a:xfrm>
            <a:off x="503239" y="2930434"/>
            <a:ext cx="8137524" cy="3414803"/>
          </a:xfrm>
          <a:prstGeom prst="roundRect">
            <a:avLst>
              <a:gd name="adj" fmla="val 6409"/>
            </a:avLst>
          </a:prstGeom>
          <a:solidFill>
            <a:srgbClr val="FFF9E7"/>
          </a:solidFill>
          <a:ln w="25400" cap="rnd">
            <a:solidFill>
              <a:srgbClr val="FEFB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350" dirty="0">
                <a:latin typeface="Twinkl" pitchFamily="50" charset="0"/>
              </a:rPr>
              <a:t> </a:t>
            </a:r>
          </a:p>
        </p:txBody>
      </p:sp>
      <p:sp>
        <p:nvSpPr>
          <p:cNvPr id="8" name="Rounded Rectangle 7"/>
          <p:cNvSpPr/>
          <p:nvPr userDrawn="1"/>
        </p:nvSpPr>
        <p:spPr bwMode="auto">
          <a:xfrm>
            <a:off x="503239" y="512763"/>
            <a:ext cx="8137524" cy="2193019"/>
          </a:xfrm>
          <a:prstGeom prst="roundRect">
            <a:avLst>
              <a:gd name="adj" fmla="val 6409"/>
            </a:avLst>
          </a:prstGeom>
          <a:solidFill>
            <a:srgbClr val="FFF9E7"/>
          </a:solidFill>
          <a:ln w="25400" cap="rnd">
            <a:solidFill>
              <a:srgbClr val="FEFB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350" dirty="0">
                <a:latin typeface="Twinkl" pitchFamily="50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628650" y="3071286"/>
            <a:ext cx="7886700" cy="54000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Sassoon Infant Md" panose="02000603050000020003" pitchFamily="50" charset="0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Twinkl" pitchFamily="50" charset="0"/>
              </a:rPr>
              <a:t>Success Criteria</a:t>
            </a: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628648" y="734785"/>
            <a:ext cx="7886700" cy="54000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Sassoon Infant Md" panose="02000603050000020003" pitchFamily="50" charset="0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Twinkl" pitchFamily="50" charset="0"/>
              </a:rPr>
              <a:t>Aim</a:t>
            </a:r>
          </a:p>
        </p:txBody>
      </p:sp>
      <p:sp>
        <p:nvSpPr>
          <p:cNvPr id="11" name="Content Placeholder 15"/>
          <p:cNvSpPr>
            <a:spLocks noGrp="1"/>
          </p:cNvSpPr>
          <p:nvPr>
            <p:ph idx="1"/>
          </p:nvPr>
        </p:nvSpPr>
        <p:spPr>
          <a:xfrm>
            <a:off x="628650" y="1127760"/>
            <a:ext cx="7886700" cy="1409700"/>
          </a:xfrm>
        </p:spPr>
        <p:txBody>
          <a:bodyPr>
            <a:normAutofit fontScale="92500" lnSpcReduction="10000"/>
          </a:bodyPr>
          <a:lstStyle>
            <a:lvl1pPr>
              <a:defRPr>
                <a:latin typeface="Twinkl" pitchFamily="50" charset="0"/>
              </a:defRPr>
            </a:lvl1pPr>
            <a:lvl2pP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15"/>
          <p:cNvSpPr txBox="1">
            <a:spLocks/>
          </p:cNvSpPr>
          <p:nvPr userDrawn="1"/>
        </p:nvSpPr>
        <p:spPr>
          <a:xfrm>
            <a:off x="628650" y="3466803"/>
            <a:ext cx="7886700" cy="1409700"/>
          </a:xfrm>
          <a:prstGeom prst="rect">
            <a:avLst/>
          </a:prstGeom>
          <a:noFill/>
          <a:ln w="25400">
            <a:noFill/>
          </a:ln>
        </p:spPr>
        <p:txBody>
          <a:bodyPr vert="horz" lIns="180000" tIns="252000" rIns="252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winkl" pitchFamily="50" charset="0"/>
              </a:rPr>
              <a:t>Statement 1 Lorem ipsum </a:t>
            </a:r>
            <a:r>
              <a:rPr lang="en-GB" dirty="0" err="1">
                <a:latin typeface="Twinkl" pitchFamily="50" charset="0"/>
              </a:rPr>
              <a:t>dolor</a:t>
            </a:r>
            <a:r>
              <a:rPr lang="en-GB" dirty="0">
                <a:latin typeface="Twinkl" pitchFamily="50" charset="0"/>
              </a:rPr>
              <a:t> sit </a:t>
            </a:r>
            <a:r>
              <a:rPr lang="en-GB" dirty="0" err="1">
                <a:latin typeface="Twinkl" pitchFamily="50" charset="0"/>
              </a:rPr>
              <a:t>amet</a:t>
            </a:r>
            <a:r>
              <a:rPr lang="en-GB" dirty="0">
                <a:latin typeface="Twinkl" pitchFamily="50" charset="0"/>
              </a:rPr>
              <a:t>, </a:t>
            </a:r>
            <a:r>
              <a:rPr lang="en-GB" dirty="0" err="1">
                <a:latin typeface="Twinkl" pitchFamily="50" charset="0"/>
              </a:rPr>
              <a:t>consectetur</a:t>
            </a:r>
            <a:r>
              <a:rPr lang="en-GB" dirty="0">
                <a:latin typeface="Twinkl" pitchFamily="50" charset="0"/>
              </a:rPr>
              <a:t> </a:t>
            </a:r>
            <a:r>
              <a:rPr lang="en-GB" dirty="0" err="1">
                <a:latin typeface="Twinkl" pitchFamily="50" charset="0"/>
              </a:rPr>
              <a:t>adipiscing</a:t>
            </a:r>
            <a:r>
              <a:rPr lang="en-GB" dirty="0">
                <a:latin typeface="Twinkl" pitchFamily="50" charset="0"/>
              </a:rPr>
              <a:t> </a:t>
            </a:r>
            <a:r>
              <a:rPr lang="en-GB" dirty="0" err="1">
                <a:latin typeface="Twinkl" pitchFamily="50" charset="0"/>
              </a:rPr>
              <a:t>elit</a:t>
            </a:r>
            <a:r>
              <a:rPr lang="en-GB" dirty="0">
                <a:latin typeface="Twinkl" pitchFamily="50" charset="0"/>
              </a:rPr>
              <a:t>.</a:t>
            </a:r>
          </a:p>
          <a:p>
            <a:r>
              <a:rPr lang="en-GB" dirty="0">
                <a:latin typeface="Twinkl" pitchFamily="50" charset="0"/>
              </a:rPr>
              <a:t>Statement 2</a:t>
            </a:r>
          </a:p>
          <a:p>
            <a:pPr lvl="1"/>
            <a:r>
              <a:rPr lang="en-GB" dirty="0">
                <a:latin typeface="Twinkl" pitchFamily="50" charset="0"/>
              </a:rPr>
              <a:t>Sub statement</a:t>
            </a:r>
          </a:p>
        </p:txBody>
      </p:sp>
    </p:spTree>
    <p:extLst>
      <p:ext uri="{BB962C8B-B14F-4D97-AF65-F5344CB8AC3E}">
        <p14:creationId xmlns:p14="http://schemas.microsoft.com/office/powerpoint/2010/main" val="225752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767" y="6196125"/>
            <a:ext cx="576495" cy="58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973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745" y="695325"/>
            <a:ext cx="8164510" cy="1150938"/>
          </a:xfrm>
          <a:prstGeom prst="roundRect">
            <a:avLst>
              <a:gd name="adj" fmla="val 9641"/>
            </a:avLst>
          </a:prstGeom>
          <a:noFill/>
          <a:ln w="25400">
            <a:noFill/>
          </a:ln>
        </p:spPr>
        <p:txBody>
          <a:bodyPr vert="horz" lIns="252000" tIns="252000" rIns="252000" bIns="252000" rtlCol="0" anchor="ctr" anchorCtr="1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745" y="1957386"/>
            <a:ext cx="8164510" cy="4387851"/>
          </a:xfrm>
          <a:prstGeom prst="roundRect">
            <a:avLst>
              <a:gd name="adj" fmla="val 2585"/>
            </a:avLst>
          </a:prstGeom>
          <a:noFill/>
          <a:ln w="25400">
            <a:noFill/>
          </a:ln>
        </p:spPr>
        <p:txBody>
          <a:bodyPr vert="horz" lIns="252000" tIns="252000" rIns="252000" bIns="25200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2" r:id="rId3"/>
    <p:sldLayoutId id="2147483663" r:id="rId4"/>
    <p:sldLayoutId id="214748366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C1C1C"/>
          </a:solidFill>
          <a:latin typeface="Twinkl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rgbClr val="1C1C1C"/>
          </a:solidFill>
          <a:latin typeface="Twinkl" pitchFamily="50" charset="0"/>
          <a:ea typeface="Sassoon Infant Rg" panose="02000503030000020003" pitchFamily="50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C1C1C"/>
          </a:solidFill>
          <a:latin typeface="Twinkl" pitchFamily="50" charset="0"/>
          <a:ea typeface="Sassoon Infant Rg" panose="02000503030000020003" pitchFamily="50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C1C1C"/>
          </a:solidFill>
          <a:latin typeface="Twinkl" pitchFamily="50" charset="0"/>
          <a:ea typeface="Sassoon Infant Rg" panose="02000503030000020003" pitchFamily="50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C1C1C"/>
          </a:solidFill>
          <a:latin typeface="Twinkl" pitchFamily="50" charset="0"/>
          <a:ea typeface="Sassoon Infant Rg" panose="02000503030000020003" pitchFamily="50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C1C1C"/>
          </a:solidFill>
          <a:latin typeface="Twinkl" pitchFamily="50" charset="0"/>
          <a:ea typeface="Sassoon Infant Rg" panose="02000503030000020003" pitchFamily="50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slide" Target="slide25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389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36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Who invented the electric lightbulb?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5650" y="2018324"/>
            <a:ext cx="3740153" cy="966346"/>
          </a:xfrm>
          <a:prstGeom prst="rect">
            <a:avLst/>
          </a:prstGeom>
          <a:solidFill>
            <a:srgbClr val="7768AD"/>
          </a:solidFill>
        </p:spPr>
        <p:txBody>
          <a:bodyPr wrap="square" lIns="108000" tIns="288000" rIns="108000" bIns="288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A. Thomas Edison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7" y="1375794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answer below to see if you’re correct.</a:t>
            </a:r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755649" y="3412222"/>
            <a:ext cx="3740151" cy="966346"/>
          </a:xfrm>
          <a:prstGeom prst="rect">
            <a:avLst/>
          </a:prstGeom>
          <a:solidFill>
            <a:srgbClr val="7768AD"/>
          </a:solidFill>
        </p:spPr>
        <p:txBody>
          <a:bodyPr wrap="square" lIns="108000" tIns="288000" rIns="108000" bIns="288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B. Robbie Williams</a:t>
            </a: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755649" y="4806121"/>
            <a:ext cx="3740151" cy="966346"/>
          </a:xfrm>
          <a:prstGeom prst="rect">
            <a:avLst/>
          </a:prstGeom>
          <a:solidFill>
            <a:srgbClr val="7768AD"/>
          </a:solidFill>
        </p:spPr>
        <p:txBody>
          <a:bodyPr wrap="square" lIns="108000" tIns="288000" rIns="108000" bIns="288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C. Thomas Winters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27" y="1883436"/>
            <a:ext cx="2744792" cy="402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52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4222214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76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What does ‘transparent’ mean?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5648" y="1833684"/>
            <a:ext cx="7632700" cy="739270"/>
          </a:xfrm>
          <a:prstGeom prst="rect">
            <a:avLst/>
          </a:prstGeom>
          <a:solidFill>
            <a:srgbClr val="2DB7BC"/>
          </a:solidFill>
        </p:spPr>
        <p:txBody>
          <a:bodyPr wrap="square" lIns="108000" tIns="180000" rIns="108000" bIns="201600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A. It means light cannot pass through an object.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7" y="1375794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answer below to see if you’re correct.</a:t>
            </a:r>
          </a:p>
        </p:txBody>
      </p:sp>
      <p:sp>
        <p:nvSpPr>
          <p:cNvPr id="17" name="TextBox 16">
            <a:hlinkClick r:id="rId2" action="ppaction://hlinksldjump"/>
          </p:cNvPr>
          <p:cNvSpPr txBox="1"/>
          <p:nvPr/>
        </p:nvSpPr>
        <p:spPr>
          <a:xfrm>
            <a:off x="755647" y="2763697"/>
            <a:ext cx="7632701" cy="717459"/>
          </a:xfrm>
          <a:prstGeom prst="rect">
            <a:avLst/>
          </a:prstGeom>
          <a:solidFill>
            <a:srgbClr val="2DB7BC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B. It means light can partly pass through an object.</a:t>
            </a: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755647" y="3671899"/>
            <a:ext cx="7632701" cy="748236"/>
          </a:xfrm>
          <a:prstGeom prst="rect">
            <a:avLst/>
          </a:prstGeom>
          <a:solidFill>
            <a:srgbClr val="2DB7BC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C. It means light can completely pass through an object</a:t>
            </a:r>
            <a:r>
              <a:rPr lang="en-GB" sz="25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161" y="4610878"/>
            <a:ext cx="2479677" cy="149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2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2226838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2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What word means that light cannot pass through an object at all?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5649" y="2582189"/>
            <a:ext cx="2454277" cy="748236"/>
          </a:xfrm>
          <a:prstGeom prst="rect">
            <a:avLst/>
          </a:prstGeom>
          <a:solidFill>
            <a:srgbClr val="ED74A9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A. operate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7" y="1894891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answer below to see if you’re correct.</a:t>
            </a:r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755650" y="3746977"/>
            <a:ext cx="2454276" cy="748236"/>
          </a:xfrm>
          <a:prstGeom prst="rect">
            <a:avLst/>
          </a:prstGeom>
          <a:solidFill>
            <a:srgbClr val="ED74A9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B. opaque</a:t>
            </a: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755649" y="4911765"/>
            <a:ext cx="2454276" cy="748236"/>
          </a:xfrm>
          <a:prstGeom prst="rect">
            <a:avLst/>
          </a:prstGeom>
          <a:solidFill>
            <a:srgbClr val="ED74A9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C. 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879" y="2582189"/>
            <a:ext cx="4353534" cy="307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84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1153918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6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Which of these is a light source?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5649" y="1501629"/>
            <a:ext cx="2365055" cy="4194496"/>
          </a:xfrm>
          <a:prstGeom prst="rect">
            <a:avLst/>
          </a:prstGeom>
          <a:solidFill>
            <a:srgbClr val="ED74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55677" y="1648992"/>
            <a:ext cx="18455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A.</a:t>
            </a:r>
          </a:p>
        </p:txBody>
      </p:sp>
      <p:pic>
        <p:nvPicPr>
          <p:cNvPr id="16" name="Picture 1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92" y="2288613"/>
            <a:ext cx="1728596" cy="240089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291905" y="4831401"/>
            <a:ext cx="14093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A mirror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89471" y="1501629"/>
            <a:ext cx="2365055" cy="4194496"/>
          </a:xfrm>
          <a:prstGeom prst="rect">
            <a:avLst/>
          </a:prstGeom>
          <a:solidFill>
            <a:srgbClr val="ED74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551594" y="1648991"/>
            <a:ext cx="18455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B.</a:t>
            </a:r>
          </a:p>
        </p:txBody>
      </p:sp>
      <p:pic>
        <p:nvPicPr>
          <p:cNvPr id="17" name="Picture 1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538" y="2566420"/>
            <a:ext cx="1882920" cy="182460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67323" y="4831401"/>
            <a:ext cx="14093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The sun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23295" y="1501629"/>
            <a:ext cx="2365055" cy="4194496"/>
          </a:xfrm>
          <a:prstGeom prst="rect">
            <a:avLst/>
          </a:prstGeom>
          <a:solidFill>
            <a:srgbClr val="ED74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181098" y="1648991"/>
            <a:ext cx="18455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C.</a:t>
            </a:r>
          </a:p>
        </p:txBody>
      </p:sp>
      <p:pic>
        <p:nvPicPr>
          <p:cNvPr id="19" name="Picture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439" y="2422389"/>
            <a:ext cx="1018801" cy="192030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181098" y="4639041"/>
            <a:ext cx="20485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A drinking glass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251236" y="5851352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image above to see if you’re correct.</a:t>
            </a:r>
          </a:p>
        </p:txBody>
      </p:sp>
    </p:spTree>
    <p:extLst>
      <p:ext uri="{BB962C8B-B14F-4D97-AF65-F5344CB8AC3E}">
        <p14:creationId xmlns:p14="http://schemas.microsoft.com/office/powerpoint/2010/main" val="353165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Which of these statements is true?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5648" y="1833684"/>
            <a:ext cx="7632700" cy="739270"/>
          </a:xfrm>
          <a:prstGeom prst="rect">
            <a:avLst/>
          </a:prstGeom>
          <a:solidFill>
            <a:srgbClr val="0175B0"/>
          </a:solidFill>
        </p:spPr>
        <p:txBody>
          <a:bodyPr wrap="square" lIns="108000" tIns="180000" rIns="108000" bIns="201600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A. Light travels in straight lines.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7" y="1375794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answer below to see if you’re correct.</a:t>
            </a:r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755647" y="2763697"/>
            <a:ext cx="7632701" cy="717459"/>
          </a:xfrm>
          <a:prstGeom prst="rect">
            <a:avLst/>
          </a:prstGeom>
          <a:solidFill>
            <a:srgbClr val="0175B0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B. Light can go around corners.</a:t>
            </a: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755647" y="3671899"/>
            <a:ext cx="7632701" cy="748236"/>
          </a:xfrm>
          <a:prstGeom prst="rect">
            <a:avLst/>
          </a:prstGeom>
          <a:solidFill>
            <a:srgbClr val="0175B0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C. Light can only come from the sun</a:t>
            </a:r>
            <a:r>
              <a:rPr lang="en-GB" sz="25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502" y="3789407"/>
            <a:ext cx="1966047" cy="234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542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790868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10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What needs light to grow?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5649" y="1501629"/>
            <a:ext cx="2365055" cy="4194496"/>
          </a:xfrm>
          <a:prstGeom prst="rect">
            <a:avLst/>
          </a:prstGeom>
          <a:solidFill>
            <a:srgbClr val="F08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3389471" y="1501629"/>
            <a:ext cx="2365055" cy="4194496"/>
          </a:xfrm>
          <a:prstGeom prst="rect">
            <a:avLst/>
          </a:prstGeom>
          <a:solidFill>
            <a:srgbClr val="F08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23295" y="1501629"/>
            <a:ext cx="2365055" cy="4194496"/>
          </a:xfrm>
          <a:prstGeom prst="rect">
            <a:avLst/>
          </a:prstGeom>
          <a:solidFill>
            <a:srgbClr val="F08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55677" y="1648992"/>
            <a:ext cx="18455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A.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1594" y="1648991"/>
            <a:ext cx="18455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B.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81098" y="1648991"/>
            <a:ext cx="18455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C.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9026" y="4831401"/>
            <a:ext cx="16383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Your nose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45793" y="4831401"/>
            <a:ext cx="165717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Buildings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1571" y="4831401"/>
            <a:ext cx="20485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Plants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6" y="5851352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image above to see if you’re correct.</a:t>
            </a:r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23" y="2375644"/>
            <a:ext cx="1699436" cy="2206159"/>
          </a:xfrm>
          <a:prstGeom prst="rect">
            <a:avLst/>
          </a:prstGeom>
        </p:spPr>
      </p:pic>
      <p:pic>
        <p:nvPicPr>
          <p:cNvPr id="8" name="Picture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210" y="2585896"/>
            <a:ext cx="2203573" cy="1785654"/>
          </a:xfrm>
          <a:prstGeom prst="rect">
            <a:avLst/>
          </a:prstGeom>
        </p:spPr>
      </p:pic>
      <p:pic>
        <p:nvPicPr>
          <p:cNvPr id="9" name="Picture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217" y="2496535"/>
            <a:ext cx="2256458" cy="196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415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38287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6066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What are animals that only </a:t>
            </a:r>
            <a:br>
              <a:rPr lang="en-GB" sz="3600" dirty="0">
                <a:latin typeface="Twinkl SemiBold" pitchFamily="2" charset="0"/>
              </a:rPr>
            </a:br>
            <a:r>
              <a:rPr lang="en-GB" sz="3600" dirty="0">
                <a:latin typeface="Twinkl SemiBold" pitchFamily="2" charset="0"/>
              </a:rPr>
              <a:t>come out at night called?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5647" y="2680764"/>
            <a:ext cx="3302003" cy="748236"/>
          </a:xfrm>
          <a:prstGeom prst="rect">
            <a:avLst/>
          </a:prstGeom>
          <a:solidFill>
            <a:srgbClr val="7768AD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A. night animals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7" y="2028719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answer below to see if you’re correct.</a:t>
            </a:r>
          </a:p>
        </p:txBody>
      </p:sp>
      <p:sp>
        <p:nvSpPr>
          <p:cNvPr id="17" name="TextBox 16">
            <a:hlinkClick r:id="rId2" action="ppaction://hlinksldjump"/>
          </p:cNvPr>
          <p:cNvSpPr txBox="1"/>
          <p:nvPr/>
        </p:nvSpPr>
        <p:spPr>
          <a:xfrm>
            <a:off x="755649" y="3903621"/>
            <a:ext cx="3302001" cy="748236"/>
          </a:xfrm>
          <a:prstGeom prst="rect">
            <a:avLst/>
          </a:prstGeom>
          <a:solidFill>
            <a:srgbClr val="7768AD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B. sleepy</a:t>
            </a: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755649" y="5126479"/>
            <a:ext cx="3302001" cy="748236"/>
          </a:xfrm>
          <a:prstGeom prst="rect">
            <a:avLst/>
          </a:prstGeom>
          <a:solidFill>
            <a:srgbClr val="7768AD"/>
          </a:solidFill>
        </p:spPr>
        <p:txBody>
          <a:bodyPr wrap="square" lIns="108000" tIns="180000" rIns="108000" bIns="180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C. nocturnal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573" y="3179592"/>
            <a:ext cx="3354759" cy="219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45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1058207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815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8075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1512842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23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Which of these objects reflects light?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6" y="5851352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image above to see if you’re correct.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8EBB2A4-7EA8-40D2-83D0-689B9D1ACB5E}"/>
              </a:ext>
            </a:extLst>
          </p:cNvPr>
          <p:cNvGrpSpPr/>
          <p:nvPr/>
        </p:nvGrpSpPr>
        <p:grpSpPr>
          <a:xfrm>
            <a:off x="6023295" y="1501629"/>
            <a:ext cx="2365055" cy="4194496"/>
            <a:chOff x="6023295" y="1501629"/>
            <a:chExt cx="2365055" cy="4194496"/>
          </a:xfrm>
        </p:grpSpPr>
        <p:sp>
          <p:nvSpPr>
            <p:cNvPr id="12" name="Rectangle 11"/>
            <p:cNvSpPr/>
            <p:nvPr/>
          </p:nvSpPr>
          <p:spPr>
            <a:xfrm>
              <a:off x="6023295" y="1501629"/>
              <a:ext cx="2365055" cy="4194496"/>
            </a:xfrm>
            <a:prstGeom prst="rect">
              <a:avLst/>
            </a:prstGeom>
            <a:solidFill>
              <a:srgbClr val="017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81098" y="1648991"/>
              <a:ext cx="184557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>
                  <a:solidFill>
                    <a:schemeClr val="bg1"/>
                  </a:solidFill>
                </a:rPr>
                <a:t>C.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81571" y="4831401"/>
              <a:ext cx="204850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500" dirty="0">
                  <a:solidFill>
                    <a:schemeClr val="bg1"/>
                  </a:solidFill>
                </a:rPr>
                <a:t>A mirror</a:t>
              </a:r>
            </a:p>
          </p:txBody>
        </p:sp>
        <p:pic>
          <p:nvPicPr>
            <p:cNvPr id="20" name="Picture 1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1524" y="2288613"/>
              <a:ext cx="1728596" cy="2400898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00FD2FA-789C-4297-BC5E-10C2898F3D04}"/>
              </a:ext>
            </a:extLst>
          </p:cNvPr>
          <p:cNvGrpSpPr/>
          <p:nvPr/>
        </p:nvGrpSpPr>
        <p:grpSpPr>
          <a:xfrm>
            <a:off x="755649" y="1501629"/>
            <a:ext cx="2365055" cy="4194496"/>
            <a:chOff x="755649" y="1501629"/>
            <a:chExt cx="2365055" cy="4194496"/>
          </a:xfrm>
        </p:grpSpPr>
        <p:sp>
          <p:nvSpPr>
            <p:cNvPr id="10" name="Rectangle 9"/>
            <p:cNvSpPr/>
            <p:nvPr/>
          </p:nvSpPr>
          <p:spPr>
            <a:xfrm>
              <a:off x="755649" y="1501629"/>
              <a:ext cx="2365055" cy="4194496"/>
            </a:xfrm>
            <a:prstGeom prst="rect">
              <a:avLst/>
            </a:prstGeom>
            <a:solidFill>
              <a:srgbClr val="017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5677" y="1648992"/>
              <a:ext cx="184557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>
                  <a:solidFill>
                    <a:schemeClr val="bg1"/>
                  </a:solidFill>
                </a:rPr>
                <a:t>A.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9026" y="4831401"/>
              <a:ext cx="16383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500" dirty="0">
                  <a:solidFill>
                    <a:schemeClr val="bg1"/>
                  </a:solidFill>
                </a:rPr>
                <a:t>A pillow</a:t>
              </a:r>
            </a:p>
          </p:txBody>
        </p:sp>
        <p:pic>
          <p:nvPicPr>
            <p:cNvPr id="2" name="Picture 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485" y="2730460"/>
              <a:ext cx="1851382" cy="134888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DC5011F-3637-41F3-ABFF-15C23AF6E72C}"/>
              </a:ext>
            </a:extLst>
          </p:cNvPr>
          <p:cNvGrpSpPr/>
          <p:nvPr/>
        </p:nvGrpSpPr>
        <p:grpSpPr>
          <a:xfrm>
            <a:off x="3389471" y="1501629"/>
            <a:ext cx="2365055" cy="4194496"/>
            <a:chOff x="3389471" y="1501629"/>
            <a:chExt cx="2365055" cy="4194496"/>
          </a:xfrm>
        </p:grpSpPr>
        <p:sp>
          <p:nvSpPr>
            <p:cNvPr id="11" name="Rectangle 10"/>
            <p:cNvSpPr/>
            <p:nvPr/>
          </p:nvSpPr>
          <p:spPr>
            <a:xfrm>
              <a:off x="3389471" y="1501629"/>
              <a:ext cx="2365055" cy="4194496"/>
            </a:xfrm>
            <a:prstGeom prst="rect">
              <a:avLst/>
            </a:prstGeom>
            <a:solidFill>
              <a:srgbClr val="017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51594" y="1648991"/>
              <a:ext cx="184557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>
                  <a:solidFill>
                    <a:schemeClr val="bg1"/>
                  </a:solidFill>
                </a:rPr>
                <a:t>B.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67323" y="4831401"/>
              <a:ext cx="140935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500" dirty="0">
                  <a:solidFill>
                    <a:schemeClr val="bg1"/>
                  </a:solidFill>
                </a:rPr>
                <a:t>A cat</a:t>
              </a:r>
            </a:p>
          </p:txBody>
        </p:sp>
        <p:pic>
          <p:nvPicPr>
            <p:cNvPr id="4" name="Picture 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3561" y="2419361"/>
              <a:ext cx="1501643" cy="21187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9953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3765188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Well Done! You’re correct!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79" y="1614516"/>
            <a:ext cx="4179471" cy="43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726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How is a shadow created?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5650" y="2018324"/>
            <a:ext cx="5140329" cy="966346"/>
          </a:xfrm>
          <a:prstGeom prst="rect">
            <a:avLst/>
          </a:prstGeom>
          <a:solidFill>
            <a:srgbClr val="F0864A"/>
          </a:solidFill>
        </p:spPr>
        <p:txBody>
          <a:bodyPr wrap="square" lIns="108000" tIns="288000" rIns="108000" bIns="288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A. An object reflects the light.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1238" y="1335648"/>
            <a:ext cx="4641523" cy="391628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pPr algn="ctr"/>
            <a:r>
              <a:rPr lang="en-GB" sz="1600" dirty="0">
                <a:latin typeface="Twinkl" pitchFamily="50" charset="0"/>
              </a:rPr>
              <a:t>Click on an answer below to see if you’re correct.</a:t>
            </a:r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755649" y="3412222"/>
            <a:ext cx="5140326" cy="966346"/>
          </a:xfrm>
          <a:prstGeom prst="rect">
            <a:avLst/>
          </a:prstGeom>
          <a:solidFill>
            <a:srgbClr val="F0864A"/>
          </a:solidFill>
        </p:spPr>
        <p:txBody>
          <a:bodyPr wrap="square" lIns="108000" tIns="288000" rIns="108000" bIns="288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B. An object blocks the light.</a:t>
            </a: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755649" y="4806121"/>
            <a:ext cx="5140326" cy="966346"/>
          </a:xfrm>
          <a:prstGeom prst="rect">
            <a:avLst/>
          </a:prstGeom>
          <a:solidFill>
            <a:srgbClr val="F0864A"/>
          </a:solidFill>
        </p:spPr>
        <p:txBody>
          <a:bodyPr wrap="square" lIns="108000" tIns="288000" rIns="108000" bIns="288000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</a:rPr>
              <a:t>C. An object lets the light through.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023" y="2124580"/>
            <a:ext cx="1962179" cy="36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34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61962" y="765175"/>
            <a:ext cx="8220075" cy="610619"/>
          </a:xfrm>
          <a:prstGeom prst="roundRect">
            <a:avLst>
              <a:gd name="adj" fmla="val 9641"/>
            </a:avLst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C1C1C"/>
                </a:solidFill>
                <a:latin typeface="Twinkl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Twinkl SemiBold" pitchFamily="2" charset="0"/>
              </a:rPr>
              <a:t>Never mind. Keep trying.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88" y="1914525"/>
            <a:ext cx="3050222" cy="3886200"/>
          </a:xfrm>
          <a:prstGeom prst="rect">
            <a:avLst/>
          </a:prstGeom>
        </p:spPr>
      </p:pic>
      <p:sp>
        <p:nvSpPr>
          <p:cNvPr id="4" name="Arrow: Left 3">
            <a:hlinkClick r:id="rId3" action="ppaction://hlinksldjump"/>
          </p:cNvPr>
          <p:cNvSpPr/>
          <p:nvPr/>
        </p:nvSpPr>
        <p:spPr>
          <a:xfrm>
            <a:off x="714375" y="5172075"/>
            <a:ext cx="1104900" cy="99060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4375" y="4467550"/>
            <a:ext cx="1238250" cy="637849"/>
          </a:xfrm>
          <a:prstGeom prst="rect">
            <a:avLst/>
          </a:prstGeom>
        </p:spPr>
        <p:txBody>
          <a:bodyPr wrap="square" lIns="0" tIns="72000" rIns="0" bIns="72000">
            <a:spAutoFit/>
          </a:bodyPr>
          <a:lstStyle/>
          <a:p>
            <a:r>
              <a:rPr lang="en-GB" sz="1600" dirty="0">
                <a:latin typeface="Twinkl" pitchFamily="50" charset="0"/>
              </a:rPr>
              <a:t>Click here to try again:</a:t>
            </a:r>
          </a:p>
        </p:txBody>
      </p:sp>
    </p:spTree>
    <p:extLst>
      <p:ext uri="{BB962C8B-B14F-4D97-AF65-F5344CB8AC3E}">
        <p14:creationId xmlns:p14="http://schemas.microsoft.com/office/powerpoint/2010/main" val="1957621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winkl Template">
      <a:dk1>
        <a:srgbClr val="1C1C1C"/>
      </a:dk1>
      <a:lt1>
        <a:sysClr val="window" lastClr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Custom 1">
      <a:majorFont>
        <a:latin typeface="Twinkl Sb"/>
        <a:ea typeface=""/>
        <a:cs typeface=""/>
      </a:majorFont>
      <a:minorFont>
        <a:latin typeface="Twink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8A0DB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2" id="{CBCA707B-BBA2-4E7E-9DB6-705861FD9E17}" vid="{48CF7D95-9755-429D-A1B1-06B08BB4DD7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76</TotalTime>
  <Words>478</Words>
  <Application>Microsoft Office PowerPoint</Application>
  <PresentationFormat>On-screen Show (4:3)</PresentationFormat>
  <Paragraphs>81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Twinkl SemiBold</vt:lpstr>
      <vt:lpstr>Sassoon Infant Rg</vt:lpstr>
      <vt:lpstr>Twinkl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Twinkl</dc:creator>
  <cp:lastModifiedBy>Sarah Williamson</cp:lastModifiedBy>
  <cp:revision>12</cp:revision>
  <dcterms:created xsi:type="dcterms:W3CDTF">2017-02-03T09:06:52Z</dcterms:created>
  <dcterms:modified xsi:type="dcterms:W3CDTF">2017-11-22T08:04:58Z</dcterms:modified>
</cp:coreProperties>
</file>