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1" r:id="rId5"/>
    <p:sldId id="263" r:id="rId6"/>
    <p:sldId id="262" r:id="rId7"/>
    <p:sldId id="265" r:id="rId8"/>
    <p:sldId id="266" r:id="rId9"/>
    <p:sldId id="29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4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83" r:id="rId32"/>
    <p:sldId id="260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C3D69B"/>
    <a:srgbClr val="E46C0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04FCC-D587-4082-8C9E-F4A06F392E9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10124E0-52A1-449B-9538-7F1A3A572E80}">
      <dgm:prSet phldrT="[Text]" custT="1"/>
      <dgm:spPr/>
      <dgm:t>
        <a:bodyPr/>
        <a:lstStyle/>
        <a:p>
          <a:r>
            <a:rPr lang="en-GB" sz="1800" dirty="0">
              <a:latin typeface="Comic Sans MS" panose="030F0702030302020204" pitchFamily="66" charset="0"/>
            </a:rPr>
            <a:t>If two objects with the </a:t>
          </a:r>
          <a:r>
            <a:rPr lang="en-GB" sz="1800" b="1" u="sng" dirty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dirty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dirty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dirty="0">
              <a:latin typeface="Comic Sans MS" panose="030F0702030302020204" pitchFamily="66" charset="0"/>
            </a:rPr>
            <a:t>, it will </a:t>
          </a:r>
          <a:r>
            <a:rPr lang="en-GB" sz="1800" b="1" u="sng" dirty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dirty="0">
              <a:latin typeface="Comic Sans MS" panose="030F0702030302020204" pitchFamily="66" charset="0"/>
            </a:rPr>
            <a:t>.</a:t>
          </a:r>
        </a:p>
      </dgm:t>
    </dgm:pt>
    <dgm:pt modelId="{CEFC59FF-78C5-4AF7-8A59-8BC55F169DD9}" type="parTrans" cxnId="{BDCD76A4-8FB5-4472-A79E-EA0F6E42FF52}">
      <dgm:prSet/>
      <dgm:spPr/>
      <dgm:t>
        <a:bodyPr/>
        <a:lstStyle/>
        <a:p>
          <a:endParaRPr lang="en-GB"/>
        </a:p>
      </dgm:t>
    </dgm:pt>
    <dgm:pt modelId="{01EBEA43-A3B4-492C-B759-31A412233680}" type="sibTrans" cxnId="{BDCD76A4-8FB5-4472-A79E-EA0F6E42FF52}">
      <dgm:prSet/>
      <dgm:spPr/>
      <dgm:t>
        <a:bodyPr/>
        <a:lstStyle/>
        <a:p>
          <a:endParaRPr lang="en-GB"/>
        </a:p>
      </dgm:t>
    </dgm:pt>
    <dgm:pt modelId="{B75B5310-3EF6-48DE-9CBD-CA84A47BF147}">
      <dgm:prSet phldrT="[Text]" phldr="1"/>
      <dgm:spPr/>
      <dgm:t>
        <a:bodyPr/>
        <a:lstStyle/>
        <a:p>
          <a:endParaRPr lang="en-GB"/>
        </a:p>
      </dgm:t>
    </dgm:pt>
    <dgm:pt modelId="{EBAB3634-E8F3-44DE-AF86-6396DC098E17}" type="parTrans" cxnId="{C1D7DF5F-6BDD-4EE6-AB80-38321E920D73}">
      <dgm:prSet/>
      <dgm:spPr/>
      <dgm:t>
        <a:bodyPr/>
        <a:lstStyle/>
        <a:p>
          <a:endParaRPr lang="en-GB"/>
        </a:p>
      </dgm:t>
    </dgm:pt>
    <dgm:pt modelId="{4BC889AE-D735-4F32-8698-60E855C0463B}" type="sibTrans" cxnId="{C1D7DF5F-6BDD-4EE6-AB80-38321E920D73}">
      <dgm:prSet/>
      <dgm:spPr/>
      <dgm:t>
        <a:bodyPr/>
        <a:lstStyle/>
        <a:p>
          <a:endParaRPr lang="en-GB"/>
        </a:p>
      </dgm:t>
    </dgm:pt>
    <dgm:pt modelId="{CFCBB8F3-309C-447B-B255-44703E46794C}">
      <dgm:prSet phldrT="[Text]" phldr="1"/>
      <dgm:spPr/>
      <dgm:t>
        <a:bodyPr/>
        <a:lstStyle/>
        <a:p>
          <a:endParaRPr lang="en-GB" dirty="0"/>
        </a:p>
      </dgm:t>
    </dgm:pt>
    <dgm:pt modelId="{7EBA47F0-ACD7-418A-A57C-64B0FBB64DB1}" type="parTrans" cxnId="{6789FEDE-257D-426E-A5EA-7CA8C44B7BC2}">
      <dgm:prSet/>
      <dgm:spPr/>
      <dgm:t>
        <a:bodyPr/>
        <a:lstStyle/>
        <a:p>
          <a:endParaRPr lang="en-GB"/>
        </a:p>
      </dgm:t>
    </dgm:pt>
    <dgm:pt modelId="{344E2CF5-078B-4C34-959A-E5F069CA6D41}" type="sibTrans" cxnId="{6789FEDE-257D-426E-A5EA-7CA8C44B7BC2}">
      <dgm:prSet/>
      <dgm:spPr/>
      <dgm:t>
        <a:bodyPr/>
        <a:lstStyle/>
        <a:p>
          <a:endParaRPr lang="en-GB"/>
        </a:p>
      </dgm:t>
    </dgm:pt>
    <dgm:pt modelId="{6AEA3089-490D-413C-AD7E-84A8B2D5FC0D}">
      <dgm:prSet phldrT="[Text]" phldr="1"/>
      <dgm:spPr/>
      <dgm:t>
        <a:bodyPr/>
        <a:lstStyle/>
        <a:p>
          <a:endParaRPr lang="en-GB"/>
        </a:p>
      </dgm:t>
    </dgm:pt>
    <dgm:pt modelId="{DCC28380-7F52-47A0-AE4D-B6C0E74D3148}" type="parTrans" cxnId="{7B17FBBA-DDDC-4451-8C75-A264DB28F037}">
      <dgm:prSet/>
      <dgm:spPr/>
      <dgm:t>
        <a:bodyPr/>
        <a:lstStyle/>
        <a:p>
          <a:endParaRPr lang="en-GB"/>
        </a:p>
      </dgm:t>
    </dgm:pt>
    <dgm:pt modelId="{98024754-57DC-48F6-B118-E83C60F2A49B}" type="sibTrans" cxnId="{7B17FBBA-DDDC-4451-8C75-A264DB28F037}">
      <dgm:prSet/>
      <dgm:spPr/>
      <dgm:t>
        <a:bodyPr/>
        <a:lstStyle/>
        <a:p>
          <a:endParaRPr lang="en-GB"/>
        </a:p>
      </dgm:t>
    </dgm:pt>
    <dgm:pt modelId="{51DA07F3-62F6-49E1-894D-B73BB0B42A0B}" type="pres">
      <dgm:prSet presAssocID="{12604FCC-D587-4082-8C9E-F4A06F392E99}" presName="Name0" presStyleCnt="0">
        <dgm:presLayoutVars>
          <dgm:dir/>
          <dgm:resizeHandles val="exact"/>
        </dgm:presLayoutVars>
      </dgm:prSet>
      <dgm:spPr/>
    </dgm:pt>
    <dgm:pt modelId="{79A18F36-FECD-4DAE-948C-261059EEC3F5}" type="pres">
      <dgm:prSet presAssocID="{F10124E0-52A1-449B-9538-7F1A3A572E80}" presName="node" presStyleLbl="node1" presStyleIdx="0" presStyleCnt="2">
        <dgm:presLayoutVars>
          <dgm:bulletEnabled val="1"/>
        </dgm:presLayoutVars>
      </dgm:prSet>
      <dgm:spPr/>
    </dgm:pt>
    <dgm:pt modelId="{BA4D61BA-D362-4C5B-9CE7-D1DA185F3450}" type="pres">
      <dgm:prSet presAssocID="{01EBEA43-A3B4-492C-B759-31A412233680}" presName="sibTrans" presStyleCnt="0"/>
      <dgm:spPr/>
    </dgm:pt>
    <dgm:pt modelId="{5A9E153B-A13C-45D6-8EF4-D69DD0E39145}" type="pres">
      <dgm:prSet presAssocID="{B75B5310-3EF6-48DE-9CBD-CA84A47BF147}" presName="node" presStyleLbl="node1" presStyleIdx="1" presStyleCnt="2">
        <dgm:presLayoutVars>
          <dgm:bulletEnabled val="1"/>
        </dgm:presLayoutVars>
      </dgm:prSet>
      <dgm:spPr/>
    </dgm:pt>
  </dgm:ptLst>
  <dgm:cxnLst>
    <dgm:cxn modelId="{2FC5D709-729D-4038-A30E-06FB7751514C}" type="presOf" srcId="{12604FCC-D587-4082-8C9E-F4A06F392E99}" destId="{51DA07F3-62F6-49E1-894D-B73BB0B42A0B}" srcOrd="0" destOrd="0" presId="urn:microsoft.com/office/officeart/2005/8/layout/hList6"/>
    <dgm:cxn modelId="{33C6680D-5AA3-4791-A6C1-1E81D3926A55}" type="presOf" srcId="{6AEA3089-490D-413C-AD7E-84A8B2D5FC0D}" destId="{5A9E153B-A13C-45D6-8EF4-D69DD0E39145}" srcOrd="0" destOrd="2" presId="urn:microsoft.com/office/officeart/2005/8/layout/hList6"/>
    <dgm:cxn modelId="{C1D7DF5F-6BDD-4EE6-AB80-38321E920D73}" srcId="{12604FCC-D587-4082-8C9E-F4A06F392E99}" destId="{B75B5310-3EF6-48DE-9CBD-CA84A47BF147}" srcOrd="1" destOrd="0" parTransId="{EBAB3634-E8F3-44DE-AF86-6396DC098E17}" sibTransId="{4BC889AE-D735-4F32-8698-60E855C0463B}"/>
    <dgm:cxn modelId="{BDCD76A4-8FB5-4472-A79E-EA0F6E42FF52}" srcId="{12604FCC-D587-4082-8C9E-F4A06F392E99}" destId="{F10124E0-52A1-449B-9538-7F1A3A572E80}" srcOrd="0" destOrd="0" parTransId="{CEFC59FF-78C5-4AF7-8A59-8BC55F169DD9}" sibTransId="{01EBEA43-A3B4-492C-B759-31A412233680}"/>
    <dgm:cxn modelId="{7B17FBBA-DDDC-4451-8C75-A264DB28F037}" srcId="{B75B5310-3EF6-48DE-9CBD-CA84A47BF147}" destId="{6AEA3089-490D-413C-AD7E-84A8B2D5FC0D}" srcOrd="1" destOrd="0" parTransId="{DCC28380-7F52-47A0-AE4D-B6C0E74D3148}" sibTransId="{98024754-57DC-48F6-B118-E83C60F2A49B}"/>
    <dgm:cxn modelId="{40F024BF-D7C1-45E4-9F0F-653B8B35F311}" type="presOf" srcId="{F10124E0-52A1-449B-9538-7F1A3A572E80}" destId="{79A18F36-FECD-4DAE-948C-261059EEC3F5}" srcOrd="0" destOrd="0" presId="urn:microsoft.com/office/officeart/2005/8/layout/hList6"/>
    <dgm:cxn modelId="{E71884CE-38BF-43BC-8BD4-6425409F13E8}" type="presOf" srcId="{CFCBB8F3-309C-447B-B255-44703E46794C}" destId="{5A9E153B-A13C-45D6-8EF4-D69DD0E39145}" srcOrd="0" destOrd="1" presId="urn:microsoft.com/office/officeart/2005/8/layout/hList6"/>
    <dgm:cxn modelId="{FF4FBBDB-0221-48D5-A8A4-F94E2CD2D536}" type="presOf" srcId="{B75B5310-3EF6-48DE-9CBD-CA84A47BF147}" destId="{5A9E153B-A13C-45D6-8EF4-D69DD0E39145}" srcOrd="0" destOrd="0" presId="urn:microsoft.com/office/officeart/2005/8/layout/hList6"/>
    <dgm:cxn modelId="{6789FEDE-257D-426E-A5EA-7CA8C44B7BC2}" srcId="{B75B5310-3EF6-48DE-9CBD-CA84A47BF147}" destId="{CFCBB8F3-309C-447B-B255-44703E46794C}" srcOrd="0" destOrd="0" parTransId="{7EBA47F0-ACD7-418A-A57C-64B0FBB64DB1}" sibTransId="{344E2CF5-078B-4C34-959A-E5F069CA6D41}"/>
    <dgm:cxn modelId="{0EC0D110-54D9-491F-AB7A-D8A4FC894866}" type="presParOf" srcId="{51DA07F3-62F6-49E1-894D-B73BB0B42A0B}" destId="{79A18F36-FECD-4DAE-948C-261059EEC3F5}" srcOrd="0" destOrd="0" presId="urn:microsoft.com/office/officeart/2005/8/layout/hList6"/>
    <dgm:cxn modelId="{C547AE6F-A5EA-47B7-AABF-DEFB78275423}" type="presParOf" srcId="{51DA07F3-62F6-49E1-894D-B73BB0B42A0B}" destId="{BA4D61BA-D362-4C5B-9CE7-D1DA185F3450}" srcOrd="1" destOrd="0" presId="urn:microsoft.com/office/officeart/2005/8/layout/hList6"/>
    <dgm:cxn modelId="{014858F2-15EB-405F-AE69-CBC5B72B805B}" type="presParOf" srcId="{51DA07F3-62F6-49E1-894D-B73BB0B42A0B}" destId="{5A9E153B-A13C-45D6-8EF4-D69DD0E3914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04FCC-D587-4082-8C9E-F4A06F392E9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10124E0-52A1-449B-9538-7F1A3A572E80}">
      <dgm:prSet phldrT="[Text]" custT="1"/>
      <dgm:spPr/>
      <dgm:t>
        <a:bodyPr/>
        <a:lstStyle/>
        <a:p>
          <a:r>
            <a:rPr lang="en-GB" sz="1800" dirty="0">
              <a:latin typeface="Comic Sans MS" panose="030F0702030302020204" pitchFamily="66" charset="0"/>
            </a:rPr>
            <a:t>If two objects with the </a:t>
          </a:r>
          <a:r>
            <a:rPr lang="en-GB" sz="1800" b="1" u="sng" dirty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dirty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dirty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dirty="0">
              <a:latin typeface="Comic Sans MS" panose="030F0702030302020204" pitchFamily="66" charset="0"/>
            </a:rPr>
            <a:t>, it will </a:t>
          </a:r>
          <a:r>
            <a:rPr lang="en-GB" sz="1800" b="1" u="sng" dirty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dirty="0">
              <a:latin typeface="Comic Sans MS" panose="030F0702030302020204" pitchFamily="66" charset="0"/>
            </a:rPr>
            <a:t>.</a:t>
          </a:r>
        </a:p>
      </dgm:t>
    </dgm:pt>
    <dgm:pt modelId="{CEFC59FF-78C5-4AF7-8A59-8BC55F169DD9}" type="parTrans" cxnId="{BDCD76A4-8FB5-4472-A79E-EA0F6E42FF52}">
      <dgm:prSet/>
      <dgm:spPr/>
      <dgm:t>
        <a:bodyPr/>
        <a:lstStyle/>
        <a:p>
          <a:endParaRPr lang="en-GB"/>
        </a:p>
      </dgm:t>
    </dgm:pt>
    <dgm:pt modelId="{01EBEA43-A3B4-492C-B759-31A412233680}" type="sibTrans" cxnId="{BDCD76A4-8FB5-4472-A79E-EA0F6E42FF52}">
      <dgm:prSet/>
      <dgm:spPr/>
      <dgm:t>
        <a:bodyPr/>
        <a:lstStyle/>
        <a:p>
          <a:endParaRPr lang="en-GB"/>
        </a:p>
      </dgm:t>
    </dgm:pt>
    <dgm:pt modelId="{3BBFEE77-A0BB-4625-98D4-78CFC170C8F2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If two objects with </a:t>
          </a:r>
          <a:r>
            <a:rPr lang="en-GB" b="1" u="sng" dirty="0">
              <a:solidFill>
                <a:srgbClr val="FF0000"/>
              </a:solidFill>
              <a:latin typeface="Comic Sans MS" panose="030F0702030302020204" pitchFamily="66" charset="0"/>
            </a:rPr>
            <a:t>opposite charge </a:t>
          </a:r>
          <a:r>
            <a:rPr lang="en-GB" dirty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b="1" u="sng" dirty="0">
              <a:solidFill>
                <a:srgbClr val="FF0000"/>
              </a:solidFill>
              <a:latin typeface="Comic Sans MS" panose="030F0702030302020204" pitchFamily="66" charset="0"/>
            </a:rPr>
            <a:t>attractive</a:t>
          </a:r>
          <a:r>
            <a:rPr lang="en-GB" dirty="0">
              <a:latin typeface="Comic Sans MS" panose="030F0702030302020204" pitchFamily="66" charset="0"/>
            </a:rPr>
            <a:t>, it will </a:t>
          </a:r>
          <a:r>
            <a:rPr lang="en-GB" b="1" u="sng" dirty="0">
              <a:solidFill>
                <a:srgbClr val="FF0000"/>
              </a:solidFill>
              <a:latin typeface="Comic Sans MS" panose="030F0702030302020204" pitchFamily="66" charset="0"/>
            </a:rPr>
            <a:t>pull them together</a:t>
          </a:r>
          <a:r>
            <a:rPr lang="en-GB" dirty="0">
              <a:latin typeface="Comic Sans MS" panose="030F0702030302020204" pitchFamily="66" charset="0"/>
            </a:rPr>
            <a:t>.</a:t>
          </a:r>
        </a:p>
      </dgm:t>
    </dgm:pt>
    <dgm:pt modelId="{633479D1-ACEA-4AF0-95F8-D684B1CF601C}" type="parTrans" cxnId="{E1DB805F-E111-4586-8FCB-7B5A08499DFB}">
      <dgm:prSet/>
      <dgm:spPr/>
      <dgm:t>
        <a:bodyPr/>
        <a:lstStyle/>
        <a:p>
          <a:endParaRPr lang="en-GB"/>
        </a:p>
      </dgm:t>
    </dgm:pt>
    <dgm:pt modelId="{FEABCEA7-CB1C-4D78-8481-0F27D9228EFF}" type="sibTrans" cxnId="{E1DB805F-E111-4586-8FCB-7B5A08499DFB}">
      <dgm:prSet/>
      <dgm:spPr/>
      <dgm:t>
        <a:bodyPr/>
        <a:lstStyle/>
        <a:p>
          <a:endParaRPr lang="en-GB"/>
        </a:p>
      </dgm:t>
    </dgm:pt>
    <dgm:pt modelId="{51DA07F3-62F6-49E1-894D-B73BB0B42A0B}" type="pres">
      <dgm:prSet presAssocID="{12604FCC-D587-4082-8C9E-F4A06F392E99}" presName="Name0" presStyleCnt="0">
        <dgm:presLayoutVars>
          <dgm:dir/>
          <dgm:resizeHandles val="exact"/>
        </dgm:presLayoutVars>
      </dgm:prSet>
      <dgm:spPr/>
    </dgm:pt>
    <dgm:pt modelId="{79A18F36-FECD-4DAE-948C-261059EEC3F5}" type="pres">
      <dgm:prSet presAssocID="{F10124E0-52A1-449B-9538-7F1A3A572E80}" presName="node" presStyleLbl="node1" presStyleIdx="0" presStyleCnt="2">
        <dgm:presLayoutVars>
          <dgm:bulletEnabled val="1"/>
        </dgm:presLayoutVars>
      </dgm:prSet>
      <dgm:spPr/>
    </dgm:pt>
    <dgm:pt modelId="{BA4D61BA-D362-4C5B-9CE7-D1DA185F3450}" type="pres">
      <dgm:prSet presAssocID="{01EBEA43-A3B4-492C-B759-31A412233680}" presName="sibTrans" presStyleCnt="0"/>
      <dgm:spPr/>
    </dgm:pt>
    <dgm:pt modelId="{F2BCBFBC-84B4-4566-8791-7B9ABBC642F3}" type="pres">
      <dgm:prSet presAssocID="{3BBFEE77-A0BB-4625-98D4-78CFC170C8F2}" presName="node" presStyleLbl="node1" presStyleIdx="1" presStyleCnt="2">
        <dgm:presLayoutVars>
          <dgm:bulletEnabled val="1"/>
        </dgm:presLayoutVars>
      </dgm:prSet>
      <dgm:spPr/>
    </dgm:pt>
  </dgm:ptLst>
  <dgm:cxnLst>
    <dgm:cxn modelId="{DC65AF37-E8FE-49B6-BA0A-94DDCA88B61F}" type="presOf" srcId="{12604FCC-D587-4082-8C9E-F4A06F392E99}" destId="{51DA07F3-62F6-49E1-894D-B73BB0B42A0B}" srcOrd="0" destOrd="0" presId="urn:microsoft.com/office/officeart/2005/8/layout/hList6"/>
    <dgm:cxn modelId="{E1DB805F-E111-4586-8FCB-7B5A08499DFB}" srcId="{12604FCC-D587-4082-8C9E-F4A06F392E99}" destId="{3BBFEE77-A0BB-4625-98D4-78CFC170C8F2}" srcOrd="1" destOrd="0" parTransId="{633479D1-ACEA-4AF0-95F8-D684B1CF601C}" sibTransId="{FEABCEA7-CB1C-4D78-8481-0F27D9228EFF}"/>
    <dgm:cxn modelId="{BDCD76A4-8FB5-4472-A79E-EA0F6E42FF52}" srcId="{12604FCC-D587-4082-8C9E-F4A06F392E99}" destId="{F10124E0-52A1-449B-9538-7F1A3A572E80}" srcOrd="0" destOrd="0" parTransId="{CEFC59FF-78C5-4AF7-8A59-8BC55F169DD9}" sibTransId="{01EBEA43-A3B4-492C-B759-31A412233680}"/>
    <dgm:cxn modelId="{761DE4D2-904E-4CFB-B4C1-9E331A1C70F6}" type="presOf" srcId="{3BBFEE77-A0BB-4625-98D4-78CFC170C8F2}" destId="{F2BCBFBC-84B4-4566-8791-7B9ABBC642F3}" srcOrd="0" destOrd="0" presId="urn:microsoft.com/office/officeart/2005/8/layout/hList6"/>
    <dgm:cxn modelId="{004EB6E2-9B6B-40E0-B25E-9B50A9789674}" type="presOf" srcId="{F10124E0-52A1-449B-9538-7F1A3A572E80}" destId="{79A18F36-FECD-4DAE-948C-261059EEC3F5}" srcOrd="0" destOrd="0" presId="urn:microsoft.com/office/officeart/2005/8/layout/hList6"/>
    <dgm:cxn modelId="{D73AD22D-F87B-4746-BB62-533BDC9465D3}" type="presParOf" srcId="{51DA07F3-62F6-49E1-894D-B73BB0B42A0B}" destId="{79A18F36-FECD-4DAE-948C-261059EEC3F5}" srcOrd="0" destOrd="0" presId="urn:microsoft.com/office/officeart/2005/8/layout/hList6"/>
    <dgm:cxn modelId="{8BEF759D-61CF-48B1-8B61-5EE5667A65B9}" type="presParOf" srcId="{51DA07F3-62F6-49E1-894D-B73BB0B42A0B}" destId="{BA4D61BA-D362-4C5B-9CE7-D1DA185F3450}" srcOrd="1" destOrd="0" presId="urn:microsoft.com/office/officeart/2005/8/layout/hList6"/>
    <dgm:cxn modelId="{D78A62B9-B90A-4A36-9112-17606F2D3E1E}" type="presParOf" srcId="{51DA07F3-62F6-49E1-894D-B73BB0B42A0B}" destId="{F2BCBFBC-84B4-4566-8791-7B9ABBC642F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8F36-FECD-4DAE-948C-261059EEC3F5}">
      <dsp:nvSpPr>
        <dsp:cNvPr id="0" name=""/>
        <dsp:cNvSpPr/>
      </dsp:nvSpPr>
      <dsp:spPr>
        <a:xfrm rot="16200000">
          <a:off x="-527019" y="529552"/>
          <a:ext cx="3495948" cy="24368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anose="030F0702030302020204" pitchFamily="66" charset="0"/>
            </a:rPr>
            <a:t>If two objects with the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kern="1200" dirty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kern="1200" dirty="0">
              <a:latin typeface="Comic Sans MS" panose="030F0702030302020204" pitchFamily="66" charset="0"/>
            </a:rPr>
            <a:t>, it will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kern="1200" dirty="0">
              <a:latin typeface="Comic Sans MS" panose="030F0702030302020204" pitchFamily="66" charset="0"/>
            </a:rPr>
            <a:t>.</a:t>
          </a:r>
        </a:p>
      </dsp:txBody>
      <dsp:txXfrm rot="5400000">
        <a:off x="2534" y="699189"/>
        <a:ext cx="2436843" cy="2097568"/>
      </dsp:txXfrm>
    </dsp:sp>
    <dsp:sp modelId="{5A9E153B-A13C-45D6-8EF4-D69DD0E39145}">
      <dsp:nvSpPr>
        <dsp:cNvPr id="0" name=""/>
        <dsp:cNvSpPr/>
      </dsp:nvSpPr>
      <dsp:spPr>
        <a:xfrm rot="16200000">
          <a:off x="2092587" y="529552"/>
          <a:ext cx="3495948" cy="243684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5594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8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700" kern="1200"/>
        </a:p>
      </dsp:txBody>
      <dsp:txXfrm rot="5400000">
        <a:off x="2622140" y="699189"/>
        <a:ext cx="2436843" cy="2097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8F36-FECD-4DAE-948C-261059EEC3F5}">
      <dsp:nvSpPr>
        <dsp:cNvPr id="0" name=""/>
        <dsp:cNvSpPr/>
      </dsp:nvSpPr>
      <dsp:spPr>
        <a:xfrm rot="16200000">
          <a:off x="-527019" y="529552"/>
          <a:ext cx="3495948" cy="24368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anose="030F0702030302020204" pitchFamily="66" charset="0"/>
            </a:rPr>
            <a:t>If two objects with the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same charge </a:t>
          </a:r>
          <a:r>
            <a:rPr lang="en-GB" sz="1800" kern="1200" dirty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repulsive</a:t>
          </a:r>
          <a:r>
            <a:rPr lang="en-GB" sz="1800" kern="1200" dirty="0">
              <a:latin typeface="Comic Sans MS" panose="030F0702030302020204" pitchFamily="66" charset="0"/>
            </a:rPr>
            <a:t>, it will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push them apart</a:t>
          </a:r>
          <a:r>
            <a:rPr lang="en-GB" sz="1800" kern="1200" dirty="0">
              <a:latin typeface="Comic Sans MS" panose="030F0702030302020204" pitchFamily="66" charset="0"/>
            </a:rPr>
            <a:t>.</a:t>
          </a:r>
        </a:p>
      </dsp:txBody>
      <dsp:txXfrm rot="5400000">
        <a:off x="2534" y="699189"/>
        <a:ext cx="2436843" cy="2097568"/>
      </dsp:txXfrm>
    </dsp:sp>
    <dsp:sp modelId="{F2BCBFBC-84B4-4566-8791-7B9ABBC642F3}">
      <dsp:nvSpPr>
        <dsp:cNvPr id="0" name=""/>
        <dsp:cNvSpPr/>
      </dsp:nvSpPr>
      <dsp:spPr>
        <a:xfrm rot="16200000">
          <a:off x="2092587" y="529552"/>
          <a:ext cx="3495948" cy="243684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605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anose="030F0702030302020204" pitchFamily="66" charset="0"/>
            </a:rPr>
            <a:t>If two objects with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opposite charge </a:t>
          </a:r>
          <a:r>
            <a:rPr lang="en-GB" sz="1800" kern="1200" dirty="0">
              <a:latin typeface="Comic Sans MS" panose="030F0702030302020204" pitchFamily="66" charset="0"/>
            </a:rPr>
            <a:t>are brought towards each other the force produced will be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attractive</a:t>
          </a:r>
          <a:r>
            <a:rPr lang="en-GB" sz="1800" kern="1200" dirty="0">
              <a:latin typeface="Comic Sans MS" panose="030F0702030302020204" pitchFamily="66" charset="0"/>
            </a:rPr>
            <a:t>, it will </a:t>
          </a:r>
          <a:r>
            <a:rPr lang="en-GB" sz="1800" b="1" u="sng" kern="1200" dirty="0">
              <a:solidFill>
                <a:srgbClr val="FF0000"/>
              </a:solidFill>
              <a:latin typeface="Comic Sans MS" panose="030F0702030302020204" pitchFamily="66" charset="0"/>
            </a:rPr>
            <a:t>pull them together</a:t>
          </a:r>
          <a:r>
            <a:rPr lang="en-GB" sz="1800" kern="1200" dirty="0">
              <a:latin typeface="Comic Sans MS" panose="030F0702030302020204" pitchFamily="66" charset="0"/>
            </a:rPr>
            <a:t>.</a:t>
          </a:r>
        </a:p>
      </dsp:txBody>
      <dsp:txXfrm rot="5400000">
        <a:off x="2622140" y="699189"/>
        <a:ext cx="2436843" cy="2097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7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4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5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4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77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11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5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0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1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77734-D26B-44B2-8A90-63264DB671DD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C075-DBBF-45D7-A31D-522C09485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bbc.co.uk/bitesize/higher/physics/elect/energy_volts/revision/1/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(1) - Supplement</a:t>
            </a:r>
          </a:p>
        </p:txBody>
      </p:sp>
    </p:spTree>
    <p:extLst>
      <p:ext uri="{BB962C8B-B14F-4D97-AF65-F5344CB8AC3E}">
        <p14:creationId xmlns:p14="http://schemas.microsoft.com/office/powerpoint/2010/main" val="59930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All electrically charged objects have an electric field around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6" y="3429000"/>
            <a:ext cx="3175000" cy="317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1124744"/>
            <a:ext cx="2880320" cy="2304256"/>
          </a:xfrm>
          <a:prstGeom prst="cloudCallout">
            <a:avLst>
              <a:gd name="adj1" fmla="val 2295"/>
              <a:gd name="adj2" fmla="val 89233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charged particle or object (+ or -)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experiences a force.</a:t>
            </a:r>
          </a:p>
        </p:txBody>
      </p:sp>
    </p:spTree>
    <p:extLst>
      <p:ext uri="{BB962C8B-B14F-4D97-AF65-F5344CB8AC3E}">
        <p14:creationId xmlns:p14="http://schemas.microsoft.com/office/powerpoint/2010/main" val="43876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All electrically charged objects have an electric field around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6" y="3429000"/>
            <a:ext cx="3175000" cy="317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1124744"/>
            <a:ext cx="2880320" cy="2304256"/>
          </a:xfrm>
          <a:prstGeom prst="cloudCallout">
            <a:avLst>
              <a:gd name="adj1" fmla="val 2295"/>
              <a:gd name="adj2" fmla="val 89233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charged particle or object (+ or -)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experiences a force.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1212016"/>
              </p:ext>
            </p:extLst>
          </p:nvPr>
        </p:nvGraphicFramePr>
        <p:xfrm>
          <a:off x="158556" y="3356992"/>
          <a:ext cx="5061516" cy="349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033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All electrically charged objects have an electric field around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6" y="3429000"/>
            <a:ext cx="3175000" cy="317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1124744"/>
            <a:ext cx="2880320" cy="2304256"/>
          </a:xfrm>
          <a:prstGeom prst="cloudCallout">
            <a:avLst>
              <a:gd name="adj1" fmla="val 2295"/>
              <a:gd name="adj2" fmla="val 89233"/>
            </a:avLst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charged particle or object (+ or -)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experiences a force.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8421035"/>
              </p:ext>
            </p:extLst>
          </p:nvPr>
        </p:nvGraphicFramePr>
        <p:xfrm>
          <a:off x="158556" y="3356992"/>
          <a:ext cx="5061516" cy="349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419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>
                <a:latin typeface="Comic Sans MS" panose="030F0702030302020204" pitchFamily="66" charset="0"/>
              </a:rPr>
              <a:t>will show how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>
                <a:latin typeface="Comic Sans MS" panose="030F0702030302020204" pitchFamily="66" charset="0"/>
              </a:rPr>
              <a:t>will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>
                <a:latin typeface="Comic Sans MS" panose="030F0702030302020204" pitchFamily="66" charset="0"/>
              </a:rPr>
              <a:t> 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084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>
                <a:latin typeface="Comic Sans MS" panose="030F0702030302020204" pitchFamily="66" charset="0"/>
              </a:rPr>
              <a:t>will show how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>
                <a:latin typeface="Comic Sans MS" panose="030F0702030302020204" pitchFamily="66" charset="0"/>
              </a:rPr>
              <a:t>will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>
                <a:latin typeface="Comic Sans MS" panose="030F0702030302020204" pitchFamily="66" charset="0"/>
              </a:rPr>
              <a:t> 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>
                <a:latin typeface="Comic Sans MS" panose="030F0702030302020204" pitchFamily="66" charset="0"/>
              </a:rPr>
              <a:t> will show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>
                <a:latin typeface="Comic Sans MS" panose="030F0702030302020204" pitchFamily="66" charset="0"/>
              </a:rPr>
              <a:t> in which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>
                <a:latin typeface="Comic Sans MS" panose="030F0702030302020204" pitchFamily="66" charset="0"/>
              </a:rPr>
              <a:t> on a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>
                <a:latin typeface="Comic Sans MS" panose="030F0702030302020204" pitchFamily="66" charset="0"/>
              </a:rPr>
              <a:t>always point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>
                <a:latin typeface="Comic Sans MS" panose="030F0702030302020204" pitchFamily="66" charset="0"/>
              </a:rPr>
              <a:t>positive charge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>
                <a:latin typeface="Comic Sans MS" panose="030F0702030302020204" pitchFamily="66" charset="0"/>
              </a:rPr>
              <a:t> negative charge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93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>
                <a:latin typeface="Comic Sans MS" panose="030F0702030302020204" pitchFamily="66" charset="0"/>
              </a:rPr>
              <a:t>will show how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>
                <a:latin typeface="Comic Sans MS" panose="030F0702030302020204" pitchFamily="66" charset="0"/>
              </a:rPr>
              <a:t>will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>
                <a:latin typeface="Comic Sans MS" panose="030F0702030302020204" pitchFamily="66" charset="0"/>
              </a:rPr>
              <a:t> 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>
                <a:latin typeface="Comic Sans MS" panose="030F0702030302020204" pitchFamily="66" charset="0"/>
              </a:rPr>
              <a:t> will show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>
                <a:latin typeface="Comic Sans MS" panose="030F0702030302020204" pitchFamily="66" charset="0"/>
              </a:rPr>
              <a:t> in which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>
                <a:latin typeface="Comic Sans MS" panose="030F0702030302020204" pitchFamily="66" charset="0"/>
              </a:rPr>
              <a:t> on a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>
                <a:latin typeface="Comic Sans MS" panose="030F0702030302020204" pitchFamily="66" charset="0"/>
              </a:rPr>
              <a:t>always point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>
                <a:latin typeface="Comic Sans MS" panose="030F0702030302020204" pitchFamily="66" charset="0"/>
              </a:rPr>
              <a:t>positive charge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>
                <a:latin typeface="Comic Sans MS" panose="030F0702030302020204" pitchFamily="66" charset="0"/>
              </a:rPr>
              <a:t> negative charge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971600" y="3861048"/>
            <a:ext cx="1656184" cy="16561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19672" y="35730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644" y="386148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33267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8410" y="386104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5676" y="5048583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1672" y="43350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2978" y="4735762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5644" y="482903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-</a:t>
            </a:r>
          </a:p>
        </p:txBody>
      </p:sp>
      <p:grpSp>
        <p:nvGrpSpPr>
          <p:cNvPr id="19" name="Group 18"/>
          <p:cNvGrpSpPr/>
          <p:nvPr/>
        </p:nvGrpSpPr>
        <p:grpSpPr>
          <a:xfrm rot="2287183">
            <a:off x="-120940" y="3770480"/>
            <a:ext cx="1440160" cy="0"/>
            <a:chOff x="3851920" y="4829036"/>
            <a:chExt cx="1440160" cy="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2636" y="4735762"/>
            <a:ext cx="938964" cy="93274"/>
            <a:chOff x="3851920" y="4829036"/>
            <a:chExt cx="1440160" cy="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8649976">
            <a:off x="77739" y="5895835"/>
            <a:ext cx="1440160" cy="0"/>
            <a:chOff x="3851920" y="4829036"/>
            <a:chExt cx="1440160" cy="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6200000">
            <a:off x="1230838" y="6091450"/>
            <a:ext cx="1251084" cy="102647"/>
            <a:chOff x="3851920" y="4829036"/>
            <a:chExt cx="1440160" cy="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3687832">
            <a:off x="2110458" y="5855227"/>
            <a:ext cx="1680692" cy="53182"/>
            <a:chOff x="3851920" y="4829036"/>
            <a:chExt cx="1440160" cy="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10800000" flipV="1">
            <a:off x="2627784" y="4725961"/>
            <a:ext cx="1296144" cy="45719"/>
            <a:chOff x="3851920" y="4829036"/>
            <a:chExt cx="1440160" cy="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8467378">
            <a:off x="2271440" y="3638316"/>
            <a:ext cx="1425978" cy="151995"/>
            <a:chOff x="3851920" y="4829036"/>
            <a:chExt cx="1440160" cy="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5400000">
            <a:off x="1435759" y="3482345"/>
            <a:ext cx="627119" cy="111476"/>
            <a:chOff x="3851920" y="4829036"/>
            <a:chExt cx="1440160" cy="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851920" y="4829036"/>
              <a:ext cx="1440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851920" y="4829036"/>
              <a:ext cx="74830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067944" y="3719792"/>
            <a:ext cx="3888432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 </a:t>
            </a:r>
            <a:r>
              <a:rPr lang="en-GB" sz="2000" dirty="0">
                <a:latin typeface="Comic Sans MS" panose="030F0702030302020204" pitchFamily="66" charset="0"/>
              </a:rPr>
              <a:t>close to a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negatively</a:t>
            </a:r>
            <a:r>
              <a:rPr lang="en-GB" sz="2000" dirty="0">
                <a:latin typeface="Comic Sans MS" panose="030F0702030302020204" pitchFamily="66" charset="0"/>
              </a:rPr>
              <a:t> charged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sphere</a:t>
            </a:r>
            <a:r>
              <a:rPr lang="en-GB" sz="2000" dirty="0">
                <a:latin typeface="Comic Sans MS" panose="030F0702030302020204" pitchFamily="66" charset="0"/>
              </a:rPr>
              <a:t>.  The field around a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Van de </a:t>
            </a:r>
            <a:r>
              <a:rPr lang="en-GB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Graaff</a:t>
            </a:r>
            <a:r>
              <a:rPr lang="en-GB" sz="2000" dirty="0">
                <a:latin typeface="Comic Sans MS" panose="030F0702030302020204" pitchFamily="66" charset="0"/>
              </a:rPr>
              <a:t> generator dome would be similar to this.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16065" y="5602015"/>
            <a:ext cx="36004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The direction of the arrow shows the direction a positively charged particle will move.</a:t>
            </a:r>
          </a:p>
        </p:txBody>
      </p:sp>
    </p:spTree>
    <p:extLst>
      <p:ext uri="{BB962C8B-B14F-4D97-AF65-F5344CB8AC3E}">
        <p14:creationId xmlns:p14="http://schemas.microsoft.com/office/powerpoint/2010/main" val="182052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>
                <a:latin typeface="Comic Sans MS" panose="030F0702030302020204" pitchFamily="66" charset="0"/>
              </a:rPr>
              <a:t>will show how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>
                <a:latin typeface="Comic Sans MS" panose="030F0702030302020204" pitchFamily="66" charset="0"/>
              </a:rPr>
              <a:t>will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>
                <a:latin typeface="Comic Sans MS" panose="030F0702030302020204" pitchFamily="66" charset="0"/>
              </a:rPr>
              <a:t> 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>
                <a:latin typeface="Comic Sans MS" panose="030F0702030302020204" pitchFamily="66" charset="0"/>
              </a:rPr>
              <a:t> will show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>
                <a:latin typeface="Comic Sans MS" panose="030F0702030302020204" pitchFamily="66" charset="0"/>
              </a:rPr>
              <a:t> in which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>
                <a:latin typeface="Comic Sans MS" panose="030F0702030302020204" pitchFamily="66" charset="0"/>
              </a:rPr>
              <a:t> on a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>
                <a:latin typeface="Comic Sans MS" panose="030F0702030302020204" pitchFamily="66" charset="0"/>
              </a:rPr>
              <a:t>always point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>
                <a:latin typeface="Comic Sans MS" panose="030F0702030302020204" pitchFamily="66" charset="0"/>
              </a:rPr>
              <a:t>positive charge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>
                <a:latin typeface="Comic Sans MS" panose="030F0702030302020204" pitchFamily="66" charset="0"/>
              </a:rPr>
              <a:t> negative charge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8057"/>
            <a:ext cx="1260941" cy="117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e/ed/VFPt_charges_plus_minus_thumb.svg/300px-VFPt_charges_plus_minus_thum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857500" cy="21431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661248"/>
            <a:ext cx="28575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Electric field between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  <a:r>
              <a:rPr lang="en-GB" dirty="0">
                <a:latin typeface="Comic Sans MS" panose="030F0702030302020204" pitchFamily="66" charset="0"/>
              </a:rPr>
              <a:t> and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negative point charge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71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>
                <a:latin typeface="Comic Sans MS" panose="030F0702030302020204" pitchFamily="66" charset="0"/>
              </a:rPr>
              <a:t>will show how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>
                <a:latin typeface="Comic Sans MS" panose="030F0702030302020204" pitchFamily="66" charset="0"/>
              </a:rPr>
              <a:t>will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>
                <a:latin typeface="Comic Sans MS" panose="030F0702030302020204" pitchFamily="66" charset="0"/>
              </a:rPr>
              <a:t> 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>
                <a:latin typeface="Comic Sans MS" panose="030F0702030302020204" pitchFamily="66" charset="0"/>
              </a:rPr>
              <a:t> will show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>
                <a:latin typeface="Comic Sans MS" panose="030F0702030302020204" pitchFamily="66" charset="0"/>
              </a:rPr>
              <a:t> in which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>
                <a:latin typeface="Comic Sans MS" panose="030F0702030302020204" pitchFamily="66" charset="0"/>
              </a:rPr>
              <a:t> on a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>
                <a:latin typeface="Comic Sans MS" panose="030F0702030302020204" pitchFamily="66" charset="0"/>
              </a:rPr>
              <a:t>always point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>
                <a:latin typeface="Comic Sans MS" panose="030F0702030302020204" pitchFamily="66" charset="0"/>
              </a:rPr>
              <a:t>positive charge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>
                <a:latin typeface="Comic Sans MS" panose="030F0702030302020204" pitchFamily="66" charset="0"/>
              </a:rPr>
              <a:t> negative charge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8057"/>
            <a:ext cx="1260941" cy="117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e/ed/VFPt_charges_plus_minus_thumb.svg/300px-VFPt_charges_plus_minus_thum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857500" cy="21431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661248"/>
            <a:ext cx="28575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Electric field between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  <a:r>
              <a:rPr lang="en-GB" dirty="0">
                <a:latin typeface="Comic Sans MS" panose="030F0702030302020204" pitchFamily="66" charset="0"/>
              </a:rPr>
              <a:t> and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negative point charge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39" y="3429000"/>
            <a:ext cx="2266246" cy="21869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4498" y="5672455"/>
            <a:ext cx="29523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Electric field between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two parallel </a:t>
            </a:r>
            <a:r>
              <a:rPr lang="en-GB" dirty="0">
                <a:latin typeface="Comic Sans MS" panose="030F0702030302020204" pitchFamily="66" charset="0"/>
              </a:rPr>
              <a:t>plates with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opposite charges </a:t>
            </a:r>
            <a:r>
              <a:rPr lang="en-GB" dirty="0">
                <a:latin typeface="Comic Sans MS" panose="030F0702030302020204" pitchFamily="66" charset="0"/>
              </a:rPr>
              <a:t>on them</a:t>
            </a:r>
          </a:p>
        </p:txBody>
      </p:sp>
    </p:spTree>
    <p:extLst>
      <p:ext uri="{BB962C8B-B14F-4D97-AF65-F5344CB8AC3E}">
        <p14:creationId xmlns:p14="http://schemas.microsoft.com/office/powerpoint/2010/main" val="124738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1340768"/>
            <a:ext cx="57041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Lines of force </a:t>
            </a:r>
            <a:r>
              <a:rPr lang="en-GB" dirty="0">
                <a:latin typeface="Comic Sans MS" panose="030F0702030302020204" pitchFamily="66" charset="0"/>
              </a:rPr>
              <a:t>will show how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particles </a:t>
            </a:r>
            <a:r>
              <a:rPr lang="en-GB" dirty="0">
                <a:latin typeface="Comic Sans MS" panose="030F0702030302020204" pitchFamily="66" charset="0"/>
              </a:rPr>
              <a:t>will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move</a:t>
            </a:r>
            <a:r>
              <a:rPr lang="en-GB" dirty="0">
                <a:latin typeface="Comic Sans MS" panose="030F0702030302020204" pitchFamily="66" charset="0"/>
              </a:rPr>
              <a:t> in an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7975" y="2060848"/>
            <a:ext cx="8584505" cy="1368152"/>
          </a:xfrm>
          <a:prstGeom prst="rightArrow">
            <a:avLst>
              <a:gd name="adj1" fmla="val 72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Arrows</a:t>
            </a:r>
            <a:r>
              <a:rPr lang="en-GB" dirty="0">
                <a:latin typeface="Comic Sans MS" panose="030F0702030302020204" pitchFamily="66" charset="0"/>
              </a:rPr>
              <a:t> will show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direction</a:t>
            </a:r>
            <a:r>
              <a:rPr lang="en-GB" dirty="0">
                <a:latin typeface="Comic Sans MS" panose="030F0702030302020204" pitchFamily="66" charset="0"/>
              </a:rPr>
              <a:t> in which the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force</a:t>
            </a:r>
            <a:r>
              <a:rPr lang="en-GB" dirty="0">
                <a:latin typeface="Comic Sans MS" panose="030F0702030302020204" pitchFamily="66" charset="0"/>
              </a:rPr>
              <a:t> on a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positive </a:t>
            </a:r>
            <a:r>
              <a:rPr lang="en-GB" dirty="0">
                <a:latin typeface="Comic Sans MS" panose="030F0702030302020204" pitchFamily="66" charset="0"/>
              </a:rPr>
              <a:t>(+) charge would act. 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Field lines </a:t>
            </a:r>
            <a:r>
              <a:rPr lang="en-GB" dirty="0">
                <a:latin typeface="Comic Sans MS" panose="030F0702030302020204" pitchFamily="66" charset="0"/>
              </a:rPr>
              <a:t>always point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away from </a:t>
            </a:r>
            <a:r>
              <a:rPr lang="en-GB" dirty="0">
                <a:latin typeface="Comic Sans MS" panose="030F0702030302020204" pitchFamily="66" charset="0"/>
              </a:rPr>
              <a:t>positive charge </a:t>
            </a:r>
            <a:r>
              <a:rPr lang="en-GB" b="1" u="sng" dirty="0">
                <a:solidFill>
                  <a:srgbClr val="00FF00"/>
                </a:solidFill>
                <a:latin typeface="Comic Sans MS" panose="030F0702030302020204" pitchFamily="66" charset="0"/>
              </a:rPr>
              <a:t>towards</a:t>
            </a:r>
            <a:r>
              <a:rPr lang="en-GB" dirty="0">
                <a:latin typeface="Comic Sans MS" panose="030F0702030302020204" pitchFamily="66" charset="0"/>
              </a:rPr>
              <a:t> negative charge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8057"/>
            <a:ext cx="1260941" cy="117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e/ed/VFPt_charges_plus_minus_thumb.svg/300px-VFPt_charges_plus_minus_thum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857500" cy="21431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661248"/>
            <a:ext cx="28575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Electric field between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  <a:r>
              <a:rPr lang="en-GB" dirty="0">
                <a:latin typeface="Comic Sans MS" panose="030F0702030302020204" pitchFamily="66" charset="0"/>
              </a:rPr>
              <a:t> and a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negative point charge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39" y="3429000"/>
            <a:ext cx="2266246" cy="21869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4498" y="5672455"/>
            <a:ext cx="29523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Electric field between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two parallel </a:t>
            </a:r>
            <a:r>
              <a:rPr lang="en-GB" dirty="0">
                <a:latin typeface="Comic Sans MS" panose="030F0702030302020204" pitchFamily="66" charset="0"/>
              </a:rPr>
              <a:t>plates with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opposite charges </a:t>
            </a:r>
            <a:r>
              <a:rPr lang="en-GB" dirty="0">
                <a:latin typeface="Comic Sans MS" panose="030F0702030302020204" pitchFamily="66" charset="0"/>
              </a:rPr>
              <a:t>on them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5411" y="3312570"/>
            <a:ext cx="1842119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Negatively charged particles, for example </a:t>
            </a:r>
            <a:r>
              <a:rPr lang="en-GB" sz="1600" i="1" dirty="0">
                <a:solidFill>
                  <a:srgbClr val="FF0000"/>
                </a:solidFill>
                <a:latin typeface="Comic Sans MS" panose="030F0702030302020204" pitchFamily="66" charset="0"/>
                <a:hlinkClick r:id="rId5"/>
              </a:rPr>
              <a:t>electrons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will move in the opposite direction to the arrow.</a:t>
            </a:r>
          </a:p>
        </p:txBody>
      </p:sp>
    </p:spTree>
    <p:extLst>
      <p:ext uri="{BB962C8B-B14F-4D97-AF65-F5344CB8AC3E}">
        <p14:creationId xmlns:p14="http://schemas.microsoft.com/office/powerpoint/2010/main" val="407411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</a:p>
        </p:txBody>
      </p:sp>
    </p:spTree>
    <p:extLst>
      <p:ext uri="{BB962C8B-B14F-4D97-AF65-F5344CB8AC3E}">
        <p14:creationId xmlns:p14="http://schemas.microsoft.com/office/powerpoint/2010/main" val="38850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10668"/>
              </p:ext>
            </p:extLst>
          </p:nvPr>
        </p:nvGraphicFramePr>
        <p:xfrm>
          <a:off x="1043608" y="1484784"/>
          <a:ext cx="7128792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there are positive and negative charges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unlike charges attract and that like charges repel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Describe simple experiments to show the production and detection of electrostatic charges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charging a body involves the addition or removal of electrons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Distinguish between electrical conductors and insulators and give typical examples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current is related to the flow of charge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Use and describe the use of an ammeter, both analogue and digital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current in metals is due to a flow of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charge is measured in coulombs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the direction of an electric field at a point is the direction of the force on a positive charge at that point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an electric field as a region in which an electric charge experiences a force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simple field patterns, including the field around a point charge, the field around a charged conducting sphere and the field between two parallel plates (not including end effects)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• Give an account of charging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a simple electron model to distinguish between conductors and insulators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Show understanding that a current is a rate of flow of charge and recall and use the equation I = Q / t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Distinguish between the direction of flow of electrons and conventional current</a:t>
                      </a:r>
                    </a:p>
                    <a:p>
                      <a:endParaRPr lang="en-GB" sz="13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57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Detection – using a gold leaf electroscope.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cap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Metal plate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Insulator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Gold leaf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575" y="3573016"/>
            <a:ext cx="1608113" cy="2006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17546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4562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87624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91110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Charged rod 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9650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Detection – using a gold leaf electroscope.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cap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Metal plate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Insulator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Gold leaf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5575" y="3573016"/>
            <a:ext cx="1608113" cy="2006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17546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4562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87624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91110" y="34886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Charged rod 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As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>
                <a:latin typeface="Comic Sans MS" panose="030F0702030302020204" pitchFamily="66" charset="0"/>
              </a:rPr>
              <a:t> and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>
                <a:latin typeface="Comic Sans MS" panose="030F0702030302020204" pitchFamily="66" charset="0"/>
              </a:rPr>
              <a:t>, so the leaf rises.</a:t>
            </a:r>
          </a:p>
        </p:txBody>
      </p:sp>
    </p:spTree>
    <p:extLst>
      <p:ext uri="{BB962C8B-B14F-4D97-AF65-F5344CB8AC3E}">
        <p14:creationId xmlns:p14="http://schemas.microsoft.com/office/powerpoint/2010/main" val="12111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Detection – using a gold leaf electroscope.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cap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Metal plate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Insulator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Gold leaf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5575" y="3488669"/>
            <a:ext cx="1623567" cy="369332"/>
            <a:chOff x="155575" y="3488669"/>
            <a:chExt cx="1623567" cy="369332"/>
          </a:xfrm>
        </p:grpSpPr>
        <p:sp>
          <p:nvSpPr>
            <p:cNvPr id="42" name="Rectangle 4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Charged rod 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As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>
                <a:latin typeface="Comic Sans MS" panose="030F0702030302020204" pitchFamily="66" charset="0"/>
              </a:rPr>
              <a:t> and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>
                <a:latin typeface="Comic Sans MS" panose="030F0702030302020204" pitchFamily="66" charset="0"/>
              </a:rPr>
              <a:t>, so the leaf rises.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92080" y="2975841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Inducing charge.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92080" y="4769301"/>
            <a:ext cx="1440160" cy="1972067"/>
            <a:chOff x="5292080" y="4769301"/>
            <a:chExt cx="1440160" cy="1972067"/>
          </a:xfrm>
        </p:grpSpPr>
        <p:sp>
          <p:nvSpPr>
            <p:cNvPr id="21" name="Rectangle 20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52320" y="4747222"/>
            <a:ext cx="1440160" cy="1972067"/>
            <a:chOff x="5292080" y="4769301"/>
            <a:chExt cx="1440160" cy="1972067"/>
          </a:xfrm>
        </p:grpSpPr>
        <p:sp>
          <p:nvSpPr>
            <p:cNvPr id="57" name="Rectangle 56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7" y="60710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sphere</a:t>
            </a:r>
          </a:p>
        </p:txBody>
      </p:sp>
      <p:cxnSp>
        <p:nvCxnSpPr>
          <p:cNvPr id="31" name="Straight Connector 30"/>
          <p:cNvCxnSpPr>
            <a:stCxn id="22" idx="5"/>
          </p:cNvCxnSpPr>
          <p:nvPr/>
        </p:nvCxnSpPr>
        <p:spPr>
          <a:xfrm>
            <a:off x="6429345" y="5776475"/>
            <a:ext cx="302895" cy="439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59" idx="3"/>
          </p:cNvCxnSpPr>
          <p:nvPr/>
        </p:nvCxnSpPr>
        <p:spPr>
          <a:xfrm flipV="1">
            <a:off x="7380312" y="5754396"/>
            <a:ext cx="374903" cy="338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0800000">
            <a:off x="5253279" y="4377890"/>
            <a:ext cx="1623567" cy="369332"/>
            <a:chOff x="155575" y="3488669"/>
            <a:chExt cx="1623567" cy="369332"/>
          </a:xfrm>
        </p:grpSpPr>
        <p:sp>
          <p:nvSpPr>
            <p:cNvPr id="62" name="Rectangle 6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7380312" y="4351588"/>
            <a:ext cx="1623567" cy="369332"/>
            <a:chOff x="155575" y="3488669"/>
            <a:chExt cx="1623567" cy="369332"/>
          </a:xfrm>
        </p:grpSpPr>
        <p:sp>
          <p:nvSpPr>
            <p:cNvPr id="68" name="Rectangle 67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541311" y="5427222"/>
            <a:ext cx="888034" cy="521732"/>
            <a:chOff x="5541311" y="5427222"/>
            <a:chExt cx="888034" cy="521732"/>
          </a:xfrm>
        </p:grpSpPr>
        <p:sp>
          <p:nvSpPr>
            <p:cNvPr id="73" name="TextBox 72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868144" y="4760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31563" y="4769301"/>
            <a:ext cx="736848" cy="487129"/>
            <a:chOff x="5631563" y="4769301"/>
            <a:chExt cx="736848" cy="487129"/>
          </a:xfrm>
        </p:grpSpPr>
        <p:sp>
          <p:nvSpPr>
            <p:cNvPr id="77" name="TextBox 76"/>
            <p:cNvSpPr txBox="1"/>
            <p:nvPr/>
          </p:nvSpPr>
          <p:spPr>
            <a:xfrm>
              <a:off x="5631563" y="479250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64756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80379" y="476930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545748" y="4702432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More electrons than normal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72000" y="5740194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Fewer electrons than normal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44539" y="5196951"/>
            <a:ext cx="738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Induced charge</a:t>
            </a:r>
          </a:p>
        </p:txBody>
      </p:sp>
      <p:cxnSp>
        <p:nvCxnSpPr>
          <p:cNvPr id="84" name="Straight Connector 83"/>
          <p:cNvCxnSpPr>
            <a:stCxn id="22" idx="2"/>
            <a:endCxn id="79" idx="1"/>
          </p:cNvCxnSpPr>
          <p:nvPr/>
        </p:nvCxnSpPr>
        <p:spPr>
          <a:xfrm flipV="1">
            <a:off x="5422171" y="5071764"/>
            <a:ext cx="342585" cy="28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3"/>
          </p:cNvCxnSpPr>
          <p:nvPr/>
        </p:nvCxnSpPr>
        <p:spPr>
          <a:xfrm>
            <a:off x="5383060" y="5381617"/>
            <a:ext cx="446283" cy="351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803976" y="4741462"/>
            <a:ext cx="736848" cy="514968"/>
            <a:chOff x="7803976" y="4741462"/>
            <a:chExt cx="736848" cy="514968"/>
          </a:xfrm>
        </p:grpSpPr>
        <p:grpSp>
          <p:nvGrpSpPr>
            <p:cNvPr id="85" name="Group 84"/>
            <p:cNvGrpSpPr/>
            <p:nvPr/>
          </p:nvGrpSpPr>
          <p:grpSpPr>
            <a:xfrm>
              <a:off x="7803976" y="4741462"/>
              <a:ext cx="736848" cy="487129"/>
              <a:chOff x="5631563" y="4769301"/>
              <a:chExt cx="736848" cy="487129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631563" y="4792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764756" y="48870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080379" y="47693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8141971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678621" y="5318756"/>
            <a:ext cx="888034" cy="521732"/>
            <a:chOff x="5541311" y="5427222"/>
            <a:chExt cx="888034" cy="521732"/>
          </a:xfrm>
        </p:grpSpPr>
        <p:sp>
          <p:nvSpPr>
            <p:cNvPr id="92" name="TextBox 91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045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Detection – using a gold leaf electroscope.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cap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Metal plate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Insulator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Gold leaf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5575" y="3488669"/>
            <a:ext cx="1623567" cy="369332"/>
            <a:chOff x="155575" y="3488669"/>
            <a:chExt cx="1623567" cy="369332"/>
          </a:xfrm>
        </p:grpSpPr>
        <p:sp>
          <p:nvSpPr>
            <p:cNvPr id="42" name="Rectangle 4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Charged rod 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As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>
                <a:latin typeface="Comic Sans MS" panose="030F0702030302020204" pitchFamily="66" charset="0"/>
              </a:rPr>
              <a:t> and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>
                <a:latin typeface="Comic Sans MS" panose="030F0702030302020204" pitchFamily="66" charset="0"/>
              </a:rPr>
              <a:t>, so the leaf rises.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92080" y="2975841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Inducing charge.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92080" y="4769301"/>
            <a:ext cx="1440160" cy="1972067"/>
            <a:chOff x="5292080" y="4769301"/>
            <a:chExt cx="1440160" cy="1972067"/>
          </a:xfrm>
        </p:grpSpPr>
        <p:sp>
          <p:nvSpPr>
            <p:cNvPr id="21" name="Rectangle 20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52320" y="4747222"/>
            <a:ext cx="1440160" cy="1972067"/>
            <a:chOff x="5292080" y="4769301"/>
            <a:chExt cx="1440160" cy="1972067"/>
          </a:xfrm>
        </p:grpSpPr>
        <p:sp>
          <p:nvSpPr>
            <p:cNvPr id="57" name="Rectangle 56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7" y="60710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sphere</a:t>
            </a:r>
          </a:p>
        </p:txBody>
      </p:sp>
      <p:cxnSp>
        <p:nvCxnSpPr>
          <p:cNvPr id="31" name="Straight Connector 30"/>
          <p:cNvCxnSpPr>
            <a:stCxn id="22" idx="5"/>
          </p:cNvCxnSpPr>
          <p:nvPr/>
        </p:nvCxnSpPr>
        <p:spPr>
          <a:xfrm>
            <a:off x="6429345" y="5776475"/>
            <a:ext cx="302895" cy="439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59" idx="3"/>
          </p:cNvCxnSpPr>
          <p:nvPr/>
        </p:nvCxnSpPr>
        <p:spPr>
          <a:xfrm flipV="1">
            <a:off x="7380312" y="5754396"/>
            <a:ext cx="374903" cy="338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0800000">
            <a:off x="5253279" y="4377890"/>
            <a:ext cx="1623567" cy="369332"/>
            <a:chOff x="155575" y="3488669"/>
            <a:chExt cx="1623567" cy="369332"/>
          </a:xfrm>
        </p:grpSpPr>
        <p:sp>
          <p:nvSpPr>
            <p:cNvPr id="62" name="Rectangle 6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7380312" y="4351588"/>
            <a:ext cx="1623567" cy="369332"/>
            <a:chOff x="155575" y="3488669"/>
            <a:chExt cx="1623567" cy="369332"/>
          </a:xfrm>
        </p:grpSpPr>
        <p:sp>
          <p:nvSpPr>
            <p:cNvPr id="68" name="Rectangle 67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541311" y="54272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93711" y="55796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08772" y="546670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41313" y="54617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31563" y="47925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68144" y="4760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64756" y="48870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80379" y="476930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45748" y="4702432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More electrons than normal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72000" y="5740194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Fewer electrons than normal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44539" y="5196951"/>
            <a:ext cx="738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Induced charge</a:t>
            </a:r>
          </a:p>
        </p:txBody>
      </p:sp>
      <p:cxnSp>
        <p:nvCxnSpPr>
          <p:cNvPr id="84" name="Straight Connector 83"/>
          <p:cNvCxnSpPr>
            <a:stCxn id="22" idx="2"/>
            <a:endCxn id="79" idx="1"/>
          </p:cNvCxnSpPr>
          <p:nvPr/>
        </p:nvCxnSpPr>
        <p:spPr>
          <a:xfrm flipV="1">
            <a:off x="5422171" y="5071764"/>
            <a:ext cx="342585" cy="28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3"/>
          </p:cNvCxnSpPr>
          <p:nvPr/>
        </p:nvCxnSpPr>
        <p:spPr>
          <a:xfrm>
            <a:off x="5383060" y="5381617"/>
            <a:ext cx="446283" cy="351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13" y="5274376"/>
            <a:ext cx="621300" cy="2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717592" y="4702432"/>
            <a:ext cx="85017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Sphere earthed by finger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7803976" y="4741462"/>
            <a:ext cx="736848" cy="514968"/>
            <a:chOff x="7803976" y="4741462"/>
            <a:chExt cx="736848" cy="514968"/>
          </a:xfrm>
        </p:grpSpPr>
        <p:grpSp>
          <p:nvGrpSpPr>
            <p:cNvPr id="86" name="Group 85"/>
            <p:cNvGrpSpPr/>
            <p:nvPr/>
          </p:nvGrpSpPr>
          <p:grpSpPr>
            <a:xfrm>
              <a:off x="7803976" y="4741462"/>
              <a:ext cx="736848" cy="487129"/>
              <a:chOff x="5631563" y="4769301"/>
              <a:chExt cx="736848" cy="487129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5631563" y="4792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764756" y="48870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080379" y="47693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8141971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716746" y="5378017"/>
            <a:ext cx="888034" cy="521732"/>
            <a:chOff x="5541311" y="5427222"/>
            <a:chExt cx="888034" cy="521732"/>
          </a:xfrm>
        </p:grpSpPr>
        <p:sp>
          <p:nvSpPr>
            <p:cNvPr id="93" name="TextBox 92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525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F6"/>
              </a:clrFrom>
              <a:clrTo>
                <a:srgbClr val="ECE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944216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7999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177" y="13407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26853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113113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342" y="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40" y="78886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054" y="1864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171912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800" y="461665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6536" y="-12328"/>
            <a:ext cx="81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51920" y="548680"/>
            <a:ext cx="3816424" cy="144016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Detecting and inducing charge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975" y="2996952"/>
            <a:ext cx="4264025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Detection – using a gold leaf electroscope.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596" y="4437112"/>
            <a:ext cx="1476164" cy="18722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331640" y="4293096"/>
            <a:ext cx="663526" cy="3600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8289" y="4077072"/>
            <a:ext cx="185399" cy="1800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87624" y="4005064"/>
            <a:ext cx="989718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>
            <a:off x="1763688" y="4977172"/>
            <a:ext cx="231478" cy="9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5575" y="3933056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cap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569495"/>
            <a:ext cx="9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Metal plate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53033" y="3619767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Insulator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7566" y="6381328"/>
            <a:ext cx="9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Gold leaf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421" y="4077073"/>
            <a:ext cx="399219" cy="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1995166" y="3927544"/>
            <a:ext cx="560610" cy="54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1785" y="5569495"/>
            <a:ext cx="1041618" cy="163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63688" y="5733256"/>
            <a:ext cx="18002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47094" y="50578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35411" y="51875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99494" y="53949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3698" y="53732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5575" y="3488669"/>
            <a:ext cx="1623567" cy="369332"/>
            <a:chOff x="155575" y="3488669"/>
            <a:chExt cx="1623567" cy="369332"/>
          </a:xfrm>
        </p:grpSpPr>
        <p:sp>
          <p:nvSpPr>
            <p:cNvPr id="42" name="Rectangle 4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853698" y="3429000"/>
            <a:ext cx="127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Charged rod 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663404" y="3619767"/>
            <a:ext cx="310372" cy="11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2030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8036" y="3760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19672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51150" y="37598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1398" y="4130028"/>
            <a:ext cx="181859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As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charged rod </a:t>
            </a:r>
            <a:r>
              <a:rPr lang="en-GB" sz="1600" dirty="0">
                <a:latin typeface="Comic Sans MS" panose="030F0702030302020204" pitchFamily="66" charset="0"/>
              </a:rPr>
              <a:t>is placed near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cap</a:t>
            </a:r>
            <a:r>
              <a:rPr lang="en-GB" sz="1600" dirty="0">
                <a:latin typeface="Comic Sans MS" panose="030F0702030302020204" pitchFamily="66" charset="0"/>
              </a:rPr>
              <a:t>, charges are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en-GB" sz="1600" dirty="0">
                <a:latin typeface="Comic Sans MS" panose="030F0702030302020204" pitchFamily="66" charset="0"/>
              </a:rPr>
              <a:t> in the electroscope.  Those in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gold leaf</a:t>
            </a:r>
            <a:r>
              <a:rPr lang="en-GB" sz="1600" dirty="0">
                <a:latin typeface="Comic Sans MS" panose="030F0702030302020204" pitchFamily="66" charset="0"/>
              </a:rPr>
              <a:t> and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metal plate repel</a:t>
            </a:r>
            <a:r>
              <a:rPr lang="en-GB" sz="1600" dirty="0">
                <a:latin typeface="Comic Sans MS" panose="030F0702030302020204" pitchFamily="66" charset="0"/>
              </a:rPr>
              <a:t>, so the leaf rises.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92080" y="2975841"/>
            <a:ext cx="2880320" cy="4320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Inducing charge.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92080" y="4769301"/>
            <a:ext cx="1440160" cy="1972067"/>
            <a:chOff x="5292080" y="4769301"/>
            <a:chExt cx="1440160" cy="1972067"/>
          </a:xfrm>
        </p:grpSpPr>
        <p:sp>
          <p:nvSpPr>
            <p:cNvPr id="21" name="Rectangle 20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52320" y="4747222"/>
            <a:ext cx="1440160" cy="1972067"/>
            <a:chOff x="5292080" y="4769301"/>
            <a:chExt cx="1440160" cy="1972067"/>
          </a:xfrm>
        </p:grpSpPr>
        <p:sp>
          <p:nvSpPr>
            <p:cNvPr id="57" name="Rectangle 56"/>
            <p:cNvSpPr/>
            <p:nvPr/>
          </p:nvSpPr>
          <p:spPr>
            <a:xfrm>
              <a:off x="5292080" y="6535216"/>
              <a:ext cx="1440160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5734082" y="6134793"/>
              <a:ext cx="577178" cy="2061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422171" y="4769301"/>
              <a:ext cx="1179978" cy="1179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7" y="60710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Metal sphere</a:t>
            </a:r>
          </a:p>
        </p:txBody>
      </p:sp>
      <p:cxnSp>
        <p:nvCxnSpPr>
          <p:cNvPr id="31" name="Straight Connector 30"/>
          <p:cNvCxnSpPr>
            <a:stCxn id="22" idx="5"/>
          </p:cNvCxnSpPr>
          <p:nvPr/>
        </p:nvCxnSpPr>
        <p:spPr>
          <a:xfrm>
            <a:off x="6429345" y="5776475"/>
            <a:ext cx="302895" cy="439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59" idx="3"/>
          </p:cNvCxnSpPr>
          <p:nvPr/>
        </p:nvCxnSpPr>
        <p:spPr>
          <a:xfrm flipV="1">
            <a:off x="7380312" y="5754396"/>
            <a:ext cx="374903" cy="338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0800000">
            <a:off x="5253279" y="4377890"/>
            <a:ext cx="1623567" cy="369332"/>
            <a:chOff x="155575" y="3488669"/>
            <a:chExt cx="1623567" cy="369332"/>
          </a:xfrm>
        </p:grpSpPr>
        <p:sp>
          <p:nvSpPr>
            <p:cNvPr id="62" name="Rectangle 61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7380312" y="4351588"/>
            <a:ext cx="1623567" cy="369332"/>
            <a:chOff x="155575" y="3488669"/>
            <a:chExt cx="1623567" cy="369332"/>
          </a:xfrm>
        </p:grpSpPr>
        <p:sp>
          <p:nvSpPr>
            <p:cNvPr id="68" name="Rectangle 67"/>
            <p:cNvSpPr/>
            <p:nvPr/>
          </p:nvSpPr>
          <p:spPr>
            <a:xfrm>
              <a:off x="155575" y="3573016"/>
              <a:ext cx="1608113" cy="2006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7546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4562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7624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91110" y="34886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541311" y="54272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93711" y="55796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08772" y="546670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41313" y="546177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31563" y="47925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68144" y="4760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64756" y="48870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80379" y="476930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45748" y="4702432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More electrons than normal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72000" y="5740194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Fewer electrons than normal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644539" y="5196951"/>
            <a:ext cx="738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Induced charge</a:t>
            </a:r>
          </a:p>
        </p:txBody>
      </p:sp>
      <p:cxnSp>
        <p:nvCxnSpPr>
          <p:cNvPr id="84" name="Straight Connector 83"/>
          <p:cNvCxnSpPr>
            <a:stCxn id="22" idx="2"/>
            <a:endCxn id="79" idx="1"/>
          </p:cNvCxnSpPr>
          <p:nvPr/>
        </p:nvCxnSpPr>
        <p:spPr>
          <a:xfrm flipV="1">
            <a:off x="5422171" y="5071764"/>
            <a:ext cx="342585" cy="287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2" idx="3"/>
          </p:cNvCxnSpPr>
          <p:nvPr/>
        </p:nvCxnSpPr>
        <p:spPr>
          <a:xfrm>
            <a:off x="5383060" y="5381617"/>
            <a:ext cx="446283" cy="351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13" y="5274376"/>
            <a:ext cx="621300" cy="2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717592" y="4702432"/>
            <a:ext cx="85017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Sphere earthed by finger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80792" y="5503294"/>
            <a:ext cx="108755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omic Sans MS" panose="030F0702030302020204" pitchFamily="66" charset="0"/>
              </a:rPr>
              <a:t>Electrons replace missing electrons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7395766" y="5337211"/>
            <a:ext cx="432047" cy="22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971830" y="5407300"/>
            <a:ext cx="189045" cy="3259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7803976" y="4741462"/>
            <a:ext cx="736848" cy="514968"/>
            <a:chOff x="7803976" y="4741462"/>
            <a:chExt cx="736848" cy="514968"/>
          </a:xfrm>
        </p:grpSpPr>
        <p:grpSp>
          <p:nvGrpSpPr>
            <p:cNvPr id="91" name="Group 90"/>
            <p:cNvGrpSpPr/>
            <p:nvPr/>
          </p:nvGrpSpPr>
          <p:grpSpPr>
            <a:xfrm>
              <a:off x="7803976" y="4741462"/>
              <a:ext cx="736848" cy="487129"/>
              <a:chOff x="5631563" y="4769301"/>
              <a:chExt cx="736848" cy="487129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5631563" y="4792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764756" y="488709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080379" y="476930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-</a:t>
                </a: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8141971" y="488709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87778" y="5395468"/>
            <a:ext cx="888034" cy="521732"/>
            <a:chOff x="5541311" y="5427222"/>
            <a:chExt cx="888034" cy="521732"/>
          </a:xfrm>
        </p:grpSpPr>
        <p:sp>
          <p:nvSpPr>
            <p:cNvPr id="97" name="TextBox 96"/>
            <p:cNvSpPr txBox="1"/>
            <p:nvPr/>
          </p:nvSpPr>
          <p:spPr>
            <a:xfrm>
              <a:off x="5541311" y="5427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693711" y="55796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908772" y="546670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41313" y="5461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253278" y="3546893"/>
            <a:ext cx="363318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sphere</a:t>
            </a:r>
            <a:r>
              <a:rPr lang="en-GB" sz="1600" dirty="0">
                <a:latin typeface="Comic Sans MS" panose="030F0702030302020204" pitchFamily="66" charset="0"/>
              </a:rPr>
              <a:t> ends up with an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opposite charge</a:t>
            </a:r>
            <a:r>
              <a:rPr lang="en-GB" sz="1600" dirty="0">
                <a:latin typeface="Comic Sans MS" panose="030F0702030302020204" pitchFamily="66" charset="0"/>
              </a:rPr>
              <a:t> to that on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rod</a:t>
            </a:r>
            <a:r>
              <a:rPr lang="en-GB" sz="1600" dirty="0">
                <a:latin typeface="Comic Sans MS" panose="030F0702030302020204" pitchFamily="66" charset="0"/>
              </a:rPr>
              <a:t>, which never actually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touches</a:t>
            </a:r>
            <a:r>
              <a:rPr lang="en-GB" sz="1600" dirty="0">
                <a:latin typeface="Comic Sans MS" panose="030F0702030302020204" pitchFamily="66" charset="0"/>
              </a:rPr>
              <a:t> the </a:t>
            </a:r>
            <a:r>
              <a:rPr lang="en-GB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sphere.</a:t>
            </a:r>
          </a:p>
        </p:txBody>
      </p:sp>
    </p:spTree>
    <p:extLst>
      <p:ext uri="{BB962C8B-B14F-4D97-AF65-F5344CB8AC3E}">
        <p14:creationId xmlns:p14="http://schemas.microsoft.com/office/powerpoint/2010/main" val="342438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</a:p>
        </p:txBody>
      </p:sp>
    </p:spTree>
    <p:extLst>
      <p:ext uri="{BB962C8B-B14F-4D97-AF65-F5344CB8AC3E}">
        <p14:creationId xmlns:p14="http://schemas.microsoft.com/office/powerpoint/2010/main" val="77928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</a:p>
        </p:txBody>
      </p:sp>
    </p:spTree>
    <p:extLst>
      <p:ext uri="{BB962C8B-B14F-4D97-AF65-F5344CB8AC3E}">
        <p14:creationId xmlns:p14="http://schemas.microsoft.com/office/powerpoint/2010/main" val="1673894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7632" y="2492896"/>
            <a:ext cx="2140352" cy="360040"/>
          </a:xfrm>
          <a:prstGeom prst="rect">
            <a:avLst/>
          </a:prstGeom>
          <a:solidFill>
            <a:srgbClr val="C3D69B">
              <a:alpha val="56078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843808" y="2852936"/>
            <a:ext cx="288032" cy="1008112"/>
          </a:xfrm>
          <a:prstGeom prst="downArrow">
            <a:avLst/>
          </a:prstGeom>
          <a:solidFill>
            <a:srgbClr val="C3D69B">
              <a:alpha val="6117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386104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There is a link between current and charge: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75" y="4653136"/>
            <a:ext cx="42640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charge flows at 1 coulomb per second, then the current is 1 ampere.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5" y="5451867"/>
            <a:ext cx="253583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charge flows at 2 coulombs per second, then the current is 2 ampere.</a:t>
            </a:r>
          </a:p>
        </p:txBody>
      </p:sp>
    </p:spTree>
    <p:extLst>
      <p:ext uri="{BB962C8B-B14F-4D97-AF65-F5344CB8AC3E}">
        <p14:creationId xmlns:p14="http://schemas.microsoft.com/office/powerpoint/2010/main" val="1580883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7632" y="2492896"/>
            <a:ext cx="2140352" cy="360040"/>
          </a:xfrm>
          <a:prstGeom prst="rect">
            <a:avLst/>
          </a:prstGeom>
          <a:solidFill>
            <a:srgbClr val="C3D69B">
              <a:alpha val="56078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843808" y="2852936"/>
            <a:ext cx="288032" cy="1008112"/>
          </a:xfrm>
          <a:prstGeom prst="downArrow">
            <a:avLst/>
          </a:prstGeom>
          <a:solidFill>
            <a:srgbClr val="C3D69B">
              <a:alpha val="6117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386104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There is a link between current and charge: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75" y="4653136"/>
            <a:ext cx="42640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charge flows at 1 coulomb per second, then the current is 1 ampere.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5" y="5451867"/>
            <a:ext cx="253583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charge flows at 2 coulombs per second, then the current is 2 ampere.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451867"/>
            <a:ext cx="164901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Current = Charge /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5928920"/>
            <a:ext cx="16490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 =  Q / t</a:t>
            </a:r>
          </a:p>
        </p:txBody>
      </p:sp>
    </p:spTree>
    <p:extLst>
      <p:ext uri="{BB962C8B-B14F-4D97-AF65-F5344CB8AC3E}">
        <p14:creationId xmlns:p14="http://schemas.microsoft.com/office/powerpoint/2010/main" val="362791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" y="7937"/>
            <a:ext cx="4568733" cy="34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2287632" y="2132856"/>
            <a:ext cx="3364488" cy="360040"/>
          </a:xfrm>
          <a:prstGeom prst="rightArrowCallout">
            <a:avLst>
              <a:gd name="adj1" fmla="val 25000"/>
              <a:gd name="adj2" fmla="val 25000"/>
              <a:gd name="adj3" fmla="val 164016"/>
              <a:gd name="adj4" fmla="val 64977"/>
            </a:avLst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4636836" y="0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Conductors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are made of materials that electricity can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flow through easily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 These materials are made up of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atoms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whose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electrons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move away freely.</a:t>
            </a:r>
          </a:p>
        </p:txBody>
      </p:sp>
      <p:sp>
        <p:nvSpPr>
          <p:cNvPr id="6" name="Cloud 5"/>
          <p:cNvSpPr/>
          <p:nvPr/>
        </p:nvSpPr>
        <p:spPr>
          <a:xfrm>
            <a:off x="5508104" y="2124918"/>
            <a:ext cx="3168352" cy="197251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insulators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electrons in the atoms are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 easily freed 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are stable, </a:t>
            </a:r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preventing or blocking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flow of electricity.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7632" y="2492896"/>
            <a:ext cx="2140352" cy="360040"/>
          </a:xfrm>
          <a:prstGeom prst="rect">
            <a:avLst/>
          </a:prstGeom>
          <a:solidFill>
            <a:srgbClr val="C3D69B">
              <a:alpha val="56078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843808" y="2852936"/>
            <a:ext cx="288032" cy="1008112"/>
          </a:xfrm>
          <a:prstGeom prst="downArrow">
            <a:avLst/>
          </a:prstGeom>
          <a:solidFill>
            <a:srgbClr val="C3D69B">
              <a:alpha val="6117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1600" y="386104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There is a link between current and charge: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75" y="4653136"/>
            <a:ext cx="42640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charge flows at 1 coulomb per second, then the current is 1 ampere.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5" y="5451867"/>
            <a:ext cx="253583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If charge flows at 2 coulombs per second, then the current is 2 ampere.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451867"/>
            <a:ext cx="1649012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Current = Charge /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5928920"/>
            <a:ext cx="16490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 =  Q / 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30" y="4348180"/>
            <a:ext cx="2232248" cy="190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2172663">
            <a:off x="3939833" y="3502697"/>
            <a:ext cx="2304256" cy="31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87632" y="2852936"/>
            <a:ext cx="1996336" cy="258241"/>
          </a:xfrm>
          <a:prstGeom prst="rect">
            <a:avLst/>
          </a:prstGeom>
          <a:solidFill>
            <a:srgbClr val="C6D9F1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792164" y="5133917"/>
            <a:ext cx="110031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Electron flow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5" y="5133917"/>
            <a:ext cx="129614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Conventional current flow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24128" y="4993553"/>
            <a:ext cx="0" cy="80394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308304" y="4993553"/>
            <a:ext cx="0" cy="78669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7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04" y="160338"/>
            <a:ext cx="264604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charge is measured in coulombs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61" y="2276872"/>
            <a:ext cx="3312368" cy="35461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355976" y="483503"/>
            <a:ext cx="4320480" cy="2801481"/>
          </a:xfrm>
          <a:prstGeom prst="wedgeRectCallout">
            <a:avLst>
              <a:gd name="adj1" fmla="val -80316"/>
              <a:gd name="adj2" fmla="val 37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Charge is measured in coulombs</a:t>
            </a:r>
          </a:p>
        </p:txBody>
      </p:sp>
    </p:spTree>
    <p:extLst>
      <p:ext uri="{BB962C8B-B14F-4D97-AF65-F5344CB8AC3E}">
        <p14:creationId xmlns:p14="http://schemas.microsoft.com/office/powerpoint/2010/main" val="3165407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37222"/>
              </p:ext>
            </p:extLst>
          </p:nvPr>
        </p:nvGraphicFramePr>
        <p:xfrm>
          <a:off x="1043608" y="1484784"/>
          <a:ext cx="7128792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•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there are positive and negative charges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unlike charges attract and that like charges repel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Describe simple experiments to show the production and detection of electrostatic charges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charging a body involves the addition or removal of electrons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Distinguish between electrical conductors and insulators and give typical examples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that current is related to the flow of charge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Use and describe the use of an ammeter, both analogue and digital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• State that current in metals is due to a flow of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State that charge is measured in coulombs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State that the direction of an electric field at a point is the direction of the force on a positive charge at that point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an electric field as a region in which an electric charge experiences a force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simple field patterns, including the field around a point charge, the field around a charged conducting sphere and the field between two parallel plates (not including end effects)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• Give an account of charging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Recall and use a simple electron model to distinguish between conductors and insulators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Show understanding that a current is a rate of flow of charge and recall and use the equation I = Q / t </a:t>
                      </a:r>
                    </a:p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Distinguish between the direction of flow of electrons and conventional current</a:t>
                      </a:r>
                    </a:p>
                    <a:p>
                      <a:endParaRPr lang="en-GB" sz="13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119400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PHYSICS – Electrical quantities (1) - Supplement</a:t>
            </a:r>
          </a:p>
        </p:txBody>
      </p:sp>
    </p:spTree>
    <p:extLst>
      <p:ext uri="{BB962C8B-B14F-4D97-AF65-F5344CB8AC3E}">
        <p14:creationId xmlns:p14="http://schemas.microsoft.com/office/powerpoint/2010/main" val="1116972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04" y="160338"/>
            <a:ext cx="264604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State that charge is measured in coulombs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61" y="2276872"/>
            <a:ext cx="3312368" cy="354619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355976" y="483503"/>
            <a:ext cx="4320480" cy="2801481"/>
          </a:xfrm>
          <a:prstGeom prst="wedgeRectCallout">
            <a:avLst>
              <a:gd name="adj1" fmla="val -80316"/>
              <a:gd name="adj2" fmla="val 37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Charge is measured in coulombs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41168"/>
            <a:ext cx="1600200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18" y="3429000"/>
            <a:ext cx="3175307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371703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unit of charge is the </a:t>
            </a:r>
            <a:r>
              <a:rPr lang="en-GB" b="1" u="sng" dirty="0">
                <a:solidFill>
                  <a:srgbClr val="FF0000"/>
                </a:solidFill>
              </a:rPr>
              <a:t>coulomb</a:t>
            </a:r>
            <a:r>
              <a:rPr lang="en-GB" dirty="0"/>
              <a:t> </a:t>
            </a:r>
            <a:r>
              <a:rPr lang="en-GB" b="1" u="sng" dirty="0">
                <a:solidFill>
                  <a:srgbClr val="FF0000"/>
                </a:solidFill>
              </a:rPr>
              <a:t>(C)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Charge is often more conveniently measured in </a:t>
            </a:r>
            <a:r>
              <a:rPr lang="en-GB" b="1" u="sng" dirty="0" err="1">
                <a:solidFill>
                  <a:srgbClr val="FF0000"/>
                </a:solidFill>
              </a:rPr>
              <a:t>microcoulombs</a:t>
            </a:r>
            <a:r>
              <a:rPr lang="en-GB" b="1" u="sng" dirty="0">
                <a:solidFill>
                  <a:srgbClr val="FF0000"/>
                </a:solidFill>
              </a:rPr>
              <a:t> (</a:t>
            </a:r>
            <a:r>
              <a:rPr lang="en-GB" b="1" u="sng" dirty="0">
                <a:solidFill>
                  <a:srgbClr val="FF0000"/>
                </a:solidFill>
                <a:latin typeface="Times New Roman"/>
                <a:cs typeface="Times New Roman"/>
              </a:rPr>
              <a:t>µC)</a:t>
            </a:r>
            <a:endParaRPr lang="en-GB" b="1" u="sng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1 </a:t>
            </a:r>
            <a:r>
              <a:rPr lang="en-GB" dirty="0" err="1"/>
              <a:t>microcoulomb</a:t>
            </a:r>
            <a:r>
              <a:rPr lang="en-GB" dirty="0"/>
              <a:t> = 10</a:t>
            </a:r>
            <a:r>
              <a:rPr lang="en-GB" baseline="30000" dirty="0"/>
              <a:t>-6</a:t>
            </a:r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802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Why does hair stand on end?</a:t>
            </a:r>
          </a:p>
        </p:txBody>
      </p:sp>
    </p:spTree>
    <p:extLst>
      <p:ext uri="{BB962C8B-B14F-4D97-AF65-F5344CB8AC3E}">
        <p14:creationId xmlns:p14="http://schemas.microsoft.com/office/powerpoint/2010/main" val="399865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Why does hair stand on end?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971600" y="4365104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 electric charge has been passed from the Van de </a:t>
            </a:r>
            <a:r>
              <a:rPr lang="en-GB" dirty="0" err="1"/>
              <a:t>Graaff</a:t>
            </a:r>
            <a:r>
              <a:rPr lang="en-GB" dirty="0"/>
              <a:t> generator to the hair.</a:t>
            </a:r>
          </a:p>
        </p:txBody>
      </p:sp>
    </p:spTree>
    <p:extLst>
      <p:ext uri="{BB962C8B-B14F-4D97-AF65-F5344CB8AC3E}">
        <p14:creationId xmlns:p14="http://schemas.microsoft.com/office/powerpoint/2010/main" val="300376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Why does hair stand on end?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971600" y="4365104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 electric charge has been passed from the Van de </a:t>
            </a:r>
            <a:r>
              <a:rPr lang="en-GB" dirty="0" err="1"/>
              <a:t>Graaff</a:t>
            </a:r>
            <a:r>
              <a:rPr lang="en-GB" dirty="0"/>
              <a:t> generator to the hair.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3887924" y="4349022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The force of repulsion between the charged hairs is strong enough to make hair stand on end.</a:t>
            </a:r>
          </a:p>
        </p:txBody>
      </p:sp>
    </p:spTree>
    <p:extLst>
      <p:ext uri="{BB962C8B-B14F-4D97-AF65-F5344CB8AC3E}">
        <p14:creationId xmlns:p14="http://schemas.microsoft.com/office/powerpoint/2010/main" val="40219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4125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599" y="3870598"/>
            <a:ext cx="252412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600" dirty="0"/>
              <a:t>http://www.physics.upenn.edu/undergraduate/undergraduate-physics-labs/experiments/electric-charge-and-static-electricity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2121448"/>
            <a:ext cx="2285876" cy="176372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563888" y="2852936"/>
            <a:ext cx="648072" cy="36004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012160" y="1556792"/>
            <a:ext cx="2304256" cy="1656184"/>
          </a:xfrm>
          <a:prstGeom prst="cloudCallout">
            <a:avLst>
              <a:gd name="adj1" fmla="val -94351"/>
              <a:gd name="adj2" fmla="val 26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Why does hair stand on end?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971600" y="4365104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 electric charge has been passed from the Van de </a:t>
            </a:r>
            <a:r>
              <a:rPr lang="en-GB" dirty="0" err="1"/>
              <a:t>Graaff</a:t>
            </a:r>
            <a:r>
              <a:rPr lang="en-GB" dirty="0"/>
              <a:t> generator to the hair.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3887924" y="4349022"/>
            <a:ext cx="2895302" cy="19442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935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The force of repulsion between the charged hairs is strong enough to make hair stand on end.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3226" y="4365104"/>
            <a:ext cx="1458162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There is now an electric field around the dome and the girl.</a:t>
            </a:r>
          </a:p>
        </p:txBody>
      </p:sp>
    </p:spTree>
    <p:extLst>
      <p:ext uri="{BB962C8B-B14F-4D97-AF65-F5344CB8AC3E}">
        <p14:creationId xmlns:p14="http://schemas.microsoft.com/office/powerpoint/2010/main" val="50283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SExQUFBQUFRQVFRUUFhcUFBQUFRQWFhQUFRQYHCggGBolHBQUITEhJSksLi4uFx8zODMsNygtLisBCgoKDg0OGhAQGywkHCQsLCwsLCwsLCwsLCwsLCwsLCwsLCwsLCwsLCwsLCwsLCwsLCwsLCwsLCwsLCwsLCwsLP/AABEIAL4BCQMBIgACEQEDEQH/xAAbAAACAwEBAQAAAAAAAAAAAAADBAECBQYAB//EADwQAAEDAQUGBAQFAwQCAwAAAAEAAhEDBBIhMUEFUWFxgZEGobHwEyLB0RQyUuHxFUJiI3KCkgeiU7LC/8QAGQEAAgMBAAAAAAAAAAAAAAAAAQIAAwQF/8QAJREAAgICAgIDAAIDAAAAAAAAAAECEQMhEjEEQRNRYULxIjLh/9oADAMBAAIRAxEAPwDOarXlACIxq0nOCUGpsBCpBGASMsigbwg1Ey8ILgihZIo0yrhCLYMhXDpEogDBymUMCURo7pRz0oFd0YpprFZ1GQoFJgHO16q438V6lTwjcjNZh70QsPEBBVwDiiOGquGqWHiLFuCuG/VELMuauRihY3EA4K7GqzmyQOKK5uiWw8SlNiu5WhTChKBQqkJi6vXELDQt8NSKSaDFa6pZKFfgqPgpstVbqlkoW+CqmiE0WKjmqWShOrTlANFOuaqXEyYjiKCjCvcTBYvXU1g4mS1HYEJoR2BOylBaYRQFRgRCEhaijghvRiEN7UUKwKq0QUQhQmEPRqrzMFVZgrRr1SsdBGvnFGaUo10GdDmmGOQsdEPwIPT7ItI+vqqvaq0joh7GRdowI3IjdOaGXY88OoVgfIlBhRaMe/0Uub80qGH5uiiq/Holb0MlsvTGJV2t1QqeUIwPmgugskhS1q8BPJWAnl6qNkSJa1WDFdoVglsaioprxCgv3KsogJhRCkLxKhChCq5qKQqkIpgaF3BUhHcEMtTCFbq9dVgFMIkMOmmKYQKaZphWszRYRhRFQNXrp4ehSFtloVHBWD/eSgogYJwVC2FdygFMVgw/3u5ojcFDqfdUaYwPbQ/7fsgwphCPe5Qx+nvkpYUvaJbjokZamaTXyJ7oBfDp0S1ltOMaH37/AGRq7J6jDmh6DdBa74PmEQuz6HuEg58tB5juIx6wmaLvyneAlGC2WpJJ4D0QrS/EDeYRLC3A/wDEf+oS7DefwBKST0kWwXbHWIxOipSGumiLdxjU+SlkokY4e+SYbuVAIGGen3Ugxlid6Vv0hlH2y73RhrrwVSV4N1PdS2mTkPfFFaI9lZ3L0Ivwd/YK7aJ9/dTkBr7FS5WGCcZZT7+pVxYZ48sh1Q5IglfUOKcqWcDKD5ob6aZSQr0JkITpTlQIRCdCMBBU3SiwpuogOepptjUuwJpivZlgEarAKrUQBIWIq5gKE+kff3RiCqvcd3vuoQTqSPf1Q7385+iaNQKjqYOXkiIyjX+814kHAjA+Sh9AjEfY9xmhPqRn5oNh0WII/wAhv3c/urSDIP8APJLttUHHAdx30U1ntcNBx07hK2WRTErUCx0jeI4n6H1T1gtoqNun8zcln2iqQId8w0OeHH9SxK1oLH32nWfe/qqeVMvUeWjqQ75i3fJHPC8PJFs1YXW45OIx6rIG0BUZ8RsXm4kbnDMjgR9Us/aGIOl71xH17JZToeELOpsNX/Sc/cPRoCpZm4NGrhJ4An9gkKNoiz02E/ncSf8Aa04pixWoEueTAMAcGgQs0siVWalie2vv/iNoGMuQHFXLg0byfNZI2hJwzyAGcfQcU5ZKZdiffJD51euyfC12N0hP21P7J6nQnieGQVKLQBpy1TlKpu+yst+hWktsq2yak8hoiCnOA99PumWbyYVmPAyEcd6DbK7A07MBifNGZT3DqcgvBwneUT5jpA7BTbA6A1ANSXcBl2Ch8nDIbv2TTKfsKrwihHYiWobqS0LkfsFDqR4Dmn5CcTKqUUAsWnXZx6BKlisjIR6F2UUT8MmGhElNYORxbQmGITQjNWpmWIQIgQw5WDuXdIy1BFBUSdx6EKhcdx8vugEHVpj3gUrUpkZSmHvO49igPrcCmEYF1rc3MHnmrC3sOBj6+a9UriNe0paq9hzDv+v1QbaCqL1GMOIMH3ol6llByc3HUfKfLApaqxml+eDD9ISFqLRPzO6sd9XKtstjH9JttlqsxF6OGPksa1VScxJ3twd1bqiVrUQIAJ/7N+qyq9XWPMqiX4a8a+y1O3upulp4EbxqCrVNpTOkwY4iVm1a05jrr+6CAdMUEi6jp6O2bwDZiBd7mStOzW0nBvfdyGnNcNBG9aVithGEx1WfLh9o2YsyWmj6LswRjI5k5810NnqgDA/dcBs1xMY/VdJZyRqSToMB5aKiDUH0DNBt3Z0jaw94lM0rQBr1Ak9ysez0yMo7T5kp1jDx6BbI21swOkaNO07h3OJTNPiT/wAR6lJ2WhJyJ6p51Ejd1J9FGhHIOx4bkB9UVtRJsZ24BGZSnU90KBbDfE4qbwQ/w/Fe+EdLxTUK2GaVFTkh3X8uZlSKbt6iRHIg0idyVqtTwaYSz7NOMqxIpkADV6ET8Kp/BcUwtHFNRWoQRGlbGZUwoCsG8B75qGq4KRlqZHwhu99FV1Pgen8owB4Krg7SEBhd7MM3dx90s+md7vIpqoXcPJLve7cT5oisGaR3uQ6lM73f91arVP6R1j7oL6z9w8gPU+iDIhWu0ZPMc3OP1WdaLoEgHrDR3OJTFqtr8cY/2gesSse2198ni4qqUi+EbFLZX3AdJWNaXz7+iZtNQngOyQqvgH3mqLtm6MaC2CyfEeG5ycY3ar6NsrYLSALrY3QFyHhKgTLwJxjpriV2uzvELWvhrWPukXi2pi0HKfkjzWXNcpV6R0MCUYX7Z7avhpgaRdGW7gvmdospY4jcSO2C+u+INsNAGAxAP5mtwPFxhcD4goAn4jWwHYyC1zScjDmmDohjfF16Gyx5K/aFNl1tASDwP0XS2GrUBkOnqR5LlbG0HA910Gz7VUpf5N5TAVc65BSbho6myW2prd6z65LXs1ac8eUfdZmy7Wx4wjHdh5LcoUh+5A9VbiV+zBlbi9oZspH6XE9fonKgOlxvPXqqULMP7XDuR6FNCzv3+YPqFa4uyn5AVOScSDwAvLQZT59oQqNJ3uPoUwwGclNoV0yQxe+GmGH/ABKu3kmUvwVxX2LfBVxRRzU6dFLRgmTFYs5iEGJuriqsYnTFYAMXvhp5lNWuhTkQ+UBFahNRGlb2c5B2qwVGqyQtRaTwVC5xViV74nvBAcC6k7effRL1KB1cPP7pt9QJeo8bj2MdlBWJujnyA9SqVHtyIJ980epWgZGO3qlK1tGQ6a48Bqg3RFFsRtRGbWHmT6BYNpEkk9J+y1bbXx+bE7jn10HJYVuqk565ALNOVm3DCjOtb5wH8pd1LADVxH8Jl/yjl6odZ5DbwzGIPHDFUp7NqSrZ3vhzZ7aZfRg3cD8wglrsRI6rR2hs9tFjnMZGQJ36NEawsPwltd1ocXvu32hrTdESAIBjoul2taG3Q2oHXTGIBMHTLJZJpqbs34nFpUYrbOXOuPaSHUwCCIMDLPTFRtDZLW0qlwQA28ZnAgYT6LZpWppDQxxJZgZvXjJgSDklP/ItT4FhYBg60PjjcYCXHvdCpTk5KC+y7I4xXJ/RwdGL0jEE+S6fZrRgHb/ldz048lyuzMRyM9F1WzfmF07vf8qzNplUXcLNejYLplnynh+U8C1blhtl384c3/Jsuae2LexWXs+0XTcf0PBbdOjrpwTYoXuLMOWbTqWzTsdpY7EEHsU8I0EcjH7LDFjnFsTwMO7hFo2t7DBE88D9j2V+12Z2k+jfpvP+XdM03rJs+026yPfBadmrtdk4Hz9E6l+lbixpp5q7RzQzhxV2v94qwrLImipfhVdWUpgskhWaxVa5GY9QCJDFN1EUKFlHyAIjUMK66RyUGYVbshtKulaLEySTvPYKt7ifJechGefIJaHs89/Pv9ktVIyjHq4+aOevUj0CBUrAajkBE/UqAAPpgYwBxOLugySFV+N1v0nqdExUZezJAPQlBqljJDfv3PspZL7Hi/rsz7YxrMTi7Td/HFYNQy6c3HLcAmtp2mXXWCSdfvGQWdaX/DBaDLiMTu3rJkd6R0MEa2xO3vg3QZjzOqTNYkEKXGfQLT2Z4btVocG0aFRxMGbpDQN5cREIRVFzY74Ka74jnM0uyNDnIX0qx2gP+V2HArn/AAdsV1EvFSL4eWvjKWfKQOGC6z8ACFjyPlJs1421FADUp0yA4wwn5gNfuvl/j7xG62WkkAtpUv8ATpMOgBxceJOPZfRLfYQATmYMdl8n2rs9zajjBILjiMcZxU8ZR+Rt9k8iTcEH2ZWhw3ZLrNnG64bjEddFw9kdB4jfwXb7GcKjInGLzTwnERwKHkxp2XYJJ4zr22RtRgI099CjWKo6mYMxoUDYdVxw13jGd/MLa+EHjHXUfUJsSUlcezDm/wAXT6D2d87j5eS0aTGuwIjr6LEp0nUzqR6LZsdQP1x3QtF/hmkvaYb+mtO8HfeP1TdCwEY/K7/c0T3CmkPefqnaTd3lgo4pi8mhCpTg5EcnGPNEZTcNT1TbmSffqEam1TiTk2CpsP8AKOKA3IjQrwrFEgEUQiNYrQpATUCkVIUQrOC9ClBPjQKuCggogK6JxkwrSiIIKK0pR0WJ5Khq+8lcMCrUbhhn2StD2Cc064cv3xSlZ7RrzjPqdO6PWa6IwCSrUjnPfTkgEVtddo0jrEgdbxWLWtBqODKbSBqeHoMk/aKIJMnDM6exzSFpt4ALWeQxj3rwVGSX2acUX6QzYtiGofh0hLifmeTgJ4rs9g/+MbMbzrQXV3QPlBNNjd8XSb3J0ZLX8DbKDbPTdHzPaHuM43nCTiuoZQumRH1VSW7NN0qs5ih4JsdF4c2g3MQTiB0P5Sut2bZmskNAGOQyjRMUqcwcwcxmiClBEboToXs4TbNjFO1ViMAXB/8AxqC9PR19R8MrZ8XWX/VpVP1sfTdxLYcyejnrljWtTHXGMY9k/K4m7A0DoM4clhyRqbOlgdwRa3UdBmR2nNxPBX8K+HGVCHkS1jXOM/qqTdz1gnsi2uyEscC75nw0kf5G6Y4AT2XYeHrAGUGjV5Lj6N8ghhx3OyZ58YM+deJ/AnxjeFM3sg6mQJGEXmnM9VkbH8A2ymZLqbWgy2843gcsg0gciV9pFmxjcD1KBa7G1xBOJbN0ReGkkty6rVPEpdmTHnlHo+Y0bJWpO/1KbmAkQRiy/qGu0nScVvUHhzQcM4nXqMpXRmzAuuOptDXC64NwBB3g99clxDq5pV30XfnY4tn9YGR3HBZFxwy30y6V5Y6OkosORxn3BGqv+GEzlu4cknZa5ORB4AjHgtOk+8P2juFpceRi5OIWjVcM/mHmtGjaPcSkGM95I9NuPue2R6IU0G0zRa7VHaUlRfGePr2KcYigIIFZVUyrRi4UyqgqVAEgK0KAFZQJ8PCuChSiNcuicRMICiNcghyuChQyYy0rxEobSigoUOmDqU/eSy7W+MB2Ak+uC1nslJ2hjQIMZ6x6HNBoazmbVQe/E9MJSVkspqVqdBuLqjg3D/2M8BJWvtOTg2c4xyng0RjwWl4I2MfxV7EuY1xn9JcC3lleWXJj3o24cv2P7c265rvw1JxFOmGtdAu3nBonHO7kAsintmrTcHMqOBHExyIyV/HtM0bc/DCo1j2/9Q13mFgMJdjK5eeMubZ3fGcHjWj7n4N2r+Jo/EiDk4DK8M44HNb6+MeBvFH4Oo5tUE0qkB10SWkZOjUaFfXbFb6dZgfTe17Tq0z/AAtuHIpx/Tn+RheOT1oS8RUr1Au/+N7XnlN13k4rnCV2LmBwqMP9zSO4I+q5e2WX4ZB/tcA5p4QJHTJLmj7LPFn/ABEbhfVp025kk/8A5H/3J6LvA26GtGQgDoFg+H9nXX1Kz8CAGNB0F2853W8B0W6535ef0TYYUrZX5GTk6XSPVKkSeGHMlZdp2xRYQ19RjToHODSeO9D8YbU/D2WpUEXjDWT+t2XbEr4a+uXvLj8xJkk5k8ffZLnzcNIfxvG+W23SPv1mqh5BF0g4ggBw7riPF1hL7XULcPyYjCCGNzKD/wCNGua680kM/vYfy54OA0K19ovDq9RwIcL5ExBEQI8iOiTDx8h79CeQn470zNsDTiNdcgZ9D17rUs1oI/b6jMeapUswdBHyuGR+iinV0qCCMLw94ei0/FxMTy8zWoVwcf47ppgWXTEGc+IwPUHNaFnqI0BSH2tTNIJSm9N03KutlkWequMwFLZUuGqu1EatkiVcNVmhXARGKhqmEQBehQh8IK80qsqV0jhhAVcFBCuCgGw7XIrHJYFWa5AZMbBQ67ZGGe9Q1ys4oDiAsV3LFx/uPHEgbh7xVdieI22C0udVa51JzRfcwXjTIJuuu/p+YzHBaBKoykASQMXZ8f2QlG0NCbi7GvGm0dn2yzXm2mjfYC6mbwBkiS0g/MAd0L59YKoAw1XVv2NZyZNGnJz+XesOzeE6z61SnRyaPiU7xi80nFk5SDh1CxeR47krOn4fmRjKmHpUg7FXotfSfeoucxwE3muu4Dedc1nPtFSiblVjmOGEELoKVNoFMYvqPxFNsQG3SceMwuU8cos7UciktbRq7P8AE9swb8S8S0iXNEh0SGtcIzwE8UOl4xtNNjWmq0i80Auptc5l52JOuqxbJSe74jXuFNt6pd3yMmxvlWs2ynVKLaTgBBvF4m+eHBWp5L22JJYoraX9HUu8cVabKkmk74bpm66axfjofkjAdF4eMLVVeC34TQA4ll1xADf7nunl3XNDwm0z87sRqZTVu2dVL2YhrAGsc5oh12RJcBmnlkn0pMrisMv4iO37fabQQa770YhjRdY0HUN1WdRs2S167X/Ga2PiUyHQQMXQAPr5KtCz1DUYwGnTa8gNfUcAJx+Ug64ZLNJTb32aeUYR10dd4D2e67UP9nyTvLgZAUQ0PdH63HHi4lalSvSsNmipVAaBLj/dUe7K63Mk4AASsJtYnE4E48pxXV8LDwTvs4nm5ubRqUqqK+HZ9CMwsynUTLKi2yiYK9jtndAjsmadRZjayKysq3EO7s2adZO0Ky59ldN0bQqZRLYz+zoGPRWlZdnrpz42Cq6Lkx1rlU21g/uC5/aW0Q2cZK52rtF05p1FsDyH0D+oMXv6g32V88/qLt6n+olThInyI5EKVDVK6JxywKkKoUqACAqQVQK7QoMggRAqNarpWMi6lQArBQJW6tHYb7tQu3MPm4H6JFObMzdyCWfRZi/3R01R9P4b6jw0gNcZc0GMMM188oWcOPxACzCAGk4ACAQd+Mrc8R2g3WUhk4/NxDch5pFjMgseRJtHQx5JRTS6FnUwCPcneePFM2e9vVLTgQN62dibPLzEgILEh/lb7FW0nYYot+c101o2OBSERO9c/aKMEpcmGxoZqM+1UsiCWnQtwLd45FJ1NmU6wc2oy8PzETAGhcBnuPNbdCj8SWYS6cTwBKyfDVoJq3HCQHXDxa7CPPyVKpPfoPzSdxT7TEbH4as9J4eGuc5v5TUdfu8pC15RbVZ7j3Mmbri3sYQbq6qSS0cqTd7Lh6Kyql7q8AVAqTHBUV2vSbZRWtKVjpjbKiYp1ki1pVg0pHQxuULQvW7aUBZTHO4JetTcdR5/ZV8VY3JoDabSXGSlnPRXWR28dz9lU2N29vc/ZWqityYAuU30Q2F29vc/ZT/T3729z9lNAt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975" y="548680"/>
            <a:ext cx="5704185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 fields and forces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88840"/>
            <a:ext cx="1600200" cy="16002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411760" y="1412776"/>
            <a:ext cx="2952328" cy="1584176"/>
          </a:xfrm>
          <a:prstGeom prst="wedgeRoundRectCallout">
            <a:avLst>
              <a:gd name="adj1" fmla="val -83755"/>
              <a:gd name="adj2" fmla="val 29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All electrically charged objects have an electric field around them</a:t>
            </a:r>
          </a:p>
        </p:txBody>
      </p:sp>
    </p:spTree>
    <p:extLst>
      <p:ext uri="{BB962C8B-B14F-4D97-AF65-F5344CB8AC3E}">
        <p14:creationId xmlns:p14="http://schemas.microsoft.com/office/powerpoint/2010/main" val="361457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2184</Words>
  <Application>Microsoft Office PowerPoint</Application>
  <PresentationFormat>On-screen Show (4:3)</PresentationFormat>
  <Paragraphs>387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dianesoriano67@hotmail.com</cp:lastModifiedBy>
  <cp:revision>22</cp:revision>
  <dcterms:created xsi:type="dcterms:W3CDTF">2014-10-31T11:17:58Z</dcterms:created>
  <dcterms:modified xsi:type="dcterms:W3CDTF">2023-01-28T06:32:06Z</dcterms:modified>
</cp:coreProperties>
</file>