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0"/>
  </p:normalViewPr>
  <p:slideViewPr>
    <p:cSldViewPr snapToGrid="0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CB-7A63-8D47-9045-F7FA8AFD6AE0}" type="datetimeFigureOut">
              <a:rPr lang="en-QA" smtClean="0"/>
              <a:t>11/11/2023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A9EEBBE-00DC-D049-8520-AFF15F14107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0807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CB-7A63-8D47-9045-F7FA8AFD6AE0}" type="datetimeFigureOut">
              <a:rPr lang="en-QA" smtClean="0"/>
              <a:t>11/11/2023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EBBE-00DC-D049-8520-AFF15F14107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90205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CB-7A63-8D47-9045-F7FA8AFD6AE0}" type="datetimeFigureOut">
              <a:rPr lang="en-QA" smtClean="0"/>
              <a:t>11/11/2023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EBBE-00DC-D049-8520-AFF15F14107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50324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CB-7A63-8D47-9045-F7FA8AFD6AE0}" type="datetimeFigureOut">
              <a:rPr lang="en-QA" smtClean="0"/>
              <a:t>11/11/2023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EBBE-00DC-D049-8520-AFF15F14107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48111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3E8DCCB-7A63-8D47-9045-F7FA8AFD6AE0}" type="datetimeFigureOut">
              <a:rPr lang="en-QA" smtClean="0"/>
              <a:t>11/11/2023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QA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A9EEBBE-00DC-D049-8520-AFF15F14107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138389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CB-7A63-8D47-9045-F7FA8AFD6AE0}" type="datetimeFigureOut">
              <a:rPr lang="en-QA" smtClean="0"/>
              <a:t>11/11/2023</a:t>
            </a:fld>
            <a:endParaRPr lang="en-Q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EBBE-00DC-D049-8520-AFF15F14107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6109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CB-7A63-8D47-9045-F7FA8AFD6AE0}" type="datetimeFigureOut">
              <a:rPr lang="en-QA" smtClean="0"/>
              <a:t>11/11/2023</a:t>
            </a:fld>
            <a:endParaRPr lang="en-Q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EBBE-00DC-D049-8520-AFF15F141078}" type="slidenum">
              <a:rPr lang="en-QA" smtClean="0"/>
              <a:t>‹#›</a:t>
            </a:fld>
            <a:endParaRPr lang="en-Q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4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CB-7A63-8D47-9045-F7FA8AFD6AE0}" type="datetimeFigureOut">
              <a:rPr lang="en-QA" smtClean="0"/>
              <a:t>11/11/2023</a:t>
            </a:fld>
            <a:endParaRPr lang="en-Q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EBBE-00DC-D049-8520-AFF15F141078}" type="slidenum">
              <a:rPr lang="en-QA" smtClean="0"/>
              <a:t>‹#›</a:t>
            </a:fld>
            <a:endParaRPr lang="en-Q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697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CB-7A63-8D47-9045-F7FA8AFD6AE0}" type="datetimeFigureOut">
              <a:rPr lang="en-QA" smtClean="0"/>
              <a:t>11/11/2023</a:t>
            </a:fld>
            <a:endParaRPr lang="en-Q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EBBE-00DC-D049-8520-AFF15F14107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777105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CB-7A63-8D47-9045-F7FA8AFD6AE0}" type="datetimeFigureOut">
              <a:rPr lang="en-QA" smtClean="0"/>
              <a:t>11/11/2023</a:t>
            </a:fld>
            <a:endParaRPr lang="en-Q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EBBE-00DC-D049-8520-AFF15F14107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97547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DCCB-7A63-8D47-9045-F7FA8AFD6AE0}" type="datetimeFigureOut">
              <a:rPr lang="en-QA" smtClean="0"/>
              <a:t>11/11/2023</a:t>
            </a:fld>
            <a:endParaRPr lang="en-QA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EEBBE-00DC-D049-8520-AFF15F14107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93455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3E8DCCB-7A63-8D47-9045-F7FA8AFD6AE0}" type="datetimeFigureOut">
              <a:rPr lang="en-QA" smtClean="0"/>
              <a:t>11/11/2023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QA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A9EEBBE-00DC-D049-8520-AFF15F14107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19257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C5097-E135-D593-8549-1925E63B07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QA" dirty="0"/>
              <a:t>Most Frequent Affixes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9FE64A-2FDA-57B4-2431-A9A9B9BFCB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QA" dirty="0"/>
              <a:t>(prefixes and suffixes)</a:t>
            </a:r>
          </a:p>
        </p:txBody>
      </p:sp>
    </p:spTree>
    <p:extLst>
      <p:ext uri="{BB962C8B-B14F-4D97-AF65-F5344CB8AC3E}">
        <p14:creationId xmlns:p14="http://schemas.microsoft.com/office/powerpoint/2010/main" val="2268780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49B6D-8DAC-E7C3-515B-B37264076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7512"/>
            <a:ext cx="10515600" cy="5749451"/>
          </a:xfrm>
        </p:spPr>
        <p:txBody>
          <a:bodyPr/>
          <a:lstStyle/>
          <a:p>
            <a:r>
              <a:rPr lang="en-QA" dirty="0"/>
              <a:t>A suffix is a word part added to the end of a root word.Suffixes can be used to form a verb, a noun, an adjective and an adverb.</a:t>
            </a:r>
          </a:p>
          <a:p>
            <a:endParaRPr lang="en-QA" dirty="0"/>
          </a:p>
          <a:p>
            <a:r>
              <a:rPr lang="en-QA" dirty="0"/>
              <a:t>Examples :</a:t>
            </a:r>
          </a:p>
          <a:p>
            <a:pPr marL="0" indent="0">
              <a:buNone/>
            </a:pPr>
            <a:r>
              <a:rPr lang="en-US" dirty="0"/>
              <a:t>dark (adjective)+ ness = darkness (noun)</a:t>
            </a:r>
          </a:p>
          <a:p>
            <a:pPr marL="0" indent="0">
              <a:buNone/>
            </a:pPr>
            <a:r>
              <a:rPr lang="en-US" dirty="0"/>
              <a:t>Strength (noun) +</a:t>
            </a:r>
            <a:r>
              <a:rPr lang="en-US" dirty="0" err="1"/>
              <a:t>en</a:t>
            </a:r>
            <a:r>
              <a:rPr lang="en-US" dirty="0"/>
              <a:t> = strengthen (verb)</a:t>
            </a:r>
          </a:p>
          <a:p>
            <a:pPr marL="0" indent="0">
              <a:buNone/>
            </a:pPr>
            <a:r>
              <a:rPr lang="en-US" dirty="0"/>
              <a:t>Probable (adjective) +(l)y = probably (adverb)</a:t>
            </a: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56869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1C247-956B-AA21-C1DC-9606EC332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QA" dirty="0"/>
              <a:t>ore examples for suffixes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9BF1C-408D-A7F8-F4D0-0AECFF6B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25196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5500" b="1" i="0" dirty="0">
                <a:solidFill>
                  <a:srgbClr val="374151"/>
                </a:solidFill>
                <a:effectLst/>
                <a:latin typeface="Söhne"/>
              </a:rPr>
              <a:t>er (one who):                                                                              </a:t>
            </a:r>
            <a:endParaRPr lang="en-US" sz="55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374151"/>
                </a:solidFill>
                <a:effectLst/>
                <a:latin typeface="Söhne"/>
              </a:rPr>
              <a:t>teacher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374151"/>
                </a:solidFill>
                <a:effectLst/>
                <a:latin typeface="Söhne"/>
              </a:rPr>
              <a:t>writer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374151"/>
                </a:solidFill>
                <a:effectLst/>
                <a:latin typeface="Söhne"/>
              </a:rPr>
              <a:t>singer</a:t>
            </a:r>
          </a:p>
          <a:p>
            <a:pPr algn="l"/>
            <a:endParaRPr lang="en-US" sz="55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US" sz="5500" b="1" i="0" dirty="0" err="1">
                <a:effectLst/>
                <a:latin typeface="Söhne"/>
              </a:rPr>
              <a:t>ful</a:t>
            </a:r>
            <a:r>
              <a:rPr lang="en-US" sz="5500" b="1" i="0" dirty="0">
                <a:effectLst/>
                <a:latin typeface="Söhne"/>
              </a:rPr>
              <a:t> (full of):</a:t>
            </a:r>
            <a:endParaRPr lang="en-US" sz="55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374151"/>
                </a:solidFill>
                <a:effectLst/>
                <a:latin typeface="Söhne"/>
              </a:rPr>
              <a:t>joyful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374151"/>
                </a:solidFill>
                <a:effectLst/>
                <a:latin typeface="Söhne"/>
              </a:rPr>
              <a:t>playful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374151"/>
                </a:solidFill>
                <a:effectLst/>
                <a:latin typeface="Söhne"/>
              </a:rPr>
              <a:t>Careful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5500" dirty="0">
              <a:solidFill>
                <a:srgbClr val="374151"/>
              </a:solidFill>
              <a:latin typeface="Söhne"/>
            </a:endParaRPr>
          </a:p>
          <a:p>
            <a:pPr algn="l"/>
            <a:r>
              <a:rPr lang="en-US" sz="5500" b="1" i="0" dirty="0">
                <a:solidFill>
                  <a:srgbClr val="374151"/>
                </a:solidFill>
                <a:effectLst/>
                <a:latin typeface="Söhne"/>
              </a:rPr>
              <a:t>less (without):</a:t>
            </a:r>
            <a:endParaRPr lang="en-US" sz="55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374151"/>
                </a:solidFill>
                <a:effectLst/>
                <a:latin typeface="Söhne"/>
              </a:rPr>
              <a:t>fearless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374151"/>
                </a:solidFill>
                <a:effectLst/>
                <a:latin typeface="Söhne"/>
              </a:rPr>
              <a:t>hopeless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374151"/>
                </a:solidFill>
                <a:effectLst/>
                <a:latin typeface="Söhne"/>
              </a:rPr>
              <a:t>endless</a:t>
            </a:r>
          </a:p>
          <a:p>
            <a:pPr marL="0" indent="0">
              <a:buNone/>
            </a:pPr>
            <a:br>
              <a:rPr lang="en-US" dirty="0"/>
            </a:b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0" indent="0">
              <a:buNone/>
            </a:pP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1138031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BB3F3-C8F2-660A-9F73-5246716D2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022" y="486888"/>
            <a:ext cx="10498777" cy="5690075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374151"/>
                </a:solidFill>
                <a:effectLst/>
                <a:latin typeface="Söhne"/>
              </a:rPr>
              <a:t>-</a:t>
            </a:r>
            <a:r>
              <a:rPr lang="en-US" b="1" i="0" dirty="0" err="1">
                <a:solidFill>
                  <a:srgbClr val="374151"/>
                </a:solidFill>
                <a:effectLst/>
                <a:latin typeface="Söhne"/>
              </a:rPr>
              <a:t>est</a:t>
            </a:r>
            <a:r>
              <a:rPr lang="en-US" b="1" i="0" dirty="0">
                <a:solidFill>
                  <a:srgbClr val="374151"/>
                </a:solidFill>
                <a:effectLst/>
                <a:latin typeface="Söhne"/>
              </a:rPr>
              <a:t> (most):</a:t>
            </a: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fastest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tallest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happiest</a:t>
            </a:r>
          </a:p>
          <a:p>
            <a:pPr marL="0" indent="0">
              <a:buNone/>
            </a:pPr>
            <a:endParaRPr lang="en-QA" dirty="0"/>
          </a:p>
          <a:p>
            <a:pPr algn="l"/>
            <a:r>
              <a:rPr lang="en-US" b="1" i="0" dirty="0">
                <a:solidFill>
                  <a:srgbClr val="374151"/>
                </a:solidFill>
                <a:effectLst/>
                <a:latin typeface="Söhne"/>
              </a:rPr>
              <a:t>ion/-</a:t>
            </a:r>
            <a:r>
              <a:rPr lang="en-US" b="1" i="0" dirty="0" err="1">
                <a:solidFill>
                  <a:srgbClr val="374151"/>
                </a:solidFill>
                <a:effectLst/>
                <a:latin typeface="Söhne"/>
              </a:rPr>
              <a:t>tion</a:t>
            </a:r>
            <a:r>
              <a:rPr lang="en-US" b="1" i="0" dirty="0">
                <a:solidFill>
                  <a:srgbClr val="374151"/>
                </a:solidFill>
                <a:effectLst/>
                <a:latin typeface="Söhne"/>
              </a:rPr>
              <a:t>/-</a:t>
            </a:r>
            <a:r>
              <a:rPr lang="en-US" b="1" i="0" dirty="0" err="1">
                <a:solidFill>
                  <a:srgbClr val="374151"/>
                </a:solidFill>
                <a:effectLst/>
                <a:latin typeface="Söhne"/>
              </a:rPr>
              <a:t>ation</a:t>
            </a:r>
            <a:r>
              <a:rPr lang="en-US" b="1" i="0" dirty="0">
                <a:solidFill>
                  <a:srgbClr val="374151"/>
                </a:solidFill>
                <a:effectLst/>
                <a:latin typeface="Söhne"/>
              </a:rPr>
              <a:t> (state or quality of):</a:t>
            </a: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celebration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education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determination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64087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F8573-4327-109C-D144-56B65955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QA" dirty="0"/>
              <a:t>omplete the sentences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3828E-A63D-7C8E-21FA-796FEFB91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QA" dirty="0"/>
              <a:t>An affix is a word part that is added to a ______________ word. It changes the meaning of the word.</a:t>
            </a:r>
          </a:p>
          <a:p>
            <a:pPr marL="0" indent="0">
              <a:buNone/>
            </a:pPr>
            <a:endParaRPr lang="en-US" altLang="en-QA" dirty="0"/>
          </a:p>
          <a:p>
            <a:r>
              <a:rPr lang="en-US" altLang="en-QA" dirty="0"/>
              <a:t>Affixes are either __________________ or ___________________.</a:t>
            </a:r>
          </a:p>
          <a:p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1188031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3D334-78C3-5901-576E-C6DDB8DC1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QA" dirty="0"/>
              <a:t>A </a:t>
            </a:r>
            <a:r>
              <a:rPr lang="en-US" altLang="en-QA" b="1" dirty="0"/>
              <a:t>prefix</a:t>
            </a:r>
            <a:r>
              <a:rPr lang="en-US" altLang="en-QA" dirty="0"/>
              <a:t> is a word part that is added to the _________________ of a root word.</a:t>
            </a:r>
          </a:p>
          <a:p>
            <a:pPr marL="0" indent="0">
              <a:buNone/>
            </a:pPr>
            <a:endParaRPr lang="en-US" altLang="en-QA" dirty="0"/>
          </a:p>
          <a:p>
            <a:r>
              <a:rPr lang="en-US" altLang="en-QA" dirty="0"/>
              <a:t>It changes the __________________ of the entire word.</a:t>
            </a:r>
          </a:p>
          <a:p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549368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DABB7-E349-ABF1-0234-902E69C3D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QA" dirty="0"/>
              <a:t>A </a:t>
            </a:r>
            <a:r>
              <a:rPr lang="en-US" altLang="en-QA" b="1" dirty="0"/>
              <a:t>suffix</a:t>
            </a:r>
            <a:r>
              <a:rPr lang="en-US" altLang="en-QA" dirty="0"/>
              <a:t> is a word part that is added to the __________________ of a root word.</a:t>
            </a:r>
          </a:p>
          <a:p>
            <a:pPr marL="0" indent="0">
              <a:buNone/>
            </a:pPr>
            <a:endParaRPr lang="en-US" altLang="en-QA" dirty="0"/>
          </a:p>
          <a:p>
            <a:r>
              <a:rPr lang="en-US" altLang="en-QA" dirty="0"/>
              <a:t>It changes the __________________ of the entire word.</a:t>
            </a:r>
          </a:p>
          <a:p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791744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197B04F-3300-428A-B4B7-ABFE2C1408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207483"/>
              </p:ext>
            </p:extLst>
          </p:nvPr>
        </p:nvGraphicFramePr>
        <p:xfrm>
          <a:off x="724395" y="1163782"/>
          <a:ext cx="10629404" cy="43733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57351">
                  <a:extLst>
                    <a:ext uri="{9D8B030D-6E8A-4147-A177-3AD203B41FA5}">
                      <a16:colId xmlns:a16="http://schemas.microsoft.com/office/drawing/2014/main" val="4263323750"/>
                    </a:ext>
                  </a:extLst>
                </a:gridCol>
                <a:gridCol w="2657351">
                  <a:extLst>
                    <a:ext uri="{9D8B030D-6E8A-4147-A177-3AD203B41FA5}">
                      <a16:colId xmlns:a16="http://schemas.microsoft.com/office/drawing/2014/main" val="2148088211"/>
                    </a:ext>
                  </a:extLst>
                </a:gridCol>
                <a:gridCol w="2657351">
                  <a:extLst>
                    <a:ext uri="{9D8B030D-6E8A-4147-A177-3AD203B41FA5}">
                      <a16:colId xmlns:a16="http://schemas.microsoft.com/office/drawing/2014/main" val="3041580607"/>
                    </a:ext>
                  </a:extLst>
                </a:gridCol>
                <a:gridCol w="2657351">
                  <a:extLst>
                    <a:ext uri="{9D8B030D-6E8A-4147-A177-3AD203B41FA5}">
                      <a16:colId xmlns:a16="http://schemas.microsoft.com/office/drawing/2014/main" val="1393427305"/>
                    </a:ext>
                  </a:extLst>
                </a:gridCol>
              </a:tblGrid>
              <a:tr h="5466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Prefix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Definition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n-QA" b="1" dirty="0">
                          <a:solidFill>
                            <a:schemeClr val="tx1"/>
                          </a:solidFill>
                        </a:rPr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QA" b="1" dirty="0">
                          <a:solidFill>
                            <a:schemeClr val="tx1"/>
                          </a:solidFill>
                        </a:rPr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266525"/>
                  </a:ext>
                </a:extLst>
              </a:tr>
              <a:tr h="546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anti-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against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790452"/>
                  </a:ext>
                </a:extLst>
              </a:tr>
              <a:tr h="546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non-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not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37731"/>
                  </a:ext>
                </a:extLst>
              </a:tr>
              <a:tr h="546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over-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more than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857453"/>
                  </a:ext>
                </a:extLst>
              </a:tr>
              <a:tr h="546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trans-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across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352874"/>
                  </a:ext>
                </a:extLst>
              </a:tr>
              <a:tr h="546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inter-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through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118011"/>
                  </a:ext>
                </a:extLst>
              </a:tr>
              <a:tr h="546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super-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beyond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258968"/>
                  </a:ext>
                </a:extLst>
              </a:tr>
              <a:tr h="546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semi-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part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953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538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263B3B1-FD34-9DA7-2879-22AF0BBCE0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605507"/>
              </p:ext>
            </p:extLst>
          </p:nvPr>
        </p:nvGraphicFramePr>
        <p:xfrm>
          <a:off x="700643" y="391886"/>
          <a:ext cx="10653156" cy="55576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63289">
                  <a:extLst>
                    <a:ext uri="{9D8B030D-6E8A-4147-A177-3AD203B41FA5}">
                      <a16:colId xmlns:a16="http://schemas.microsoft.com/office/drawing/2014/main" val="2986919954"/>
                    </a:ext>
                  </a:extLst>
                </a:gridCol>
                <a:gridCol w="2663289">
                  <a:extLst>
                    <a:ext uri="{9D8B030D-6E8A-4147-A177-3AD203B41FA5}">
                      <a16:colId xmlns:a16="http://schemas.microsoft.com/office/drawing/2014/main" val="830897417"/>
                    </a:ext>
                  </a:extLst>
                </a:gridCol>
                <a:gridCol w="2663289">
                  <a:extLst>
                    <a:ext uri="{9D8B030D-6E8A-4147-A177-3AD203B41FA5}">
                      <a16:colId xmlns:a16="http://schemas.microsoft.com/office/drawing/2014/main" val="2258287644"/>
                    </a:ext>
                  </a:extLst>
                </a:gridCol>
                <a:gridCol w="2663289">
                  <a:extLst>
                    <a:ext uri="{9D8B030D-6E8A-4147-A177-3AD203B41FA5}">
                      <a16:colId xmlns:a16="http://schemas.microsoft.com/office/drawing/2014/main" val="412567487"/>
                    </a:ext>
                  </a:extLst>
                </a:gridCol>
              </a:tblGrid>
              <a:tr h="463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Suffix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Definition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r>
                        <a:rPr lang="en-QA" b="1" dirty="0">
                          <a:solidFill>
                            <a:schemeClr val="tx1"/>
                          </a:solidFill>
                        </a:rPr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9358"/>
                  </a:ext>
                </a:extLst>
              </a:tr>
              <a:tr h="46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the act of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251552"/>
                  </a:ext>
                </a:extLst>
              </a:tr>
              <a:tr h="46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-ion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the act of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399093"/>
                  </a:ext>
                </a:extLst>
              </a:tr>
              <a:tr h="46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-or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one who does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893164"/>
                  </a:ext>
                </a:extLst>
              </a:tr>
              <a:tr h="46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ity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state of being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750676"/>
                  </a:ext>
                </a:extLst>
              </a:tr>
              <a:tr h="46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ment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state of being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594404"/>
                  </a:ext>
                </a:extLst>
              </a:tr>
              <a:tr h="46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ic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relating to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985150"/>
                  </a:ext>
                </a:extLst>
              </a:tr>
              <a:tr h="46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ian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one who does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736984"/>
                  </a:ext>
                </a:extLst>
              </a:tr>
              <a:tr h="46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ist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one who does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643647"/>
                  </a:ext>
                </a:extLst>
              </a:tr>
              <a:tr h="46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ous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 of/having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581750"/>
                  </a:ext>
                </a:extLst>
              </a:tr>
              <a:tr h="46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eous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 of/having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324901"/>
                  </a:ext>
                </a:extLst>
              </a:tr>
              <a:tr h="46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ious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full of/having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/>
                </a:tc>
                <a:tc>
                  <a:txBody>
                    <a:bodyPr/>
                    <a:lstStyle/>
                    <a:p>
                      <a:endParaRPr lang="en-Q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Q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067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08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9C80D-B4BF-A0DB-16E9-3F6E1DFE3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Root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3431A-2D72-E584-8C8A-6F5A11C15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QA" dirty="0"/>
              <a:t> root word is a word in its simplest form.</a:t>
            </a:r>
          </a:p>
          <a:p>
            <a:r>
              <a:rPr lang="en-QA" dirty="0"/>
              <a:t>A root word has nothing added to it.</a:t>
            </a:r>
          </a:p>
          <a:p>
            <a:pPr marL="0" indent="0">
              <a:buNone/>
            </a:pPr>
            <a:endParaRPr lang="en-QA" dirty="0"/>
          </a:p>
          <a:p>
            <a:r>
              <a:rPr lang="en-QA" dirty="0"/>
              <a:t>Examples :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QA" dirty="0"/>
              <a:t>o              Read </a:t>
            </a:r>
          </a:p>
          <a:p>
            <a:pPr marL="0" indent="0">
              <a:buNone/>
            </a:pPr>
            <a:r>
              <a:rPr lang="en-US" dirty="0"/>
              <a:t>H</a:t>
            </a:r>
            <a:r>
              <a:rPr lang="en-QA" dirty="0"/>
              <a:t>eat           Pack</a:t>
            </a:r>
          </a:p>
          <a:p>
            <a:pPr marL="0" indent="0">
              <a:buNone/>
            </a:pPr>
            <a:r>
              <a:rPr lang="en-US" dirty="0"/>
              <a:t>W</a:t>
            </a:r>
            <a:r>
              <a:rPr lang="en-QA" dirty="0"/>
              <a:t>rite </a:t>
            </a:r>
          </a:p>
          <a:p>
            <a:pPr marL="0" indent="0">
              <a:buNone/>
            </a:pP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217221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2FE4B-CB0D-878E-03B2-3148A29EC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QA" dirty="0"/>
              <a:t>Affixes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8139A-DC66-096B-00EC-08752ABA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QA" dirty="0"/>
              <a:t>Affixes : 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Affixes are morphemes that are added to a base word or root word to create a new word with a different meaning. </a:t>
            </a:r>
            <a:endParaRPr lang="en-QA" dirty="0"/>
          </a:p>
          <a:p>
            <a:endParaRPr lang="en-QA" dirty="0"/>
          </a:p>
          <a:p>
            <a:r>
              <a:rPr lang="en-US" dirty="0"/>
              <a:t>D</a:t>
            </a:r>
            <a:r>
              <a:rPr lang="en-QA" dirty="0"/>
              <a:t>ivided into two form :</a:t>
            </a:r>
          </a:p>
          <a:p>
            <a:pPr marL="0" indent="0">
              <a:buNone/>
            </a:pPr>
            <a:r>
              <a:rPr lang="en-QA" dirty="0"/>
              <a:t>1.</a:t>
            </a:r>
            <a:r>
              <a:rPr lang="en-US" dirty="0"/>
              <a:t>P</a:t>
            </a:r>
            <a:r>
              <a:rPr lang="en-QA" dirty="0"/>
              <a:t>refix </a:t>
            </a:r>
          </a:p>
          <a:p>
            <a:pPr marL="0" indent="0">
              <a:buNone/>
            </a:pPr>
            <a:r>
              <a:rPr lang="en-QA" dirty="0"/>
              <a:t>2. </a:t>
            </a:r>
            <a:r>
              <a:rPr lang="en-US" dirty="0"/>
              <a:t>suffix</a:t>
            </a: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2554246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DFFFFB-E22E-2D60-C526-8E33CCB1A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QA" dirty="0"/>
              <a:t>refixes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A8AB63-5778-F2B3-AD01-2F4206CB4D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51445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F38F7F-7A5D-B5CE-1B81-B3AD1FD37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QA" dirty="0"/>
              <a:t>hy learn Affixes?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BD21DF-D9D3-F133-730B-D37D20377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QA" dirty="0"/>
              <a:t>Affixes add meaning to thousands of words.</a:t>
            </a:r>
          </a:p>
          <a:p>
            <a:r>
              <a:rPr lang="en-US" dirty="0"/>
              <a:t>L</a:t>
            </a:r>
            <a:r>
              <a:rPr lang="en-QA" dirty="0"/>
              <a:t>earn a few affixes and you open up the meaning of thousand words.</a:t>
            </a:r>
          </a:p>
          <a:p>
            <a:pPr marL="0" indent="0">
              <a:buNone/>
            </a:pP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731599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600D4-1393-73FC-AC54-C6A244A90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QA" dirty="0"/>
              <a:t>hat are prefixes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FD1CF-B7C4-3AD6-6A5B-F098D55B3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QA" dirty="0"/>
              <a:t>refixes are syllables that is added to the beginning of a root word.</a:t>
            </a:r>
          </a:p>
          <a:p>
            <a:r>
              <a:rPr lang="en-US" dirty="0"/>
              <a:t>P</a:t>
            </a:r>
            <a:r>
              <a:rPr lang="en-QA" dirty="0"/>
              <a:t>refixes combine with words to create new meanings.</a:t>
            </a:r>
          </a:p>
          <a:p>
            <a:endParaRPr lang="en-QA" dirty="0"/>
          </a:p>
          <a:p>
            <a:pPr marL="0" indent="0">
              <a:buNone/>
            </a:pPr>
            <a:r>
              <a:rPr lang="en-QA" dirty="0"/>
              <a:t>  1. Pre +View = preview (first look )</a:t>
            </a:r>
          </a:p>
          <a:p>
            <a:pPr marL="0" indent="0">
              <a:buNone/>
            </a:pPr>
            <a:r>
              <a:rPr lang="en-QA" dirty="0"/>
              <a:t>  2. Super + star – super star (top player)</a:t>
            </a:r>
          </a:p>
        </p:txBody>
      </p:sp>
    </p:spTree>
    <p:extLst>
      <p:ext uri="{BB962C8B-B14F-4D97-AF65-F5344CB8AC3E}">
        <p14:creationId xmlns:p14="http://schemas.microsoft.com/office/powerpoint/2010/main" val="2027360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3A7A2-A199-4757-6A27-87B0FB96A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QA" dirty="0"/>
              <a:t>Most common Prefixes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088B2-5D39-3AB7-C4B7-42E14CB6B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QA" dirty="0"/>
              <a:t>Anti  = against : anti-war , anti- climax</a:t>
            </a:r>
          </a:p>
          <a:p>
            <a:r>
              <a:rPr lang="en-QA" dirty="0"/>
              <a:t>De = opposite: depart , deactivate</a:t>
            </a:r>
          </a:p>
          <a:p>
            <a:r>
              <a:rPr lang="en-QA" dirty="0"/>
              <a:t>Dis = not/ opposite of : disagree , discacrd </a:t>
            </a:r>
          </a:p>
          <a:p>
            <a:r>
              <a:rPr lang="en-US" dirty="0"/>
              <a:t>F</a:t>
            </a:r>
            <a:r>
              <a:rPr lang="en-QA" dirty="0"/>
              <a:t>ore = before : forecast</a:t>
            </a:r>
          </a:p>
          <a:p>
            <a:r>
              <a:rPr lang="en-US" dirty="0"/>
              <a:t>I</a:t>
            </a:r>
            <a:r>
              <a:rPr lang="en-QA" dirty="0"/>
              <a:t>n (m) – in : implant , intake </a:t>
            </a:r>
          </a:p>
          <a:p>
            <a:r>
              <a:rPr lang="en-US" dirty="0"/>
              <a:t>I</a:t>
            </a:r>
            <a:r>
              <a:rPr lang="en-QA" dirty="0"/>
              <a:t>nter = between : interact , interchange </a:t>
            </a:r>
          </a:p>
        </p:txBody>
      </p:sp>
    </p:spTree>
    <p:extLst>
      <p:ext uri="{BB962C8B-B14F-4D97-AF65-F5344CB8AC3E}">
        <p14:creationId xmlns:p14="http://schemas.microsoft.com/office/powerpoint/2010/main" val="1892325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08412-4EFB-B170-4EC2-2BEA2BAC9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QA" dirty="0"/>
              <a:t>hat do these common prefixes mean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03BE7-D2B0-0A65-5448-42A446B7C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QA" dirty="0"/>
              <a:t>Mid </a:t>
            </a:r>
          </a:p>
          <a:p>
            <a:r>
              <a:rPr lang="en-US" dirty="0"/>
              <a:t>M</a:t>
            </a:r>
            <a:r>
              <a:rPr lang="en-QA" dirty="0"/>
              <a:t>is </a:t>
            </a:r>
          </a:p>
          <a:p>
            <a:r>
              <a:rPr lang="en-QA" dirty="0"/>
              <a:t>Non</a:t>
            </a:r>
          </a:p>
          <a:p>
            <a:r>
              <a:rPr lang="en-US" dirty="0"/>
              <a:t>O</a:t>
            </a:r>
            <a:r>
              <a:rPr lang="en-QA" dirty="0"/>
              <a:t>ver </a:t>
            </a:r>
          </a:p>
          <a:p>
            <a:r>
              <a:rPr lang="en-US" dirty="0"/>
              <a:t>P</a:t>
            </a:r>
            <a:r>
              <a:rPr lang="en-QA" dirty="0"/>
              <a:t>re </a:t>
            </a:r>
          </a:p>
          <a:p>
            <a:r>
              <a:rPr lang="en-US" dirty="0"/>
              <a:t>R</a:t>
            </a:r>
            <a:r>
              <a:rPr lang="en-QA" dirty="0"/>
              <a:t>e </a:t>
            </a:r>
          </a:p>
          <a:p>
            <a:r>
              <a:rPr lang="en-US" dirty="0"/>
              <a:t>S</a:t>
            </a:r>
            <a:r>
              <a:rPr lang="en-QA" dirty="0"/>
              <a:t>emi</a:t>
            </a:r>
          </a:p>
        </p:txBody>
      </p:sp>
    </p:spTree>
    <p:extLst>
      <p:ext uri="{BB962C8B-B14F-4D97-AF65-F5344CB8AC3E}">
        <p14:creationId xmlns:p14="http://schemas.microsoft.com/office/powerpoint/2010/main" val="886832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14019F-297F-B515-6428-14A8063AC8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QA" dirty="0"/>
              <a:t>Suffixes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88B69DC-434A-D511-A24D-448387ED5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983410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{A7AC323F-DF7E-2A4A-AA03-01C516F65AE4}tf10001070</Template>
  <TotalTime>40</TotalTime>
  <Words>524</Words>
  <Application>Microsoft Macintosh PowerPoint</Application>
  <PresentationFormat>Widescreen</PresentationFormat>
  <Paragraphs>128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Rockwell</vt:lpstr>
      <vt:lpstr>Rockwell Condensed</vt:lpstr>
      <vt:lpstr>Rockwell Extra Bold</vt:lpstr>
      <vt:lpstr>Söhne</vt:lpstr>
      <vt:lpstr>Wingdings</vt:lpstr>
      <vt:lpstr>Wood Type</vt:lpstr>
      <vt:lpstr>Most Frequent Affixes </vt:lpstr>
      <vt:lpstr>Root word</vt:lpstr>
      <vt:lpstr>Affixes </vt:lpstr>
      <vt:lpstr>Prefixes</vt:lpstr>
      <vt:lpstr>Why learn Affixes?</vt:lpstr>
      <vt:lpstr>What are prefixes ?</vt:lpstr>
      <vt:lpstr>Most common Prefixes</vt:lpstr>
      <vt:lpstr>What do these common prefixes mean ?</vt:lpstr>
      <vt:lpstr>Suffixes</vt:lpstr>
      <vt:lpstr>PowerPoint Presentation</vt:lpstr>
      <vt:lpstr>More examples for suffixes </vt:lpstr>
      <vt:lpstr>PowerPoint Presentation</vt:lpstr>
      <vt:lpstr>Complete the sentences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Most Frequent Affixes </dc:title>
  <dc:creator>Shuhail Ahamed</dc:creator>
  <cp:lastModifiedBy>Shuhail Ahamed</cp:lastModifiedBy>
  <cp:revision>2</cp:revision>
  <dcterms:created xsi:type="dcterms:W3CDTF">2023-11-11T04:46:09Z</dcterms:created>
  <dcterms:modified xsi:type="dcterms:W3CDTF">2023-11-11T06:52:51Z</dcterms:modified>
</cp:coreProperties>
</file>