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7" r:id="rId2"/>
    <p:sldId id="284" r:id="rId3"/>
    <p:sldId id="295" r:id="rId4"/>
    <p:sldId id="300" r:id="rId5"/>
    <p:sldId id="313" r:id="rId6"/>
    <p:sldId id="314" r:id="rId7"/>
    <p:sldId id="301" r:id="rId8"/>
    <p:sldId id="312" r:id="rId9"/>
    <p:sldId id="306" r:id="rId10"/>
    <p:sldId id="302" r:id="rId11"/>
    <p:sldId id="307" r:id="rId12"/>
    <p:sldId id="31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350"/>
    <a:srgbClr val="253746"/>
    <a:srgbClr val="004A76"/>
    <a:srgbClr val="3F9DA7"/>
    <a:srgbClr val="6EBFC8"/>
    <a:srgbClr val="AED2BC"/>
    <a:srgbClr val="87BB9B"/>
    <a:srgbClr val="F7E3FD"/>
    <a:srgbClr val="6C3FAF"/>
    <a:srgbClr val="56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86004" autoAdjust="0"/>
  </p:normalViewPr>
  <p:slideViewPr>
    <p:cSldViewPr snapToGrid="0">
      <p:cViewPr varScale="1">
        <p:scale>
          <a:sx n="57" d="100"/>
          <a:sy n="57" d="100"/>
        </p:scale>
        <p:origin x="170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a0784601-03b9-4b87-b5f2-95db7742549f" providerId="ADAL" clId="{6D039286-53FB-4D86-A634-77E0C0F8EB10}"/>
    <pc:docChg chg="custSel addSld delSld modSld">
      <pc:chgData name="Saba Zubair" userId="a0784601-03b9-4b87-b5f2-95db7742549f" providerId="ADAL" clId="{6D039286-53FB-4D86-A634-77E0C0F8EB10}" dt="2024-12-12T09:02:06.813" v="59" actId="47"/>
      <pc:docMkLst>
        <pc:docMk/>
      </pc:docMkLst>
      <pc:sldChg chg="del">
        <pc:chgData name="Saba Zubair" userId="a0784601-03b9-4b87-b5f2-95db7742549f" providerId="ADAL" clId="{6D039286-53FB-4D86-A634-77E0C0F8EB10}" dt="2024-12-12T08:33:29.356" v="4" actId="47"/>
        <pc:sldMkLst>
          <pc:docMk/>
          <pc:sldMk cId="2047842423" sldId="279"/>
        </pc:sldMkLst>
      </pc:sldChg>
      <pc:sldChg chg="del">
        <pc:chgData name="Saba Zubair" userId="a0784601-03b9-4b87-b5f2-95db7742549f" providerId="ADAL" clId="{6D039286-53FB-4D86-A634-77E0C0F8EB10}" dt="2024-12-12T09:02:06.376" v="58" actId="47"/>
        <pc:sldMkLst>
          <pc:docMk/>
          <pc:sldMk cId="3262603198" sldId="280"/>
        </pc:sldMkLst>
      </pc:sldChg>
      <pc:sldChg chg="del">
        <pc:chgData name="Saba Zubair" userId="a0784601-03b9-4b87-b5f2-95db7742549f" providerId="ADAL" clId="{6D039286-53FB-4D86-A634-77E0C0F8EB10}" dt="2024-12-12T08:33:27.364" v="0" actId="47"/>
        <pc:sldMkLst>
          <pc:docMk/>
          <pc:sldMk cId="1450291885" sldId="285"/>
        </pc:sldMkLst>
      </pc:sldChg>
      <pc:sldChg chg="del">
        <pc:chgData name="Saba Zubair" userId="a0784601-03b9-4b87-b5f2-95db7742549f" providerId="ADAL" clId="{6D039286-53FB-4D86-A634-77E0C0F8EB10}" dt="2024-12-12T08:33:28.258" v="2" actId="47"/>
        <pc:sldMkLst>
          <pc:docMk/>
          <pc:sldMk cId="499201509" sldId="286"/>
        </pc:sldMkLst>
      </pc:sldChg>
      <pc:sldChg chg="del">
        <pc:chgData name="Saba Zubair" userId="a0784601-03b9-4b87-b5f2-95db7742549f" providerId="ADAL" clId="{6D039286-53FB-4D86-A634-77E0C0F8EB10}" dt="2024-12-12T08:33:31.426" v="10" actId="47"/>
        <pc:sldMkLst>
          <pc:docMk/>
          <pc:sldMk cId="2814342108" sldId="291"/>
        </pc:sldMkLst>
      </pc:sldChg>
      <pc:sldChg chg="del">
        <pc:chgData name="Saba Zubair" userId="a0784601-03b9-4b87-b5f2-95db7742549f" providerId="ADAL" clId="{6D039286-53FB-4D86-A634-77E0C0F8EB10}" dt="2024-12-12T09:02:05.792" v="57" actId="47"/>
        <pc:sldMkLst>
          <pc:docMk/>
          <pc:sldMk cId="4054459176" sldId="292"/>
        </pc:sldMkLst>
      </pc:sldChg>
      <pc:sldChg chg="del">
        <pc:chgData name="Saba Zubair" userId="a0784601-03b9-4b87-b5f2-95db7742549f" providerId="ADAL" clId="{6D039286-53FB-4D86-A634-77E0C0F8EB10}" dt="2024-12-12T08:33:28.659" v="3" actId="47"/>
        <pc:sldMkLst>
          <pc:docMk/>
          <pc:sldMk cId="3762510879" sldId="293"/>
        </pc:sldMkLst>
      </pc:sldChg>
      <pc:sldChg chg="del">
        <pc:chgData name="Saba Zubair" userId="a0784601-03b9-4b87-b5f2-95db7742549f" providerId="ADAL" clId="{6D039286-53FB-4D86-A634-77E0C0F8EB10}" dt="2024-12-12T08:33:31.961" v="11" actId="47"/>
        <pc:sldMkLst>
          <pc:docMk/>
          <pc:sldMk cId="98373184" sldId="294"/>
        </pc:sldMkLst>
      </pc:sldChg>
      <pc:sldChg chg="del">
        <pc:chgData name="Saba Zubair" userId="a0784601-03b9-4b87-b5f2-95db7742549f" providerId="ADAL" clId="{6D039286-53FB-4D86-A634-77E0C0F8EB10}" dt="2024-12-12T08:33:32.308" v="12" actId="47"/>
        <pc:sldMkLst>
          <pc:docMk/>
          <pc:sldMk cId="4179430954" sldId="297"/>
        </pc:sldMkLst>
      </pc:sldChg>
      <pc:sldChg chg="del">
        <pc:chgData name="Saba Zubair" userId="a0784601-03b9-4b87-b5f2-95db7742549f" providerId="ADAL" clId="{6D039286-53FB-4D86-A634-77E0C0F8EB10}" dt="2024-12-12T08:33:33.253" v="14" actId="47"/>
        <pc:sldMkLst>
          <pc:docMk/>
          <pc:sldMk cId="1334686507" sldId="299"/>
        </pc:sldMkLst>
      </pc:sldChg>
      <pc:sldChg chg="addSp modSp">
        <pc:chgData name="Saba Zubair" userId="a0784601-03b9-4b87-b5f2-95db7742549f" providerId="ADAL" clId="{6D039286-53FB-4D86-A634-77E0C0F8EB10}" dt="2024-12-12T08:42:18.143" v="36" actId="20577"/>
        <pc:sldMkLst>
          <pc:docMk/>
          <pc:sldMk cId="1284570485" sldId="302"/>
        </pc:sldMkLst>
        <pc:spChg chg="add mod">
          <ac:chgData name="Saba Zubair" userId="a0784601-03b9-4b87-b5f2-95db7742549f" providerId="ADAL" clId="{6D039286-53FB-4D86-A634-77E0C0F8EB10}" dt="2024-12-12T08:42:18.143" v="36" actId="20577"/>
          <ac:spMkLst>
            <pc:docMk/>
            <pc:sldMk cId="1284570485" sldId="302"/>
            <ac:spMk id="12" creationId="{3222F5E2-3B29-47AA-877E-A8411A24EC93}"/>
          </ac:spMkLst>
        </pc:spChg>
      </pc:sldChg>
      <pc:sldChg chg="del">
        <pc:chgData name="Saba Zubair" userId="a0784601-03b9-4b87-b5f2-95db7742549f" providerId="ADAL" clId="{6D039286-53FB-4D86-A634-77E0C0F8EB10}" dt="2024-12-12T08:33:27.847" v="1" actId="47"/>
        <pc:sldMkLst>
          <pc:docMk/>
          <pc:sldMk cId="2131582177" sldId="303"/>
        </pc:sldMkLst>
      </pc:sldChg>
      <pc:sldChg chg="del">
        <pc:chgData name="Saba Zubair" userId="a0784601-03b9-4b87-b5f2-95db7742549f" providerId="ADAL" clId="{6D039286-53FB-4D86-A634-77E0C0F8EB10}" dt="2024-12-12T08:33:32.856" v="13" actId="47"/>
        <pc:sldMkLst>
          <pc:docMk/>
          <pc:sldMk cId="1127225232" sldId="305"/>
        </pc:sldMkLst>
      </pc:sldChg>
      <pc:sldChg chg="addSp modSp add">
        <pc:chgData name="Saba Zubair" userId="a0784601-03b9-4b87-b5f2-95db7742549f" providerId="ADAL" clId="{6D039286-53FB-4D86-A634-77E0C0F8EB10}" dt="2024-12-12T08:41:48.609" v="33" actId="20577"/>
        <pc:sldMkLst>
          <pc:docMk/>
          <pc:sldMk cId="241710294" sldId="306"/>
        </pc:sldMkLst>
        <pc:spChg chg="mod">
          <ac:chgData name="Saba Zubair" userId="a0784601-03b9-4b87-b5f2-95db7742549f" providerId="ADAL" clId="{6D039286-53FB-4D86-A634-77E0C0F8EB10}" dt="2024-12-12T08:41:48.609" v="33" actId="20577"/>
          <ac:spMkLst>
            <pc:docMk/>
            <pc:sldMk cId="241710294" sldId="306"/>
            <ac:spMk id="4" creationId="{F07C66CA-34FD-474E-8FFC-C84FBDC0550A}"/>
          </ac:spMkLst>
        </pc:spChg>
        <pc:spChg chg="add mod">
          <ac:chgData name="Saba Zubair" userId="a0784601-03b9-4b87-b5f2-95db7742549f" providerId="ADAL" clId="{6D039286-53FB-4D86-A634-77E0C0F8EB10}" dt="2024-12-12T08:41:33.121" v="28" actId="1076"/>
          <ac:spMkLst>
            <pc:docMk/>
            <pc:sldMk cId="241710294" sldId="306"/>
            <ac:spMk id="6" creationId="{B99505C1-7879-494E-9586-3E63A92A21E1}"/>
          </ac:spMkLst>
        </pc:spChg>
        <pc:spChg chg="add">
          <ac:chgData name="Saba Zubair" userId="a0784601-03b9-4b87-b5f2-95db7742549f" providerId="ADAL" clId="{6D039286-53FB-4D86-A634-77E0C0F8EB10}" dt="2024-12-12T08:41:37.012" v="30"/>
          <ac:spMkLst>
            <pc:docMk/>
            <pc:sldMk cId="241710294" sldId="306"/>
            <ac:spMk id="7" creationId="{7A73B5B3-14F5-48EE-A396-833FE0362B43}"/>
          </ac:spMkLst>
        </pc:spChg>
        <pc:spChg chg="mod">
          <ac:chgData name="Saba Zubair" userId="a0784601-03b9-4b87-b5f2-95db7742549f" providerId="ADAL" clId="{6D039286-53FB-4D86-A634-77E0C0F8EB10}" dt="2024-12-12T08:39:18.226" v="23"/>
          <ac:spMkLst>
            <pc:docMk/>
            <pc:sldMk cId="241710294" sldId="306"/>
            <ac:spMk id="9" creationId="{65F0D1A6-E65E-4BED-B61C-1EE047A1FCBB}"/>
          </ac:spMkLst>
        </pc:spChg>
      </pc:sldChg>
      <pc:sldChg chg="addSp delSp modSp add">
        <pc:chgData name="Saba Zubair" userId="a0784601-03b9-4b87-b5f2-95db7742549f" providerId="ADAL" clId="{6D039286-53FB-4D86-A634-77E0C0F8EB10}" dt="2024-12-12T08:58:59.217" v="47"/>
        <pc:sldMkLst>
          <pc:docMk/>
          <pc:sldMk cId="374249648" sldId="307"/>
        </pc:sldMkLst>
        <pc:spChg chg="mod">
          <ac:chgData name="Saba Zubair" userId="a0784601-03b9-4b87-b5f2-95db7742549f" providerId="ADAL" clId="{6D039286-53FB-4D86-A634-77E0C0F8EB10}" dt="2024-12-12T08:57:31.033" v="39"/>
          <ac:spMkLst>
            <pc:docMk/>
            <pc:sldMk cId="374249648" sldId="307"/>
            <ac:spMk id="5" creationId="{0B38A7FF-0486-4427-8AAF-4539EC1B6CA9}"/>
          </ac:spMkLst>
        </pc:spChg>
        <pc:picChg chg="del">
          <ac:chgData name="Saba Zubair" userId="a0784601-03b9-4b87-b5f2-95db7742549f" providerId="ADAL" clId="{6D039286-53FB-4D86-A634-77E0C0F8EB10}" dt="2024-12-12T08:57:32.513" v="40" actId="478"/>
          <ac:picMkLst>
            <pc:docMk/>
            <pc:sldMk cId="374249648" sldId="307"/>
            <ac:picMk id="6" creationId="{B72F1B4A-3C1A-4718-A4FA-865E20EA246A}"/>
          </ac:picMkLst>
        </pc:picChg>
        <pc:picChg chg="add mod">
          <ac:chgData name="Saba Zubair" userId="a0784601-03b9-4b87-b5f2-95db7742549f" providerId="ADAL" clId="{6D039286-53FB-4D86-A634-77E0C0F8EB10}" dt="2024-12-12T08:58:41.660" v="45" actId="1076"/>
          <ac:picMkLst>
            <pc:docMk/>
            <pc:sldMk cId="374249648" sldId="307"/>
            <ac:picMk id="7" creationId="{0DBE8E62-B1D5-40C9-B26C-15BC4DBE32A0}"/>
          </ac:picMkLst>
        </pc:picChg>
        <pc:picChg chg="del">
          <ac:chgData name="Saba Zubair" userId="a0784601-03b9-4b87-b5f2-95db7742549f" providerId="ADAL" clId="{6D039286-53FB-4D86-A634-77E0C0F8EB10}" dt="2024-12-12T08:57:33.964" v="41" actId="478"/>
          <ac:picMkLst>
            <pc:docMk/>
            <pc:sldMk cId="374249648" sldId="307"/>
            <ac:picMk id="8" creationId="{2828B4DE-2A1A-4934-8908-899AD7DBBCB2}"/>
          </ac:picMkLst>
        </pc:picChg>
        <pc:picChg chg="add del">
          <ac:chgData name="Saba Zubair" userId="a0784601-03b9-4b87-b5f2-95db7742549f" providerId="ADAL" clId="{6D039286-53FB-4D86-A634-77E0C0F8EB10}" dt="2024-12-12T08:58:59.217" v="47"/>
          <ac:picMkLst>
            <pc:docMk/>
            <pc:sldMk cId="374249648" sldId="307"/>
            <ac:picMk id="9" creationId="{0F5CE063-4C90-4CEB-9B7F-4FACD5571CF9}"/>
          </ac:picMkLst>
        </pc:picChg>
      </pc:sldChg>
      <pc:sldChg chg="del">
        <pc:chgData name="Saba Zubair" userId="a0784601-03b9-4b87-b5f2-95db7742549f" providerId="ADAL" clId="{6D039286-53FB-4D86-A634-77E0C0F8EB10}" dt="2024-12-12T08:33:29.812" v="5" actId="47"/>
        <pc:sldMkLst>
          <pc:docMk/>
          <pc:sldMk cId="3926788891" sldId="308"/>
        </pc:sldMkLst>
      </pc:sldChg>
      <pc:sldChg chg="del">
        <pc:chgData name="Saba Zubair" userId="a0784601-03b9-4b87-b5f2-95db7742549f" providerId="ADAL" clId="{6D039286-53FB-4D86-A634-77E0C0F8EB10}" dt="2024-12-12T08:33:30.156" v="6" actId="47"/>
        <pc:sldMkLst>
          <pc:docMk/>
          <pc:sldMk cId="2958220499" sldId="309"/>
        </pc:sldMkLst>
      </pc:sldChg>
      <pc:sldChg chg="del">
        <pc:chgData name="Saba Zubair" userId="a0784601-03b9-4b87-b5f2-95db7742549f" providerId="ADAL" clId="{6D039286-53FB-4D86-A634-77E0C0F8EB10}" dt="2024-12-12T08:33:30.432" v="7" actId="47"/>
        <pc:sldMkLst>
          <pc:docMk/>
          <pc:sldMk cId="2561978511" sldId="310"/>
        </pc:sldMkLst>
      </pc:sldChg>
      <pc:sldChg chg="del">
        <pc:chgData name="Saba Zubair" userId="a0784601-03b9-4b87-b5f2-95db7742549f" providerId="ADAL" clId="{6D039286-53FB-4D86-A634-77E0C0F8EB10}" dt="2024-12-12T08:33:30.762" v="8" actId="47"/>
        <pc:sldMkLst>
          <pc:docMk/>
          <pc:sldMk cId="1416721672" sldId="311"/>
        </pc:sldMkLst>
      </pc:sldChg>
      <pc:sldChg chg="addSp delSp modSp add">
        <pc:chgData name="Saba Zubair" userId="a0784601-03b9-4b87-b5f2-95db7742549f" providerId="ADAL" clId="{6D039286-53FB-4D86-A634-77E0C0F8EB10}" dt="2024-12-12T09:01:45.917" v="56" actId="1076"/>
        <pc:sldMkLst>
          <pc:docMk/>
          <pc:sldMk cId="1803810564" sldId="311"/>
        </pc:sldMkLst>
        <pc:spChg chg="mod">
          <ac:chgData name="Saba Zubair" userId="a0784601-03b9-4b87-b5f2-95db7742549f" providerId="ADAL" clId="{6D039286-53FB-4D86-A634-77E0C0F8EB10}" dt="2024-12-12T08:59:48.617" v="50"/>
          <ac:spMkLst>
            <pc:docMk/>
            <pc:sldMk cId="1803810564" sldId="311"/>
            <ac:spMk id="8" creationId="{93B1CC24-9F84-43F9-80CE-33803DF54B82}"/>
          </ac:spMkLst>
        </pc:spChg>
        <pc:picChg chg="del">
          <ac:chgData name="Saba Zubair" userId="a0784601-03b9-4b87-b5f2-95db7742549f" providerId="ADAL" clId="{6D039286-53FB-4D86-A634-77E0C0F8EB10}" dt="2024-12-12T09:01:36.899" v="51" actId="478"/>
          <ac:picMkLst>
            <pc:docMk/>
            <pc:sldMk cId="1803810564" sldId="311"/>
            <ac:picMk id="3" creationId="{BF71C814-260D-4C7F-B828-70CF552940C3}"/>
          </ac:picMkLst>
        </pc:picChg>
        <pc:picChg chg="add mod">
          <ac:chgData name="Saba Zubair" userId="a0784601-03b9-4b87-b5f2-95db7742549f" providerId="ADAL" clId="{6D039286-53FB-4D86-A634-77E0C0F8EB10}" dt="2024-12-12T09:01:45.917" v="56" actId="1076"/>
          <ac:picMkLst>
            <pc:docMk/>
            <pc:sldMk cId="1803810564" sldId="311"/>
            <ac:picMk id="4" creationId="{A50F665D-1522-430B-8A8B-13727234BC2A}"/>
          </ac:picMkLst>
        </pc:picChg>
      </pc:sldChg>
      <pc:sldChg chg="del">
        <pc:chgData name="Saba Zubair" userId="a0784601-03b9-4b87-b5f2-95db7742549f" providerId="ADAL" clId="{6D039286-53FB-4D86-A634-77E0C0F8EB10}" dt="2024-12-12T08:33:31.120" v="9" actId="47"/>
        <pc:sldMkLst>
          <pc:docMk/>
          <pc:sldMk cId="3692070973" sldId="312"/>
        </pc:sldMkLst>
      </pc:sldChg>
      <pc:sldChg chg="addSp delSp modSp add">
        <pc:chgData name="Saba Zubair" userId="a0784601-03b9-4b87-b5f2-95db7742549f" providerId="ADAL" clId="{6D039286-53FB-4D86-A634-77E0C0F8EB10}" dt="2024-12-12T08:38:03.530" v="20"/>
        <pc:sldMkLst>
          <pc:docMk/>
          <pc:sldMk cId="4120647181" sldId="312"/>
        </pc:sldMkLst>
        <pc:spChg chg="add del">
          <ac:chgData name="Saba Zubair" userId="a0784601-03b9-4b87-b5f2-95db7742549f" providerId="ADAL" clId="{6D039286-53FB-4D86-A634-77E0C0F8EB10}" dt="2024-12-12T08:38:03.530" v="20"/>
          <ac:spMkLst>
            <pc:docMk/>
            <pc:sldMk cId="4120647181" sldId="312"/>
            <ac:spMk id="5" creationId="{4EEF3191-542A-47A1-81A9-20424A1A16C7}"/>
          </ac:spMkLst>
        </pc:spChg>
        <pc:spChg chg="mod">
          <ac:chgData name="Saba Zubair" userId="a0784601-03b9-4b87-b5f2-95db7742549f" providerId="ADAL" clId="{6D039286-53FB-4D86-A634-77E0C0F8EB10}" dt="2024-12-12T08:37:00.555" v="18" actId="255"/>
          <ac:spMkLst>
            <pc:docMk/>
            <pc:sldMk cId="4120647181" sldId="312"/>
            <ac:spMk id="8" creationId="{6AEC6C34-C549-4866-88AE-6AD1EE6F076C}"/>
          </ac:spMkLst>
        </pc:spChg>
      </pc:sldChg>
      <pc:sldChg chg="del">
        <pc:chgData name="Saba Zubair" userId="a0784601-03b9-4b87-b5f2-95db7742549f" providerId="ADAL" clId="{6D039286-53FB-4D86-A634-77E0C0F8EB10}" dt="2024-12-12T09:02:06.813" v="59" actId="47"/>
        <pc:sldMkLst>
          <pc:docMk/>
          <pc:sldMk cId="437101000" sldId="3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12/12/2024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also use shapes hidden behind a box for further practice with children selecting (without revealing) shapes to try out.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children will need mini-whiteboards and pens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Choose starters that suit your class by dragging and dropping the relevant slide or slides below to the start of the teaching for each day.</a:t>
            </a: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215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245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245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245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Today would be a great day to use a problem-solving investigation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Cut and Paste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as the group activity, which you can find in this unit’s IN-DEPTH INVESTIGATION box on Hamilton’s website.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Alternatively, 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squares, rectangles and triangles together to make new shapes to describe and name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Describe 2-D shapes in a feely bag through the number of sides and right angles they have.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556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WT/ARE:  Who am I? Shapes Sheet 1.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Who am I? Shapes Sheet 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29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Weight Sheet 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 Weight Sheet 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32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26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Describe and recognise regular and irregular 2-D shapes. 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Describe and visualise common 2-D shapes.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Make, recognise and describe 2-D shapes.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Shape and Data 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Draw and describe 2-D shapes and polygons</a:t>
            </a: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757269-FF9B-4F5F-BCD1-8B2F1CA25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9" t="6809" r="8879" b="16596"/>
          <a:stretch/>
        </p:blipFill>
        <p:spPr>
          <a:xfrm>
            <a:off x="2273154" y="65864"/>
            <a:ext cx="4597779" cy="6040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B6B0B8-4CA1-4E66-8703-FEA73B7BFF4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8" t="82823" r="11134" b="9125"/>
          <a:stretch/>
        </p:blipFill>
        <p:spPr>
          <a:xfrm>
            <a:off x="1057835" y="3487423"/>
            <a:ext cx="7437345" cy="1082626"/>
          </a:xfrm>
          <a:prstGeom prst="rect">
            <a:avLst/>
          </a:prstGeom>
          <a:ln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11" name="Group 10"/>
          <p:cNvGrpSpPr/>
          <p:nvPr/>
        </p:nvGrpSpPr>
        <p:grpSpPr>
          <a:xfrm>
            <a:off x="5969417" y="3617817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222F5E2-3B29-47AA-877E-A8411A24EC93}"/>
              </a:ext>
            </a:extLst>
          </p:cNvPr>
          <p:cNvSpPr txBox="1"/>
          <p:nvPr/>
        </p:nvSpPr>
        <p:spPr>
          <a:xfrm>
            <a:off x="248586" y="132730"/>
            <a:ext cx="2170323" cy="66101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3 – Independent Work</a:t>
            </a:r>
          </a:p>
        </p:txBody>
      </p:sp>
    </p:spTree>
    <p:extLst>
      <p:ext uri="{BB962C8B-B14F-4D97-AF65-F5344CB8AC3E}">
        <p14:creationId xmlns:p14="http://schemas.microsoft.com/office/powerpoint/2010/main" val="128457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AB8105-6A71-4C45-B30A-B70697D5C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1F782D-37AE-48BA-8E07-02C1CA3AA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11</a:t>
            </a:fld>
            <a:endParaRPr lang="en-GB" dirty="0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5C5B2C0E-4E1E-4C9F-819C-5BEF35F777D5}"/>
              </a:ext>
            </a:extLst>
          </p:cNvPr>
          <p:cNvSpPr txBox="1">
            <a:spLocks/>
          </p:cNvSpPr>
          <p:nvPr/>
        </p:nvSpPr>
        <p:spPr>
          <a:xfrm>
            <a:off x="3698321" y="125499"/>
            <a:ext cx="1951463" cy="365125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Plenary 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38A7FF-0486-4427-8AAF-4539EC1B6CA9}"/>
              </a:ext>
            </a:extLst>
          </p:cNvPr>
          <p:cNvSpPr/>
          <p:nvPr/>
        </p:nvSpPr>
        <p:spPr>
          <a:xfrm>
            <a:off x="491491" y="780584"/>
            <a:ext cx="771580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Learner’s Book Exercise 2.2 no 10 on page 45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BE8E62-B1D5-40C9-B26C-15BC4DBE3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247" y="1439876"/>
            <a:ext cx="6636246" cy="439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49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6" name="Subtitle 1">
            <a:extLst>
              <a:ext uri="{FF2B5EF4-FFF2-40B4-BE49-F238E27FC236}">
                <a16:creationId xmlns:a16="http://schemas.microsoft.com/office/drawing/2014/main" id="{9774D088-98D3-482C-8479-306FA894F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8321" y="125499"/>
            <a:ext cx="1951463" cy="365125"/>
          </a:xfrm>
          <a:solidFill>
            <a:srgbClr val="92D050"/>
          </a:solidFill>
        </p:spPr>
        <p:txBody>
          <a:bodyPr/>
          <a:lstStyle/>
          <a:p>
            <a:r>
              <a:rPr lang="en-US" b="1" dirty="0"/>
              <a:t>Homework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B1CC24-9F84-43F9-80CE-33803DF54B82}"/>
              </a:ext>
            </a:extLst>
          </p:cNvPr>
          <p:cNvSpPr/>
          <p:nvPr/>
        </p:nvSpPr>
        <p:spPr>
          <a:xfrm>
            <a:off x="502920" y="519417"/>
            <a:ext cx="827532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Workbook Exercise 2.2 no. 2 on page 40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0F665D-1522-430B-8A8B-13727234BC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529" y="1025841"/>
            <a:ext cx="4338447" cy="480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81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49557" y="1454349"/>
            <a:ext cx="8130503" cy="26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Starters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2-D shape (pre-requisite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Recognise 2-D shapes (pre-requisite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Pattern (simmering skills)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EEBA63-DAF8-43C1-A276-94BF53E0A237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Shape and Data 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Draw and describe 2-D shapes and polygons</a:t>
            </a:r>
          </a:p>
        </p:txBody>
      </p:sp>
    </p:spTree>
    <p:extLst>
      <p:ext uri="{BB962C8B-B14F-4D97-AF65-F5344CB8AC3E}">
        <p14:creationId xmlns:p14="http://schemas.microsoft.com/office/powerpoint/2010/main" val="275489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Make, recognise and describe 2-D shapes.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Shape and Data 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Draw and describe 2-D shapes and polygons</a:t>
            </a:r>
          </a:p>
        </p:txBody>
      </p:sp>
    </p:spTree>
    <p:extLst>
      <p:ext uri="{BB962C8B-B14F-4D97-AF65-F5344CB8AC3E}">
        <p14:creationId xmlns:p14="http://schemas.microsoft.com/office/powerpoint/2010/main" val="2587576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Make, recognise and describe 2-D shapes.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90363" y="3212291"/>
            <a:ext cx="1440000" cy="720000"/>
            <a:chOff x="1440000" y="3240000"/>
            <a:chExt cx="1440000" cy="720000"/>
          </a:xfrm>
        </p:grpSpPr>
        <p:sp>
          <p:nvSpPr>
            <p:cNvPr id="6" name="Rectangle 5"/>
            <p:cNvSpPr/>
            <p:nvPr/>
          </p:nvSpPr>
          <p:spPr>
            <a:xfrm>
              <a:off x="1440000" y="324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>
              <a:outerShdw blurRad="50800" dist="38100" dir="60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160000" y="324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>
              <a:outerShdw blurRad="50800" dist="38100" dir="60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838756" y="519164"/>
            <a:ext cx="4666637" cy="250393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Close your eyes. Imagine two squares sitting right next to one another with one of each of their sides touching the other.  What shape do they make?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16681" y="2804039"/>
            <a:ext cx="3703568" cy="1740789"/>
            <a:chOff x="5131754" y="538755"/>
            <a:chExt cx="3703568" cy="1740789"/>
          </a:xfrm>
        </p:grpSpPr>
        <p:sp>
          <p:nvSpPr>
            <p:cNvPr id="23" name="Speech Bubble: Rectangle with Corners Rounded 10">
              <a:extLst>
                <a:ext uri="{FF2B5EF4-FFF2-40B4-BE49-F238E27FC236}">
                  <a16:creationId xmlns:a16="http://schemas.microsoft.com/office/drawing/2014/main" id="{A5209EEE-E1BD-4F2F-8E5D-A043EDA11F92}"/>
                </a:ext>
              </a:extLst>
            </p:cNvPr>
            <p:cNvSpPr/>
            <p:nvPr/>
          </p:nvSpPr>
          <p:spPr>
            <a:xfrm>
              <a:off x="5131754" y="538755"/>
              <a:ext cx="3703568" cy="1536505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Open your eyes and draw it on your whiteboards.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5A0F435-1C23-4D2E-B477-5A2B4CE048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31754" y="1159985"/>
              <a:ext cx="1119559" cy="111955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26" name="Group 25"/>
          <p:cNvGrpSpPr/>
          <p:nvPr/>
        </p:nvGrpSpPr>
        <p:grpSpPr>
          <a:xfrm rot="5400000">
            <a:off x="6752459" y="4544828"/>
            <a:ext cx="1440000" cy="720000"/>
            <a:chOff x="1440000" y="3240000"/>
            <a:chExt cx="1440000" cy="720000"/>
          </a:xfrm>
        </p:grpSpPr>
        <p:sp>
          <p:nvSpPr>
            <p:cNvPr id="27" name="Rectangle 26"/>
            <p:cNvSpPr/>
            <p:nvPr/>
          </p:nvSpPr>
          <p:spPr>
            <a:xfrm>
              <a:off x="1440000" y="324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>
              <a:outerShdw blurRad="50800" dist="38100" dir="60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60000" y="324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>
              <a:outerShdw blurRad="50800" dist="38100" dir="60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BB30A5C-334A-4DE7-8017-2D88CC0A727C}"/>
              </a:ext>
            </a:extLst>
          </p:cNvPr>
          <p:cNvGrpSpPr/>
          <p:nvPr/>
        </p:nvGrpSpPr>
        <p:grpSpPr>
          <a:xfrm>
            <a:off x="6071620" y="2241902"/>
            <a:ext cx="2801678" cy="1569186"/>
            <a:chOff x="4298496" y="4063018"/>
            <a:chExt cx="2801678" cy="1569186"/>
          </a:xfrm>
        </p:grpSpPr>
        <p:sp>
          <p:nvSpPr>
            <p:cNvPr id="31" name="Speech Bubble: Rectangle with Corners Rounded 14">
              <a:extLst>
                <a:ext uri="{FF2B5EF4-FFF2-40B4-BE49-F238E27FC236}">
                  <a16:creationId xmlns:a16="http://schemas.microsoft.com/office/drawing/2014/main" id="{C5C595CE-B7F4-4D5E-A864-1E044BBD6CB2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Who drew this shape?</a:t>
              </a:r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E6B10444-E519-49CD-A529-0F22C67FF3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26814" y="4423638"/>
              <a:ext cx="308190" cy="713845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BB30A5C-334A-4DE7-8017-2D88CC0A727C}"/>
              </a:ext>
            </a:extLst>
          </p:cNvPr>
          <p:cNvGrpSpPr/>
          <p:nvPr/>
        </p:nvGrpSpPr>
        <p:grpSpPr>
          <a:xfrm>
            <a:off x="3389658" y="4340544"/>
            <a:ext cx="2801678" cy="1569186"/>
            <a:chOff x="4298496" y="4063018"/>
            <a:chExt cx="2801678" cy="1569186"/>
          </a:xfrm>
        </p:grpSpPr>
        <p:sp>
          <p:nvSpPr>
            <p:cNvPr id="34" name="Speech Bubble: Rectangle with Corners Rounded 14">
              <a:extLst>
                <a:ext uri="{FF2B5EF4-FFF2-40B4-BE49-F238E27FC236}">
                  <a16:creationId xmlns:a16="http://schemas.microsoft.com/office/drawing/2014/main" id="{C5C595CE-B7F4-4D5E-A864-1E044BBD6CB2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62022"/>
                <a:gd name="adj2" fmla="val 2570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This one’s just the same, can you see why?</a:t>
              </a:r>
            </a:p>
          </p:txBody>
        </p: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E6B10444-E519-49CD-A529-0F22C67FF3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7638" y="4446874"/>
              <a:ext cx="287366" cy="6906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93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6 L -0.26927 -0.1969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72" y="-9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Make, recognise and describe 2-D shapes.</a:t>
            </a: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26480" y="538755"/>
            <a:ext cx="4666637" cy="195775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Now add another square. You can add it on any side but it must line up with one of the squares already there.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899331" y="558840"/>
            <a:ext cx="4150883" cy="1536505"/>
            <a:chOff x="4837910" y="538755"/>
            <a:chExt cx="3997412" cy="1536505"/>
          </a:xfrm>
        </p:grpSpPr>
        <p:sp>
          <p:nvSpPr>
            <p:cNvPr id="23" name="Speech Bubble: Rectangle with Corners Rounded 10">
              <a:extLst>
                <a:ext uri="{FF2B5EF4-FFF2-40B4-BE49-F238E27FC236}">
                  <a16:creationId xmlns:a16="http://schemas.microsoft.com/office/drawing/2014/main" id="{A5209EEE-E1BD-4F2F-8E5D-A043EDA11F92}"/>
                </a:ext>
              </a:extLst>
            </p:cNvPr>
            <p:cNvSpPr/>
            <p:nvPr/>
          </p:nvSpPr>
          <p:spPr>
            <a:xfrm>
              <a:off x="5131754" y="538755"/>
              <a:ext cx="3703568" cy="1536505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Draw the shapes on your whiteboards. Is there more than one new shape?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5A0F435-1C23-4D2E-B477-5A2B4CE048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37910" y="596844"/>
              <a:ext cx="1119559" cy="111955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BB30A5C-334A-4DE7-8017-2D88CC0A727C}"/>
              </a:ext>
            </a:extLst>
          </p:cNvPr>
          <p:cNvGrpSpPr/>
          <p:nvPr/>
        </p:nvGrpSpPr>
        <p:grpSpPr>
          <a:xfrm>
            <a:off x="773296" y="2725773"/>
            <a:ext cx="2801678" cy="1569186"/>
            <a:chOff x="4298496" y="4063018"/>
            <a:chExt cx="2801678" cy="1569186"/>
          </a:xfrm>
        </p:grpSpPr>
        <p:sp>
          <p:nvSpPr>
            <p:cNvPr id="31" name="Speech Bubble: Rectangle with Corners Rounded 14">
              <a:extLst>
                <a:ext uri="{FF2B5EF4-FFF2-40B4-BE49-F238E27FC236}">
                  <a16:creationId xmlns:a16="http://schemas.microsoft.com/office/drawing/2014/main" id="{C5C595CE-B7F4-4D5E-A864-1E044BBD6CB2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67043"/>
                <a:gd name="adj2" fmla="val -19121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Who drew these shapes?</a:t>
              </a:r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E6B10444-E519-49CD-A529-0F22C67FF3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26814" y="4423638"/>
              <a:ext cx="308190" cy="713845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6596737" y="3098887"/>
            <a:ext cx="2160000" cy="720000"/>
            <a:chOff x="4680000" y="3240000"/>
            <a:chExt cx="2160000" cy="720000"/>
          </a:xfrm>
        </p:grpSpPr>
        <p:grpSp>
          <p:nvGrpSpPr>
            <p:cNvPr id="25" name="Group 24"/>
            <p:cNvGrpSpPr/>
            <p:nvPr/>
          </p:nvGrpSpPr>
          <p:grpSpPr>
            <a:xfrm>
              <a:off x="4680000" y="3240000"/>
              <a:ext cx="1440000" cy="720000"/>
              <a:chOff x="1440000" y="3240000"/>
              <a:chExt cx="1440000" cy="7200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144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>
                <a:outerShdw blurRad="50800" dist="38100" dir="60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16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>
                <a:outerShdw blurRad="50800" dist="38100" dir="60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6120000" y="324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>
              <a:outerShdw blurRad="50800" dist="38100" dir="60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746931" y="2392472"/>
            <a:ext cx="1440000" cy="1440000"/>
            <a:chOff x="4680000" y="2520000"/>
            <a:chExt cx="1440000" cy="1440000"/>
          </a:xfr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grpSpPr>
        <p:grpSp>
          <p:nvGrpSpPr>
            <p:cNvPr id="39" name="Group 38"/>
            <p:cNvGrpSpPr/>
            <p:nvPr/>
          </p:nvGrpSpPr>
          <p:grpSpPr>
            <a:xfrm>
              <a:off x="4680000" y="3240000"/>
              <a:ext cx="1440000" cy="720000"/>
              <a:chOff x="1440000" y="3240000"/>
              <a:chExt cx="1440000" cy="72000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144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16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5400000" y="252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4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773296" y="4544829"/>
            <a:ext cx="4009719" cy="131671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You might have drawn them another way around; that’s fine!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BB30A5C-334A-4DE7-8017-2D88CC0A727C}"/>
              </a:ext>
            </a:extLst>
          </p:cNvPr>
          <p:cNvGrpSpPr/>
          <p:nvPr/>
        </p:nvGrpSpPr>
        <p:grpSpPr>
          <a:xfrm>
            <a:off x="5106931" y="4294959"/>
            <a:ext cx="3509531" cy="1569186"/>
            <a:chOff x="8479731" y="5479804"/>
            <a:chExt cx="3509531" cy="1569186"/>
          </a:xfrm>
        </p:grpSpPr>
        <p:sp>
          <p:nvSpPr>
            <p:cNvPr id="45" name="Speech Bubble: Rectangle with Corners Rounded 14">
              <a:extLst>
                <a:ext uri="{FF2B5EF4-FFF2-40B4-BE49-F238E27FC236}">
                  <a16:creationId xmlns:a16="http://schemas.microsoft.com/office/drawing/2014/main" id="{C5C595CE-B7F4-4D5E-A864-1E044BBD6CB2}"/>
                </a:ext>
              </a:extLst>
            </p:cNvPr>
            <p:cNvSpPr/>
            <p:nvPr/>
          </p:nvSpPr>
          <p:spPr>
            <a:xfrm>
              <a:off x="8479731" y="5479804"/>
              <a:ext cx="3509531" cy="1569186"/>
            </a:xfrm>
            <a:prstGeom prst="cloudCallout">
              <a:avLst>
                <a:gd name="adj1" fmla="val -44580"/>
                <a:gd name="adj2" fmla="val -6319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many sides does each of the new shapes have?</a:t>
              </a:r>
            </a:p>
          </p:txBody>
        </p:sp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E6B10444-E519-49CD-A529-0F22C67FF3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1409537" y="5702958"/>
              <a:ext cx="308190" cy="7138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811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Make, recognise and describe 2-D shapes.</a:t>
            </a: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16682" y="538756"/>
            <a:ext cx="4876436" cy="1688630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Now add one more square. Remember it must line up with one of the existing squares.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905053" y="390282"/>
            <a:ext cx="4150883" cy="2169842"/>
            <a:chOff x="4837910" y="538755"/>
            <a:chExt cx="3997412" cy="1842766"/>
          </a:xfrm>
        </p:grpSpPr>
        <p:sp>
          <p:nvSpPr>
            <p:cNvPr id="23" name="Speech Bubble: Rectangle with Corners Rounded 10">
              <a:extLst>
                <a:ext uri="{FF2B5EF4-FFF2-40B4-BE49-F238E27FC236}">
                  <a16:creationId xmlns:a16="http://schemas.microsoft.com/office/drawing/2014/main" id="{A5209EEE-E1BD-4F2F-8E5D-A043EDA11F92}"/>
                </a:ext>
              </a:extLst>
            </p:cNvPr>
            <p:cNvSpPr/>
            <p:nvPr/>
          </p:nvSpPr>
          <p:spPr>
            <a:xfrm>
              <a:off x="5131754" y="538755"/>
              <a:ext cx="3703568" cy="1842766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Draw the shapes on your whiteboards. How many different shapes can you make joining 4 squares?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C5A0F435-1C23-4D2E-B477-5A2B4CE048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37910" y="596844"/>
              <a:ext cx="1119559" cy="111955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BB30A5C-334A-4DE7-8017-2D88CC0A727C}"/>
              </a:ext>
            </a:extLst>
          </p:cNvPr>
          <p:cNvGrpSpPr/>
          <p:nvPr/>
        </p:nvGrpSpPr>
        <p:grpSpPr>
          <a:xfrm>
            <a:off x="303866" y="2368062"/>
            <a:ext cx="2801678" cy="1569186"/>
            <a:chOff x="4298496" y="4063018"/>
            <a:chExt cx="2801678" cy="1569186"/>
          </a:xfrm>
        </p:grpSpPr>
        <p:sp>
          <p:nvSpPr>
            <p:cNvPr id="31" name="Speech Bubble: Rectangle with Corners Rounded 14">
              <a:extLst>
                <a:ext uri="{FF2B5EF4-FFF2-40B4-BE49-F238E27FC236}">
                  <a16:creationId xmlns:a16="http://schemas.microsoft.com/office/drawing/2014/main" id="{C5C595CE-B7F4-4D5E-A864-1E044BBD6CB2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67043"/>
                <a:gd name="adj2" fmla="val -19121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Who found all these shapes?</a:t>
              </a:r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E6B10444-E519-49CD-A529-0F22C67FF3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26814" y="4423638"/>
              <a:ext cx="308190" cy="713845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4760602" y="2689131"/>
            <a:ext cx="1440000" cy="1440000"/>
            <a:chOff x="4680000" y="1440000"/>
            <a:chExt cx="1440000" cy="1440000"/>
          </a:xfr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grpSpPr>
        <p:sp>
          <p:nvSpPr>
            <p:cNvPr id="27" name="Rectangle 26"/>
            <p:cNvSpPr/>
            <p:nvPr/>
          </p:nvSpPr>
          <p:spPr>
            <a:xfrm>
              <a:off x="4680000" y="144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4680000" y="1440000"/>
              <a:ext cx="1440000" cy="1440000"/>
              <a:chOff x="4680000" y="2520000"/>
              <a:chExt cx="1440000" cy="1440000"/>
            </a:xfrm>
            <a:effectLst/>
          </p:grpSpPr>
          <p:grpSp>
            <p:nvGrpSpPr>
              <p:cNvPr id="33" name="Group 32"/>
              <p:cNvGrpSpPr/>
              <p:nvPr/>
            </p:nvGrpSpPr>
            <p:grpSpPr>
              <a:xfrm>
                <a:off x="4680000" y="3240000"/>
                <a:ext cx="1440000" cy="720000"/>
                <a:chOff x="1440000" y="3240000"/>
                <a:chExt cx="1440000" cy="720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1440000" y="3240000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15875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2160000" y="3240000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15875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34" name="Rectangle 33"/>
              <p:cNvSpPr/>
              <p:nvPr/>
            </p:nvSpPr>
            <p:spPr>
              <a:xfrm>
                <a:off x="5400000" y="252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45" name="Group 44"/>
          <p:cNvGrpSpPr/>
          <p:nvPr/>
        </p:nvGrpSpPr>
        <p:grpSpPr>
          <a:xfrm>
            <a:off x="5480602" y="5203184"/>
            <a:ext cx="2880000" cy="720000"/>
            <a:chOff x="4680000" y="3240000"/>
            <a:chExt cx="2880000" cy="72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46" name="Group 45"/>
            <p:cNvGrpSpPr/>
            <p:nvPr/>
          </p:nvGrpSpPr>
          <p:grpSpPr>
            <a:xfrm>
              <a:off x="4680000" y="3240000"/>
              <a:ext cx="2160000" cy="720000"/>
              <a:chOff x="4680000" y="3240000"/>
              <a:chExt cx="2160000" cy="720000"/>
            </a:xfrm>
            <a:effectLst/>
          </p:grpSpPr>
          <p:grpSp>
            <p:nvGrpSpPr>
              <p:cNvPr id="48" name="Group 47"/>
              <p:cNvGrpSpPr/>
              <p:nvPr/>
            </p:nvGrpSpPr>
            <p:grpSpPr>
              <a:xfrm>
                <a:off x="4680000" y="3240000"/>
                <a:ext cx="1440000" cy="720000"/>
                <a:chOff x="1440000" y="3240000"/>
                <a:chExt cx="1440000" cy="720000"/>
              </a:xfrm>
            </p:grpSpPr>
            <p:sp>
              <p:nvSpPr>
                <p:cNvPr id="50" name="Rectangle 49"/>
                <p:cNvSpPr/>
                <p:nvPr/>
              </p:nvSpPr>
              <p:spPr>
                <a:xfrm>
                  <a:off x="1440000" y="3240000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15875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2160000" y="3240000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15875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49" name="Rectangle 48"/>
              <p:cNvSpPr/>
              <p:nvPr/>
            </p:nvSpPr>
            <p:spPr>
              <a:xfrm>
                <a:off x="612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6840000" y="324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52" name="Group 51"/>
          <p:cNvGrpSpPr/>
          <p:nvPr/>
        </p:nvGrpSpPr>
        <p:grpSpPr>
          <a:xfrm rot="5400000">
            <a:off x="3320600" y="4123182"/>
            <a:ext cx="2160002" cy="1440002"/>
            <a:chOff x="1440000" y="2520000"/>
            <a:chExt cx="2160002" cy="144000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53" name="Group 52"/>
            <p:cNvGrpSpPr/>
            <p:nvPr/>
          </p:nvGrpSpPr>
          <p:grpSpPr>
            <a:xfrm>
              <a:off x="1440000" y="3240000"/>
              <a:ext cx="1440000" cy="720000"/>
              <a:chOff x="1440000" y="3240000"/>
              <a:chExt cx="1440000" cy="720000"/>
            </a:xfrm>
            <a:effectLst/>
          </p:grpSpPr>
          <p:sp>
            <p:nvSpPr>
              <p:cNvPr id="57" name="Rectangle 56"/>
              <p:cNvSpPr/>
              <p:nvPr/>
            </p:nvSpPr>
            <p:spPr>
              <a:xfrm>
                <a:off x="144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16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 rot="5400000">
              <a:off x="2520000" y="2880000"/>
              <a:ext cx="1440002" cy="720002"/>
              <a:chOff x="1439998" y="3240000"/>
              <a:chExt cx="1440002" cy="720002"/>
            </a:xfrm>
            <a:effectLst/>
          </p:grpSpPr>
          <p:sp>
            <p:nvSpPr>
              <p:cNvPr id="55" name="Rectangle 54"/>
              <p:cNvSpPr/>
              <p:nvPr/>
            </p:nvSpPr>
            <p:spPr>
              <a:xfrm>
                <a:off x="1439998" y="3240002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16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6749463" y="2742141"/>
            <a:ext cx="2160002" cy="1440002"/>
            <a:chOff x="1440000" y="2520000"/>
            <a:chExt cx="2160002" cy="144000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60" name="Group 59"/>
            <p:cNvGrpSpPr/>
            <p:nvPr/>
          </p:nvGrpSpPr>
          <p:grpSpPr>
            <a:xfrm>
              <a:off x="1440000" y="3240000"/>
              <a:ext cx="1440000" cy="720000"/>
              <a:chOff x="1440000" y="3240000"/>
              <a:chExt cx="1440000" cy="720000"/>
            </a:xfrm>
            <a:effectLst/>
          </p:grpSpPr>
          <p:sp>
            <p:nvSpPr>
              <p:cNvPr id="64" name="Rectangle 63"/>
              <p:cNvSpPr/>
              <p:nvPr/>
            </p:nvSpPr>
            <p:spPr>
              <a:xfrm>
                <a:off x="144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16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 rot="5400000">
              <a:off x="2160001" y="2520001"/>
              <a:ext cx="1440002" cy="1440000"/>
              <a:chOff x="1439998" y="3240000"/>
              <a:chExt cx="1440002" cy="1440000"/>
            </a:xfrm>
            <a:effectLst/>
          </p:grpSpPr>
          <p:sp>
            <p:nvSpPr>
              <p:cNvPr id="62" name="Rectangle 61"/>
              <p:cNvSpPr/>
              <p:nvPr/>
            </p:nvSpPr>
            <p:spPr>
              <a:xfrm>
                <a:off x="1439998" y="396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16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720000" y="4320000"/>
            <a:ext cx="2160000" cy="1440000"/>
            <a:chOff x="720000" y="4320000"/>
            <a:chExt cx="2160000" cy="1440000"/>
          </a:xfr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grpSpPr>
        <p:grpSp>
          <p:nvGrpSpPr>
            <p:cNvPr id="66" name="Group 65"/>
            <p:cNvGrpSpPr/>
            <p:nvPr/>
          </p:nvGrpSpPr>
          <p:grpSpPr>
            <a:xfrm>
              <a:off x="720000" y="4320000"/>
              <a:ext cx="1440000" cy="720000"/>
              <a:chOff x="1440000" y="3240000"/>
              <a:chExt cx="1440000" cy="720000"/>
            </a:xfrm>
            <a:effectLst/>
          </p:grpSpPr>
          <p:sp>
            <p:nvSpPr>
              <p:cNvPr id="67" name="Rectangle 66"/>
              <p:cNvSpPr/>
              <p:nvPr/>
            </p:nvSpPr>
            <p:spPr>
              <a:xfrm>
                <a:off x="144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>
                <a:outerShdw blurRad="50800" dist="38100" dir="60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16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>
                <a:outerShdw blurRad="50800" dist="38100" dir="60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1440000" y="5040000"/>
              <a:ext cx="1440000" cy="720000"/>
              <a:chOff x="1440000" y="3240000"/>
              <a:chExt cx="1440000" cy="720000"/>
            </a:xfrm>
            <a:effectLst/>
          </p:grpSpPr>
          <p:sp>
            <p:nvSpPr>
              <p:cNvPr id="70" name="Rectangle 69"/>
              <p:cNvSpPr/>
              <p:nvPr/>
            </p:nvSpPr>
            <p:spPr>
              <a:xfrm>
                <a:off x="144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>
                <a:outerShdw blurRad="50800" dist="38100" dir="60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2160000" y="324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>
                <a:outerShdw blurRad="50800" dist="38100" dir="60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7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Make, recognise and describe 2-D shapes.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927178" y="2869496"/>
            <a:ext cx="1211773" cy="1573200"/>
            <a:chOff x="2331675" y="2746800"/>
            <a:chExt cx="1211773" cy="1573200"/>
          </a:xfr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grpSpPr>
        <p:sp>
          <p:nvSpPr>
            <p:cNvPr id="16" name="Rectangle 15"/>
            <p:cNvSpPr/>
            <p:nvPr/>
          </p:nvSpPr>
          <p:spPr>
            <a:xfrm>
              <a:off x="2331675" y="360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 rot="-1800000">
              <a:off x="2823448" y="27468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331675" y="2973600"/>
              <a:ext cx="720000" cy="622800"/>
            </a:xfrm>
            <a:prstGeom prst="triangl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868165" y="644285"/>
            <a:ext cx="720000" cy="1342800"/>
            <a:chOff x="720000" y="1177200"/>
            <a:chExt cx="720000" cy="1342800"/>
          </a:xfr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grpSpPr>
        <p:sp>
          <p:nvSpPr>
            <p:cNvPr id="5" name="Rectangle 4"/>
            <p:cNvSpPr/>
            <p:nvPr/>
          </p:nvSpPr>
          <p:spPr>
            <a:xfrm>
              <a:off x="720000" y="180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720000" y="1177200"/>
              <a:ext cx="720000" cy="622800"/>
            </a:xfrm>
            <a:prstGeom prst="triangl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724920" y="2265968"/>
            <a:ext cx="720000" cy="2062800"/>
            <a:chOff x="6215925" y="1177200"/>
            <a:chExt cx="720000" cy="2062800"/>
          </a:xfr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grpSpPr>
        <p:sp>
          <p:nvSpPr>
            <p:cNvPr id="13" name="Rectangle 12"/>
            <p:cNvSpPr/>
            <p:nvPr/>
          </p:nvSpPr>
          <p:spPr>
            <a:xfrm>
              <a:off x="6215925" y="180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15925" y="25200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6215925" y="1177200"/>
              <a:ext cx="720000" cy="622800"/>
            </a:xfrm>
            <a:prstGeom prst="triangl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948258" y="580942"/>
            <a:ext cx="4083492" cy="151571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can also make new shapes by joining squares and triangles.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6681" y="1896333"/>
            <a:ext cx="5406295" cy="2553267"/>
            <a:chOff x="4409" y="1781722"/>
            <a:chExt cx="5406295" cy="2553267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42C735A-3929-4EEF-B8FA-E73A0C1B09B9}"/>
                </a:ext>
              </a:extLst>
            </p:cNvPr>
            <p:cNvGrpSpPr/>
            <p:nvPr/>
          </p:nvGrpSpPr>
          <p:grpSpPr>
            <a:xfrm>
              <a:off x="116681" y="1781722"/>
              <a:ext cx="5294023" cy="2553267"/>
              <a:chOff x="-42539" y="1834335"/>
              <a:chExt cx="5294023" cy="2553267"/>
            </a:xfrm>
          </p:grpSpPr>
          <p:sp>
            <p:nvSpPr>
              <p:cNvPr id="24" name="Cloud 23">
                <a:extLst>
                  <a:ext uri="{FF2B5EF4-FFF2-40B4-BE49-F238E27FC236}">
                    <a16:creationId xmlns:a16="http://schemas.microsoft.com/office/drawing/2014/main" id="{AE55A0F2-BE3D-40B5-8CE5-549756B4EF16}"/>
                  </a:ext>
                </a:extLst>
              </p:cNvPr>
              <p:cNvSpPr/>
              <p:nvPr/>
            </p:nvSpPr>
            <p:spPr>
              <a:xfrm>
                <a:off x="69733" y="2179671"/>
                <a:ext cx="5181751" cy="2207931"/>
              </a:xfrm>
              <a:prstGeom prst="cloud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>
                    <a:solidFill>
                      <a:schemeClr val="bg2">
                        <a:lumMod val="25000"/>
                      </a:schemeClr>
                    </a:solidFill>
                    <a:latin typeface="Myriad Pro Light" panose="020B0603030403020204" pitchFamily="34" charset="0"/>
                  </a:rPr>
                  <a:t>      We’re going to add another square. What might the new shape look like?  Talk to a partner and draw it on your whiteboard.</a:t>
                </a:r>
              </a:p>
            </p:txBody>
          </p:sp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AF6EFD4F-8720-427C-9D08-BCEB1A3EBD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-42539" y="1834335"/>
                <a:ext cx="1438610" cy="1008746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C5A0F435-1C23-4D2E-B477-5A2B4CE048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09" y="3128227"/>
              <a:ext cx="937887" cy="106352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BB30A5C-334A-4DE7-8017-2D88CC0A727C}"/>
              </a:ext>
            </a:extLst>
          </p:cNvPr>
          <p:cNvGrpSpPr/>
          <p:nvPr/>
        </p:nvGrpSpPr>
        <p:grpSpPr>
          <a:xfrm>
            <a:off x="499955" y="4511766"/>
            <a:ext cx="4518125" cy="1829997"/>
            <a:chOff x="2582049" y="3802207"/>
            <a:chExt cx="4518125" cy="1829997"/>
          </a:xfrm>
        </p:grpSpPr>
        <p:sp>
          <p:nvSpPr>
            <p:cNvPr id="28" name="Speech Bubble: Rectangle with Corners Rounded 14">
              <a:extLst>
                <a:ext uri="{FF2B5EF4-FFF2-40B4-BE49-F238E27FC236}">
                  <a16:creationId xmlns:a16="http://schemas.microsoft.com/office/drawing/2014/main" id="{C5C595CE-B7F4-4D5E-A864-1E044BBD6CB2}"/>
                </a:ext>
              </a:extLst>
            </p:cNvPr>
            <p:cNvSpPr/>
            <p:nvPr/>
          </p:nvSpPr>
          <p:spPr>
            <a:xfrm>
              <a:off x="2582049" y="3802207"/>
              <a:ext cx="4518125" cy="1829997"/>
            </a:xfrm>
            <a:prstGeom prst="cloudCallout">
              <a:avLst>
                <a:gd name="adj1" fmla="val 67043"/>
                <a:gd name="adj2" fmla="val -19121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Who found all these shapes? How many sides does each one have?</a:t>
              </a:r>
            </a:p>
          </p:txBody>
        </p: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E6B10444-E519-49CD-A529-0F22C67FF3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72719" y="4100041"/>
              <a:ext cx="308190" cy="713845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6826813" y="4442696"/>
            <a:ext cx="1440000" cy="1342800"/>
            <a:chOff x="7200000" y="720000"/>
            <a:chExt cx="1440000" cy="1342800"/>
          </a:xfrm>
          <a:effectLst>
            <a:outerShdw blurRad="50800" dist="38100" dir="6000000" algn="t" rotWithShape="0">
              <a:prstClr val="black">
                <a:alpha val="40000"/>
              </a:prstClr>
            </a:outerShdw>
          </a:effectLst>
        </p:grpSpPr>
        <p:grpSp>
          <p:nvGrpSpPr>
            <p:cNvPr id="30" name="Group 29"/>
            <p:cNvGrpSpPr/>
            <p:nvPr/>
          </p:nvGrpSpPr>
          <p:grpSpPr>
            <a:xfrm>
              <a:off x="7200000" y="720000"/>
              <a:ext cx="720000" cy="1342800"/>
              <a:chOff x="720000" y="1177200"/>
              <a:chExt cx="720000" cy="1342800"/>
            </a:xfrm>
            <a:effectLst/>
          </p:grpSpPr>
          <p:sp>
            <p:nvSpPr>
              <p:cNvPr id="31" name="Rectangle 30"/>
              <p:cNvSpPr/>
              <p:nvPr/>
            </p:nvSpPr>
            <p:spPr>
              <a:xfrm>
                <a:off x="720000" y="1800000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15875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2" name="Isosceles Triangle 31"/>
              <p:cNvSpPr/>
              <p:nvPr/>
            </p:nvSpPr>
            <p:spPr>
              <a:xfrm>
                <a:off x="720000" y="1177200"/>
                <a:ext cx="720000" cy="622800"/>
              </a:xfrm>
              <a:prstGeom prst="triangle">
                <a:avLst/>
              </a:prstGeom>
              <a:solidFill>
                <a:schemeClr val="bg1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7920000" y="1342800"/>
              <a:ext cx="720000" cy="720000"/>
            </a:xfrm>
            <a:prstGeom prst="rect">
              <a:avLst/>
            </a:prstGeom>
            <a:solidFill>
              <a:schemeClr val="bg1"/>
            </a:solidFill>
            <a:ln w="15875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76496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5B83BE-0B37-426B-9ABD-264FBAC91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E80AEB-C44D-4EF4-B4EA-85466241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8</a:t>
            </a:fld>
            <a:endParaRPr lang="en-GB" dirty="0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ACBC23F1-A704-48F2-B631-CD3BCB92C0F6}"/>
              </a:ext>
            </a:extLst>
          </p:cNvPr>
          <p:cNvSpPr txBox="1">
            <a:spLocks/>
          </p:cNvSpPr>
          <p:nvPr/>
        </p:nvSpPr>
        <p:spPr>
          <a:xfrm>
            <a:off x="3291841" y="125499"/>
            <a:ext cx="2357944" cy="880341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QNID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EC6C34-C549-4866-88AE-6AD1EE6F076C}"/>
              </a:ext>
            </a:extLst>
          </p:cNvPr>
          <p:cNvSpPr/>
          <p:nvPr/>
        </p:nvSpPr>
        <p:spPr>
          <a:xfrm>
            <a:off x="2002856" y="4453714"/>
            <a:ext cx="5138288" cy="135421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GB" dirty="0"/>
              <a:t>.</a:t>
            </a:r>
          </a:p>
          <a:p>
            <a:pPr algn="ctr"/>
            <a:r>
              <a:rPr lang="en-GB" sz="2200" dirty="0"/>
              <a:t>Can you tell how many sides and corners the stadiums have?</a:t>
            </a:r>
          </a:p>
          <a:p>
            <a:pPr algn="ctr">
              <a:spcAft>
                <a:spcPts val="0"/>
              </a:spcAft>
            </a:pPr>
            <a:endParaRPr lang="en-GB" sz="2000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" name="Picture 8" descr="Peninsula">
            <a:extLst>
              <a:ext uri="{FF2B5EF4-FFF2-40B4-BE49-F238E27FC236}">
                <a16:creationId xmlns:a16="http://schemas.microsoft.com/office/drawing/2014/main" id="{1F02C8EF-95E6-4369-B9B4-1CC28A7ABEE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946" y="1213834"/>
            <a:ext cx="4341206" cy="30318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0647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786875-7EEA-4E3F-A3C6-F630A5C60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A5BE99-7B04-4591-B43C-333DFC87F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9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7C66CA-34FD-474E-8FFC-C84FBDC0550A}"/>
              </a:ext>
            </a:extLst>
          </p:cNvPr>
          <p:cNvSpPr txBox="1"/>
          <p:nvPr/>
        </p:nvSpPr>
        <p:spPr>
          <a:xfrm>
            <a:off x="3028950" y="3408683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Pair/Group Work</a:t>
            </a: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F0D1A6-E65E-4BED-B61C-1EE047A1FCBB}"/>
              </a:ext>
            </a:extLst>
          </p:cNvPr>
          <p:cNvSpPr txBox="1"/>
          <p:nvPr/>
        </p:nvSpPr>
        <p:spPr>
          <a:xfrm>
            <a:off x="791738" y="1028343"/>
            <a:ext cx="7569214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Pass the bag around and feel the hidden shape.</a:t>
            </a:r>
          </a:p>
          <a:p>
            <a:pPr lvl="0"/>
            <a:r>
              <a:rPr lang="en-GB" dirty="0"/>
              <a:t>Take turns saying one thing about the shape (e.g., sides, corners).</a:t>
            </a:r>
          </a:p>
          <a:p>
            <a:pPr lvl="0"/>
            <a:r>
              <a:rPr lang="en-GB" dirty="0"/>
              <a:t>Guess if it could be a square and explain why or why not.</a:t>
            </a:r>
          </a:p>
          <a:p>
            <a:pPr lvl="0"/>
            <a:r>
              <a:rPr lang="en-GB" dirty="0"/>
              <a:t>Draw what you think the shape is on your whiteboard.</a:t>
            </a:r>
          </a:p>
          <a:p>
            <a:pPr lvl="0"/>
            <a:r>
              <a:rPr lang="en-GB" dirty="0"/>
              <a:t>Reveal the shape and see if you guessed right.</a:t>
            </a:r>
          </a:p>
          <a:p>
            <a:pPr lvl="0"/>
            <a:r>
              <a:rPr lang="en-GB" dirty="0"/>
              <a:t>Try again with a new shape!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9505C1-7879-494E-9586-3E63A92A21E1}"/>
              </a:ext>
            </a:extLst>
          </p:cNvPr>
          <p:cNvSpPr txBox="1"/>
          <p:nvPr/>
        </p:nvSpPr>
        <p:spPr>
          <a:xfrm>
            <a:off x="791738" y="4253010"/>
            <a:ext cx="7569214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Use 2 or 3 squares, rectangles, or triangles to make a new shape.</a:t>
            </a:r>
          </a:p>
          <a:p>
            <a:pPr lvl="0"/>
            <a:r>
              <a:rPr lang="en-GB" dirty="0"/>
              <a:t>Draw around your shape and write its name or the number of sides if it’s new to you.</a:t>
            </a:r>
          </a:p>
          <a:p>
            <a:pPr lvl="0"/>
            <a:r>
              <a:rPr lang="en-GB" dirty="0"/>
              <a:t>Talk with your partner about the shape's sides and corners.</a:t>
            </a:r>
          </a:p>
          <a:p>
            <a:pPr lvl="0"/>
            <a:r>
              <a:rPr lang="en-GB" dirty="0"/>
              <a:t>Count the right angles and decide if the shape is symmetrical.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73B5B3-14F5-48EE-A396-833FE0362B43}"/>
              </a:ext>
            </a:extLst>
          </p:cNvPr>
          <p:cNvSpPr txBox="1"/>
          <p:nvPr/>
        </p:nvSpPr>
        <p:spPr>
          <a:xfrm>
            <a:off x="2959998" y="255471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10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3627</TotalTime>
  <Words>849</Words>
  <Application>Microsoft Office PowerPoint</Application>
  <PresentationFormat>On-screen Show (4:3)</PresentationFormat>
  <Paragraphs>111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248</cp:revision>
  <dcterms:created xsi:type="dcterms:W3CDTF">2018-09-13T11:08:58Z</dcterms:created>
  <dcterms:modified xsi:type="dcterms:W3CDTF">2024-12-12T09:02:40Z</dcterms:modified>
</cp:coreProperties>
</file>