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05" r:id="rId3"/>
    <p:sldId id="258" r:id="rId4"/>
    <p:sldId id="337" r:id="rId5"/>
    <p:sldId id="336" r:id="rId6"/>
    <p:sldId id="338" r:id="rId7"/>
    <p:sldId id="339" r:id="rId8"/>
    <p:sldId id="340" r:id="rId9"/>
    <p:sldId id="341" r:id="rId10"/>
    <p:sldId id="342" r:id="rId11"/>
    <p:sldId id="345" r:id="rId12"/>
    <p:sldId id="346" r:id="rId13"/>
    <p:sldId id="348" r:id="rId14"/>
    <p:sldId id="350" r:id="rId15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7030A0"/>
    <a:srgbClr val="FF0066"/>
    <a:srgbClr val="FF6600"/>
    <a:srgbClr val="FF7D7D"/>
    <a:srgbClr val="FFABCD"/>
    <a:srgbClr val="0000FF"/>
    <a:srgbClr val="C7A1E3"/>
    <a:srgbClr val="EFC1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>
        <p:guide orient="horz" pos="24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3145069D-0DA1-4F58-8F43-90C43489E8AD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50888"/>
            <a:ext cx="666591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08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69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80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46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4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31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4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336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817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890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2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81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43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26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1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49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6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7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95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384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16/09/2019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16/09/2019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1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hamilton-trust.org.uk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DC2E811C-1CF5-4D10-B028-DB478FEA7A68}"/>
              </a:ext>
            </a:extLst>
          </p:cNvPr>
          <p:cNvSpPr txBox="1">
            <a:spLocks/>
          </p:cNvSpPr>
          <p:nvPr/>
        </p:nvSpPr>
        <p:spPr>
          <a:xfrm>
            <a:off x="838200" y="4559523"/>
            <a:ext cx="10515600" cy="12364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200" b="1" dirty="0"/>
              <a:t>Extending sentences with conjunctions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>Sport</a:t>
            </a:r>
          </a:p>
        </p:txBody>
      </p:sp>
      <p:pic>
        <p:nvPicPr>
          <p:cNvPr id="4" name="Picture 3" descr="A person lying on the snow&#10;&#10;Description automatically generated">
            <a:extLst>
              <a:ext uri="{FF2B5EF4-FFF2-40B4-BE49-F238E27FC236}">
                <a16:creationId xmlns="" xmlns:a16="http://schemas.microsoft.com/office/drawing/2014/main" id="{E7DB95AC-9C2E-41D9-A917-5909DA342A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78" b="15104"/>
          <a:stretch/>
        </p:blipFill>
        <p:spPr>
          <a:xfrm>
            <a:off x="20" y="1"/>
            <a:ext cx="12191979" cy="423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9667" y="1672001"/>
            <a:ext cx="9083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They can </a:t>
            </a:r>
            <a:r>
              <a:rPr lang="en-GB" sz="2400" b="1" dirty="0"/>
              <a:t>signal</a:t>
            </a:r>
            <a:r>
              <a:rPr lang="en-GB" sz="2400" dirty="0"/>
              <a:t> that the information is to do with different things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GB" sz="2400" dirty="0"/>
          </a:p>
        </p:txBody>
      </p:sp>
      <p:sp>
        <p:nvSpPr>
          <p:cNvPr id="10" name="TextBox 7">
            <a:extLst>
              <a:ext uri="{FF2B5EF4-FFF2-40B4-BE49-F238E27FC236}">
                <a16:creationId xmlns="" xmlns:a16="http://schemas.microsoft.com/office/drawing/2014/main" id="{7FF3AEB5-BA17-49A7-9271-81D8DB8978E1}"/>
              </a:ext>
            </a:extLst>
          </p:cNvPr>
          <p:cNvSpPr txBox="1"/>
          <p:nvPr/>
        </p:nvSpPr>
        <p:spPr>
          <a:xfrm>
            <a:off x="770164" y="2635324"/>
            <a:ext cx="1632700" cy="208901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i="1" kern="1200" dirty="0">
                <a:solidFill>
                  <a:schemeClr val="tx1"/>
                </a:solidFill>
                <a:effectLst/>
              </a:rPr>
              <a:t>time</a:t>
            </a:r>
            <a:endParaRPr lang="en-GB" sz="2400" dirty="0"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when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before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after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until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TextBox 15">
            <a:extLst>
              <a:ext uri="{FF2B5EF4-FFF2-40B4-BE49-F238E27FC236}">
                <a16:creationId xmlns="" xmlns:a16="http://schemas.microsoft.com/office/drawing/2014/main" id="{0E8A6E36-4FB4-4B1A-8207-40BE6E368EE4}"/>
              </a:ext>
            </a:extLst>
          </p:cNvPr>
          <p:cNvSpPr txBox="1"/>
          <p:nvPr/>
        </p:nvSpPr>
        <p:spPr>
          <a:xfrm>
            <a:off x="2583765" y="2635324"/>
            <a:ext cx="1532991" cy="13280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i="1" kern="1200" dirty="0">
                <a:solidFill>
                  <a:schemeClr val="tx1"/>
                </a:solidFill>
                <a:effectLst/>
              </a:rPr>
              <a:t>place</a:t>
            </a:r>
            <a:endParaRPr lang="en-GB" sz="2400" dirty="0"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wherever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TextBox 16">
            <a:extLst>
              <a:ext uri="{FF2B5EF4-FFF2-40B4-BE49-F238E27FC236}">
                <a16:creationId xmlns="" xmlns:a16="http://schemas.microsoft.com/office/drawing/2014/main" id="{A745237A-66FC-4B6C-B875-D5EA5553825E}"/>
              </a:ext>
            </a:extLst>
          </p:cNvPr>
          <p:cNvSpPr txBox="1"/>
          <p:nvPr/>
        </p:nvSpPr>
        <p:spPr>
          <a:xfrm>
            <a:off x="4297657" y="2635323"/>
            <a:ext cx="1532991" cy="13280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i="1" kern="1200" dirty="0">
                <a:solidFill>
                  <a:schemeClr val="tx1"/>
                </a:solidFill>
                <a:effectLst/>
              </a:rPr>
              <a:t>cause</a:t>
            </a:r>
            <a:endParaRPr lang="en-GB" sz="2400" dirty="0"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because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so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="" xmlns:a16="http://schemas.microsoft.com/office/drawing/2014/main" id="{79259BB6-4F7E-4AD2-8BA6-ED05C29537D6}"/>
              </a:ext>
            </a:extLst>
          </p:cNvPr>
          <p:cNvSpPr txBox="1"/>
          <p:nvPr/>
        </p:nvSpPr>
        <p:spPr>
          <a:xfrm>
            <a:off x="6011549" y="2635322"/>
            <a:ext cx="1632700" cy="13280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i="1" kern="1200" dirty="0">
                <a:solidFill>
                  <a:schemeClr val="tx1"/>
                </a:solidFill>
                <a:effectLst/>
              </a:rPr>
              <a:t>condition</a:t>
            </a:r>
            <a:endParaRPr lang="en-GB" sz="2400" dirty="0"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if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unless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TextBox 17">
            <a:extLst>
              <a:ext uri="{FF2B5EF4-FFF2-40B4-BE49-F238E27FC236}">
                <a16:creationId xmlns="" xmlns:a16="http://schemas.microsoft.com/office/drawing/2014/main" id="{766D8EB0-CEBD-4E1F-BB99-2FF963F455ED}"/>
              </a:ext>
            </a:extLst>
          </p:cNvPr>
          <p:cNvSpPr txBox="1"/>
          <p:nvPr/>
        </p:nvSpPr>
        <p:spPr>
          <a:xfrm>
            <a:off x="7815801" y="2635321"/>
            <a:ext cx="1632700" cy="132802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i="1" kern="1200" dirty="0">
                <a:solidFill>
                  <a:schemeClr val="tx1"/>
                </a:solidFill>
                <a:effectLst/>
              </a:rPr>
              <a:t>contrast</a:t>
            </a:r>
            <a:endParaRPr lang="en-GB" sz="2400" dirty="0"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although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whereas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9F3E77C-D4F4-45BB-8136-A63467D7D402}"/>
              </a:ext>
            </a:extLst>
          </p:cNvPr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75A01BC-5FB0-4A52-A502-31E8C112516B}"/>
              </a:ext>
            </a:extLst>
          </p:cNvPr>
          <p:cNvSpPr/>
          <p:nvPr/>
        </p:nvSpPr>
        <p:spPr>
          <a:xfrm>
            <a:off x="649668" y="1188626"/>
            <a:ext cx="838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by joining extra clauses.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9B50CB1-4B23-40B1-A02E-AC403D19207D}"/>
              </a:ext>
            </a:extLst>
          </p:cNvPr>
          <p:cNvSpPr/>
          <p:nvPr/>
        </p:nvSpPr>
        <p:spPr>
          <a:xfrm>
            <a:off x="649666" y="4955166"/>
            <a:ext cx="10278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Knowing this helps us to </a:t>
            </a:r>
            <a:r>
              <a:rPr lang="en-GB" sz="2400" b="1" dirty="0"/>
              <a:t>decide which to use </a:t>
            </a:r>
            <a:r>
              <a:rPr lang="en-GB" sz="2400" dirty="0"/>
              <a:t>when extending a sentence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3919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2" grpId="0" animBg="1"/>
      <p:bldP spid="14" grpId="0" animBg="1"/>
      <p:bldP spid="15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9667" y="1650291"/>
            <a:ext cx="7359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Which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/>
              <a:t>will you use?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49667" y="2509181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carefully…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9F3E77C-D4F4-45BB-8136-A63467D7D402}"/>
              </a:ext>
            </a:extLst>
          </p:cNvPr>
          <p:cNvSpPr txBox="1"/>
          <p:nvPr/>
        </p:nvSpPr>
        <p:spPr>
          <a:xfrm>
            <a:off x="649668" y="547878"/>
            <a:ext cx="7359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75A01BC-5FB0-4A52-A502-31E8C112516B}"/>
              </a:ext>
            </a:extLst>
          </p:cNvPr>
          <p:cNvSpPr/>
          <p:nvPr/>
        </p:nvSpPr>
        <p:spPr>
          <a:xfrm>
            <a:off x="649668" y="1188626"/>
            <a:ext cx="7359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Try extending this sentence with your partner.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C774B47-EB86-4FFD-A1E6-E4F5C97965A9}"/>
              </a:ext>
            </a:extLst>
          </p:cNvPr>
          <p:cNvSpPr/>
          <p:nvPr/>
        </p:nvSpPr>
        <p:spPr>
          <a:xfrm>
            <a:off x="649667" y="3368071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when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a skater is performing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AB0EAA1-9670-4998-922D-F11A43453949}"/>
              </a:ext>
            </a:extLst>
          </p:cNvPr>
          <p:cNvSpPr/>
          <p:nvPr/>
        </p:nvSpPr>
        <p:spPr>
          <a:xfrm>
            <a:off x="649667" y="3819279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before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give a score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9C7A91A7-F11E-499D-A6B4-D17230489073}"/>
              </a:ext>
            </a:extLst>
          </p:cNvPr>
          <p:cNvSpPr/>
          <p:nvPr/>
        </p:nvSpPr>
        <p:spPr>
          <a:xfrm>
            <a:off x="649667" y="4280944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where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 competition takes place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561E7FB-046D-47FC-9CDC-B6F0F48DC0A9}"/>
              </a:ext>
            </a:extLst>
          </p:cNvPr>
          <p:cNvSpPr/>
          <p:nvPr/>
        </p:nvSpPr>
        <p:spPr>
          <a:xfrm>
            <a:off x="649667" y="4746044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so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can give a fair score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23" name="Rounded Rectangular Callout 2">
            <a:extLst>
              <a:ext uri="{FF2B5EF4-FFF2-40B4-BE49-F238E27FC236}">
                <a16:creationId xmlns="" xmlns:a16="http://schemas.microsoft.com/office/drawing/2014/main" id="{7BD008B6-5EDF-4FEC-8209-AAAE2AE89878}"/>
              </a:ext>
            </a:extLst>
          </p:cNvPr>
          <p:cNvSpPr/>
          <p:nvPr/>
        </p:nvSpPr>
        <p:spPr>
          <a:xfrm>
            <a:off x="10495444" y="5900206"/>
            <a:ext cx="1342724" cy="4662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IDEAS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="" xmlns:a16="http://schemas.microsoft.com/office/drawing/2014/main" id="{EA547D95-1AAE-40C6-B9F9-34E1F7566C3D}"/>
              </a:ext>
            </a:extLst>
          </p:cNvPr>
          <p:cNvSpPr txBox="1"/>
          <p:nvPr/>
        </p:nvSpPr>
        <p:spPr>
          <a:xfrm>
            <a:off x="10205468" y="405353"/>
            <a:ext cx="1632700" cy="46555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when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before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after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until</a:t>
            </a: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wherever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because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so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although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whereas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if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unless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D97881E6-74F0-44A3-A05C-E8D5675378D5}"/>
              </a:ext>
            </a:extLst>
          </p:cNvPr>
          <p:cNvSpPr/>
          <p:nvPr/>
        </p:nvSpPr>
        <p:spPr>
          <a:xfrm>
            <a:off x="649667" y="5207709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Judges watch carefully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although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can also view reruns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7097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17" grpId="0"/>
      <p:bldP spid="13" grpId="0"/>
      <p:bldP spid="19" grpId="0"/>
      <p:bldP spid="21" grpId="0"/>
      <p:bldP spid="22" grpId="0"/>
      <p:bldP spid="23" grpId="0" animBg="1"/>
      <p:bldP spid="12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9667" y="1650291"/>
            <a:ext cx="7359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Use different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400" dirty="0"/>
              <a:t>each time.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9F3E77C-D4F4-45BB-8136-A63467D7D402}"/>
              </a:ext>
            </a:extLst>
          </p:cNvPr>
          <p:cNvSpPr txBox="1"/>
          <p:nvPr/>
        </p:nvSpPr>
        <p:spPr>
          <a:xfrm>
            <a:off x="649668" y="547878"/>
            <a:ext cx="7359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75A01BC-5FB0-4A52-A502-31E8C112516B}"/>
              </a:ext>
            </a:extLst>
          </p:cNvPr>
          <p:cNvSpPr/>
          <p:nvPr/>
        </p:nvSpPr>
        <p:spPr>
          <a:xfrm>
            <a:off x="649668" y="1188626"/>
            <a:ext cx="7359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Try extending this one in </a:t>
            </a:r>
            <a:r>
              <a:rPr lang="en-GB" sz="2400" u="sng" dirty="0"/>
              <a:t>three different ways</a:t>
            </a:r>
            <a:r>
              <a:rPr lang="en-GB" sz="2400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C774B47-EB86-4FFD-A1E6-E4F5C97965A9}"/>
              </a:ext>
            </a:extLst>
          </p:cNvPr>
          <p:cNvSpPr/>
          <p:nvPr/>
        </p:nvSpPr>
        <p:spPr>
          <a:xfrm>
            <a:off x="649667" y="3368071"/>
            <a:ext cx="93467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Snowboarders’ boots are fixed to their boards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until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are ready to stop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AB0EAA1-9670-4998-922D-F11A43453949}"/>
              </a:ext>
            </a:extLst>
          </p:cNvPr>
          <p:cNvSpPr/>
          <p:nvPr/>
        </p:nvSpPr>
        <p:spPr>
          <a:xfrm>
            <a:off x="649666" y="3819279"/>
            <a:ext cx="9555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Snowboarders’ boots are fixed to their boards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because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this keeps them safe.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23" name="Rounded Rectangular Callout 2">
            <a:extLst>
              <a:ext uri="{FF2B5EF4-FFF2-40B4-BE49-F238E27FC236}">
                <a16:creationId xmlns="" xmlns:a16="http://schemas.microsoft.com/office/drawing/2014/main" id="{7BD008B6-5EDF-4FEC-8209-AAAE2AE89878}"/>
              </a:ext>
            </a:extLst>
          </p:cNvPr>
          <p:cNvSpPr/>
          <p:nvPr/>
        </p:nvSpPr>
        <p:spPr>
          <a:xfrm>
            <a:off x="10495444" y="5900206"/>
            <a:ext cx="1342724" cy="4662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IDEAS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="" xmlns:a16="http://schemas.microsoft.com/office/drawing/2014/main" id="{EA547D95-1AAE-40C6-B9F9-34E1F7566C3D}"/>
              </a:ext>
            </a:extLst>
          </p:cNvPr>
          <p:cNvSpPr txBox="1"/>
          <p:nvPr/>
        </p:nvSpPr>
        <p:spPr>
          <a:xfrm>
            <a:off x="10205468" y="405353"/>
            <a:ext cx="1632700" cy="46555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when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before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kern="1200" dirty="0">
                <a:solidFill>
                  <a:schemeClr val="accent2">
                    <a:lumMod val="50000"/>
                  </a:schemeClr>
                </a:solidFill>
                <a:effectLst/>
              </a:rPr>
              <a:t>after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until</a:t>
            </a: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wherever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because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so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although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whereas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if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unless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D97881E6-74F0-44A3-A05C-E8D5675378D5}"/>
              </a:ext>
            </a:extLst>
          </p:cNvPr>
          <p:cNvSpPr/>
          <p:nvPr/>
        </p:nvSpPr>
        <p:spPr>
          <a:xfrm>
            <a:off x="649667" y="5083486"/>
            <a:ext cx="955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Snowboarders’ boots are fixed to their boards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if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are doing stunts.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4299A2C2-5D05-470A-B73D-21C614BED383}"/>
              </a:ext>
            </a:extLst>
          </p:cNvPr>
          <p:cNvSpPr/>
          <p:nvPr/>
        </p:nvSpPr>
        <p:spPr>
          <a:xfrm>
            <a:off x="649667" y="2509181"/>
            <a:ext cx="822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Snowboarders’ boots are fixed to their boards…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D8DF1CD-E780-4DA1-A527-C27D0EC05D1D}"/>
              </a:ext>
            </a:extLst>
          </p:cNvPr>
          <p:cNvSpPr/>
          <p:nvPr/>
        </p:nvSpPr>
        <p:spPr>
          <a:xfrm>
            <a:off x="649666" y="4280944"/>
            <a:ext cx="103386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Snowboarders’ boots are fixed to their boards 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whereas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skateboarders rely on gravity to keep them stuck to their boards.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5503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3" grpId="0"/>
      <p:bldP spid="19" grpId="0"/>
      <p:bldP spid="23" grpId="0" animBg="1"/>
      <p:bldP spid="25" grpId="0"/>
      <p:bldP spid="15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5886" y="2814402"/>
            <a:ext cx="7852410" cy="3582398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This is a Hamilton Trust Presentation. For more fantastic resources visit our website 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://www.hamilton-trust.org.uk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96" y="1201834"/>
            <a:ext cx="76581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3537" y="862706"/>
            <a:ext cx="10573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Clauses </a:t>
            </a:r>
          </a:p>
          <a:p>
            <a:pPr algn="ctr"/>
            <a:r>
              <a:rPr lang="en-GB" sz="2800" b="1" dirty="0"/>
              <a:t>Clauses</a:t>
            </a:r>
            <a:r>
              <a:rPr lang="en-GB" sz="2800" dirty="0"/>
              <a:t> are groups of words with an </a:t>
            </a:r>
            <a:r>
              <a:rPr lang="en-GB" sz="2800" dirty="0">
                <a:solidFill>
                  <a:srgbClr val="0000FF"/>
                </a:solidFill>
              </a:rPr>
              <a:t>active verb</a:t>
            </a:r>
            <a:r>
              <a:rPr lang="en-GB" sz="2800" dirty="0"/>
              <a:t>; they make sense.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548623" y="2374971"/>
            <a:ext cx="252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u="sng" dirty="0">
                <a:latin typeface="+mj-lt"/>
              </a:rPr>
              <a:t>Eliza</a:t>
            </a:r>
            <a:r>
              <a:rPr lang="en-GB" sz="2400" i="1" dirty="0">
                <a:latin typeface="+mj-lt"/>
              </a:rPr>
              <a:t> </a:t>
            </a:r>
            <a:r>
              <a:rPr lang="en-GB" sz="2400" i="1" dirty="0">
                <a:ln w="0"/>
                <a:solidFill>
                  <a:srgbClr val="0000FF"/>
                </a:solidFill>
                <a:latin typeface="+mj-lt"/>
              </a:rPr>
              <a:t>loves</a:t>
            </a:r>
            <a:r>
              <a:rPr lang="en-GB" sz="2400" i="1" dirty="0">
                <a:ln w="0"/>
                <a:latin typeface="+mj-lt"/>
              </a:rPr>
              <a:t> running</a:t>
            </a:r>
            <a:r>
              <a:rPr lang="en-GB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48623" y="2847756"/>
            <a:ext cx="512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u="sng" dirty="0">
                <a:latin typeface="+mj-lt"/>
              </a:rPr>
              <a:t>She</a:t>
            </a:r>
            <a:r>
              <a:rPr lang="en-GB" sz="24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2400" i="1" dirty="0">
                <a:ln w="0"/>
                <a:solidFill>
                  <a:srgbClr val="0000FF"/>
                </a:solidFill>
                <a:latin typeface="+mj-lt"/>
              </a:rPr>
              <a:t>wants</a:t>
            </a:r>
            <a:r>
              <a:rPr lang="en-GB" sz="2400" i="1" dirty="0">
                <a:ln w="0"/>
                <a:latin typeface="+mj-lt"/>
              </a:rPr>
              <a:t> to run the Four Deserts race</a:t>
            </a:r>
            <a:r>
              <a:rPr lang="en-GB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83979" y="3292505"/>
            <a:ext cx="7092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u="sng" dirty="0">
                <a:latin typeface="+mj-lt"/>
              </a:rPr>
              <a:t>She</a:t>
            </a:r>
            <a:r>
              <a:rPr lang="en-GB" sz="24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2400" i="1" dirty="0">
                <a:ln w="0"/>
                <a:solidFill>
                  <a:srgbClr val="0000FF"/>
                </a:solidFill>
                <a:latin typeface="+mj-lt"/>
              </a:rPr>
              <a:t>takes</a:t>
            </a:r>
            <a:r>
              <a:rPr lang="en-GB" sz="2400" i="1" dirty="0">
                <a:ln w="0"/>
                <a:latin typeface="+mj-lt"/>
              </a:rPr>
              <a:t> lots of equipment.</a:t>
            </a:r>
            <a:endParaRPr lang="en-GB" sz="2400" i="1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83979" y="3719708"/>
            <a:ext cx="3830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+mj-lt"/>
              </a:rPr>
              <a:t>Then </a:t>
            </a:r>
            <a:r>
              <a:rPr lang="en-GB" sz="2400" i="1" u="sng" dirty="0">
                <a:latin typeface="+mj-lt"/>
              </a:rPr>
              <a:t>she</a:t>
            </a:r>
            <a:r>
              <a:rPr lang="en-GB" sz="24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2400" i="1" dirty="0">
                <a:ln w="0"/>
                <a:solidFill>
                  <a:srgbClr val="0000FF"/>
                </a:solidFill>
                <a:latin typeface="+mj-lt"/>
              </a:rPr>
              <a:t>runs </a:t>
            </a:r>
            <a:r>
              <a:rPr lang="en-GB" sz="2400" i="1" dirty="0">
                <a:ln w="0"/>
                <a:latin typeface="+mj-lt"/>
              </a:rPr>
              <a:t>the whole race</a:t>
            </a:r>
            <a:r>
              <a:rPr lang="en-GB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40728" y="2478423"/>
            <a:ext cx="167636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noun or pronoun does the </a:t>
            </a:r>
            <a:r>
              <a:rPr lang="en-GB" dirty="0">
                <a:solidFill>
                  <a:srgbClr val="0000FF"/>
                </a:solidFill>
              </a:rPr>
              <a:t>verb</a:t>
            </a:r>
            <a:r>
              <a:rPr lang="en-GB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48373" y="4787218"/>
            <a:ext cx="2963881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These are all </a:t>
            </a:r>
            <a:r>
              <a:rPr lang="en-GB" b="1" dirty="0"/>
              <a:t>clauses</a:t>
            </a:r>
            <a:r>
              <a:rPr lang="en-GB" dirty="0"/>
              <a:t> because they have an </a:t>
            </a:r>
            <a:r>
              <a:rPr lang="en-GB" dirty="0">
                <a:solidFill>
                  <a:srgbClr val="0000FF"/>
                </a:solidFill>
              </a:rPr>
              <a:t>active verb </a:t>
            </a:r>
            <a:r>
              <a:rPr lang="en-GB" dirty="0"/>
              <a:t>and they make sense.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H="1" flipV="1">
            <a:off x="5766619" y="4210039"/>
            <a:ext cx="310624" cy="554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3537" y="862706"/>
            <a:ext cx="10573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can write sentence with one clause, </a:t>
            </a:r>
          </a:p>
          <a:p>
            <a:r>
              <a:rPr lang="en-GB" sz="2800" dirty="0"/>
              <a:t>but if we want to </a:t>
            </a:r>
            <a:r>
              <a:rPr lang="en-GB" sz="2800" b="1" dirty="0"/>
              <a:t>extend</a:t>
            </a:r>
            <a:r>
              <a:rPr lang="en-GB" sz="2800" dirty="0"/>
              <a:t> it we can use a 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conjunction</a:t>
            </a:r>
            <a:r>
              <a:rPr lang="en-GB" sz="2800" dirty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8181" y="2403637"/>
            <a:ext cx="2445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+mj-lt"/>
              </a:rPr>
              <a:t>Eliza </a:t>
            </a:r>
            <a:r>
              <a:rPr lang="en-GB" sz="2400" i="1" dirty="0">
                <a:ln w="0"/>
                <a:latin typeface="+mj-lt"/>
              </a:rPr>
              <a:t>loves running</a:t>
            </a:r>
            <a:endParaRPr lang="en-GB" sz="2400" i="1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8181" y="2876422"/>
            <a:ext cx="4916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+mj-lt"/>
              </a:rPr>
              <a:t>She </a:t>
            </a:r>
            <a:r>
              <a:rPr lang="en-GB" sz="2400" i="1" dirty="0">
                <a:ln w="0"/>
                <a:latin typeface="+mj-lt"/>
              </a:rPr>
              <a:t>wants to run the Four Deserts race</a:t>
            </a:r>
            <a:endParaRPr lang="en-GB" sz="2400" i="1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8181" y="3305946"/>
            <a:ext cx="3546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She </a:t>
            </a:r>
            <a:r>
              <a:rPr lang="en-GB" sz="2400" i="1" dirty="0">
                <a:ln w="0"/>
                <a:latin typeface="+mj-lt"/>
              </a:rPr>
              <a:t>takes lots of equipment</a:t>
            </a:r>
            <a:endParaRPr lang="en-GB" sz="2400" i="1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3537" y="3748374"/>
            <a:ext cx="3100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+mj-lt"/>
              </a:rPr>
              <a:t>She runs the whole race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E111FD8B-8D5C-4965-B37D-1BAE4D173B1F}"/>
              </a:ext>
            </a:extLst>
          </p:cNvPr>
          <p:cNvSpPr/>
          <p:nvPr/>
        </p:nvSpPr>
        <p:spPr>
          <a:xfrm>
            <a:off x="3133023" y="2398687"/>
            <a:ext cx="4123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when</a:t>
            </a:r>
            <a:r>
              <a:rPr lang="en-GB" sz="2400" i="1" dirty="0">
                <a:latin typeface="+mj-lt"/>
              </a:rPr>
              <a:t> she races ultramarathons</a:t>
            </a:r>
            <a:r>
              <a:rPr lang="en-GB" sz="2400" i="1" dirty="0">
                <a:ln w="0"/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9CCAFA7-6C1F-4627-9DBC-2417AF645D37}"/>
              </a:ext>
            </a:extLst>
          </p:cNvPr>
          <p:cNvSpPr/>
          <p:nvPr/>
        </p:nvSpPr>
        <p:spPr>
          <a:xfrm>
            <a:off x="4274865" y="3305945"/>
            <a:ext cx="2594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wherever</a:t>
            </a:r>
            <a:r>
              <a:rPr lang="en-GB" sz="2400" i="1" dirty="0">
                <a:latin typeface="+mj-lt"/>
              </a:rPr>
              <a:t> she races</a:t>
            </a:r>
            <a:r>
              <a:rPr lang="en-GB" sz="2400" i="1" dirty="0">
                <a:ln w="0"/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57E98DD-6BE7-4886-86B3-FB07852EAE3D}"/>
              </a:ext>
            </a:extLst>
          </p:cNvPr>
          <p:cNvSpPr/>
          <p:nvPr/>
        </p:nvSpPr>
        <p:spPr>
          <a:xfrm>
            <a:off x="5597582" y="2876421"/>
            <a:ext cx="2821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if</a:t>
            </a:r>
            <a:r>
              <a:rPr lang="en-GB" sz="2400" i="1" dirty="0">
                <a:latin typeface="+mj-lt"/>
              </a:rPr>
              <a:t> she can get a place</a:t>
            </a:r>
            <a:r>
              <a:rPr lang="en-GB" sz="2400" i="1" dirty="0">
                <a:ln w="0"/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3B17EAE-69A7-4C86-BE49-D2B976FF003E}"/>
              </a:ext>
            </a:extLst>
          </p:cNvPr>
          <p:cNvSpPr/>
          <p:nvPr/>
        </p:nvSpPr>
        <p:spPr>
          <a:xfrm>
            <a:off x="3770303" y="3746631"/>
            <a:ext cx="5964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whereas</a:t>
            </a:r>
            <a:r>
              <a:rPr lang="en-GB" sz="2400" i="1" dirty="0">
                <a:latin typeface="+mj-lt"/>
              </a:rPr>
              <a:t> many competitors walk large sections</a:t>
            </a:r>
            <a:r>
              <a:rPr lang="en-GB" sz="2400" i="1" dirty="0">
                <a:ln w="0"/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20C6FBB4-4B29-4884-AD91-3594E7D0BCE4}"/>
              </a:ext>
            </a:extLst>
          </p:cNvPr>
          <p:cNvSpPr txBox="1"/>
          <p:nvPr/>
        </p:nvSpPr>
        <p:spPr>
          <a:xfrm>
            <a:off x="808181" y="4680542"/>
            <a:ext cx="390890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These sentences have been </a:t>
            </a:r>
            <a:r>
              <a:rPr lang="en-GB" b="1" dirty="0"/>
              <a:t>extended</a:t>
            </a:r>
            <a:r>
              <a:rPr lang="en-GB" dirty="0"/>
              <a:t>. They now have </a:t>
            </a:r>
            <a:r>
              <a:rPr lang="en-GB" b="1" dirty="0"/>
              <a:t>two</a:t>
            </a:r>
            <a:r>
              <a:rPr lang="en-GB" dirty="0"/>
              <a:t> </a:t>
            </a:r>
            <a:r>
              <a:rPr lang="en-GB" b="1" dirty="0"/>
              <a:t>clauses.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2B86D72-9332-4C0C-9122-BF214D5C760F}"/>
              </a:ext>
            </a:extLst>
          </p:cNvPr>
          <p:cNvSpPr txBox="1"/>
          <p:nvPr/>
        </p:nvSpPr>
        <p:spPr>
          <a:xfrm>
            <a:off x="5264423" y="4680542"/>
            <a:ext cx="485393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</a:t>
            </a: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dirty="0"/>
              <a:t> joined each </a:t>
            </a:r>
            <a:r>
              <a:rPr lang="en-GB" b="1" dirty="0"/>
              <a:t>pair of clauses </a:t>
            </a:r>
            <a:r>
              <a:rPr lang="en-GB" dirty="0"/>
              <a:t>to make one longer sentence each time.</a:t>
            </a:r>
          </a:p>
        </p:txBody>
      </p:sp>
    </p:spTree>
    <p:extLst>
      <p:ext uri="{BB962C8B-B14F-4D97-AF65-F5344CB8AC3E}">
        <p14:creationId xmlns:p14="http://schemas.microsoft.com/office/powerpoint/2010/main" val="105119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DC2E811C-1CF5-4D10-B028-DB478FEA7A68}"/>
              </a:ext>
            </a:extLst>
          </p:cNvPr>
          <p:cNvSpPr txBox="1">
            <a:spLocks/>
          </p:cNvSpPr>
          <p:nvPr/>
        </p:nvSpPr>
        <p:spPr>
          <a:xfrm>
            <a:off x="414549" y="393782"/>
            <a:ext cx="11362902" cy="6584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>
                <a:latin typeface="+mn-lt"/>
              </a:rPr>
              <a:t>Can you spot the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conjunctions</a:t>
            </a:r>
            <a:r>
              <a:rPr lang="en-GB" sz="2800" dirty="0">
                <a:latin typeface="+mn-lt"/>
              </a:rPr>
              <a:t> in these sentences?</a:t>
            </a:r>
            <a:endParaRPr lang="en-GB" sz="2800" i="1" dirty="0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B4481B53-2AF0-4ED5-821A-351B68123C70}"/>
              </a:ext>
            </a:extLst>
          </p:cNvPr>
          <p:cNvSpPr/>
          <p:nvPr/>
        </p:nvSpPr>
        <p:spPr>
          <a:xfrm>
            <a:off x="414549" y="1677797"/>
            <a:ext cx="5658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Eliza feels nervous before she starts the race.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E0873D5-EF52-46B1-84E9-0830A2A022A8}"/>
              </a:ext>
            </a:extLst>
          </p:cNvPr>
          <p:cNvSpPr/>
          <p:nvPr/>
        </p:nvSpPr>
        <p:spPr>
          <a:xfrm>
            <a:off x="414548" y="2303316"/>
            <a:ext cx="10525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Eliza usually runs ultramarathons although she also likes shorter mud obstacle races.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70EDF037-A684-4B80-AEB7-CA9FD733A7B3}"/>
              </a:ext>
            </a:extLst>
          </p:cNvPr>
          <p:cNvSpPr/>
          <p:nvPr/>
        </p:nvSpPr>
        <p:spPr>
          <a:xfrm>
            <a:off x="414548" y="2967335"/>
            <a:ext cx="5300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Eliza uses special gels wherever she races.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AB36C142-2777-42B9-A3C2-6B2CD85C696C}"/>
              </a:ext>
            </a:extLst>
          </p:cNvPr>
          <p:cNvSpPr/>
          <p:nvPr/>
        </p:nvSpPr>
        <p:spPr>
          <a:xfrm>
            <a:off x="414547" y="3631354"/>
            <a:ext cx="10020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Eliza runs in specialist running trainers because they support her feet and ankles.</a:t>
            </a:r>
          </a:p>
        </p:txBody>
      </p:sp>
      <p:sp>
        <p:nvSpPr>
          <p:cNvPr id="26" name="Rounded Rectangular Callout 2">
            <a:extLst>
              <a:ext uri="{FF2B5EF4-FFF2-40B4-BE49-F238E27FC236}">
                <a16:creationId xmlns="" xmlns:a16="http://schemas.microsoft.com/office/drawing/2014/main" id="{6BCE1213-9013-44D8-AFA0-2DE3CC5E988C}"/>
              </a:ext>
            </a:extLst>
          </p:cNvPr>
          <p:cNvSpPr/>
          <p:nvPr/>
        </p:nvSpPr>
        <p:spPr>
          <a:xfrm>
            <a:off x="10240129" y="638281"/>
            <a:ext cx="1342724" cy="4662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ANSWERS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="" xmlns:a16="http://schemas.microsoft.com/office/drawing/2014/main" id="{E3B172D7-74C2-4E86-9117-9A351CFBD2CD}"/>
              </a:ext>
            </a:extLst>
          </p:cNvPr>
          <p:cNvSpPr/>
          <p:nvPr/>
        </p:nvSpPr>
        <p:spPr>
          <a:xfrm>
            <a:off x="9234494" y="4724858"/>
            <a:ext cx="2400976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Tip – look for two clauses and a word which joins them.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8656B0BE-0EBA-471B-A9FE-65452EAE90E8}"/>
              </a:ext>
            </a:extLst>
          </p:cNvPr>
          <p:cNvSpPr txBox="1"/>
          <p:nvPr/>
        </p:nvSpPr>
        <p:spPr>
          <a:xfrm>
            <a:off x="2730698" y="1696788"/>
            <a:ext cx="871483" cy="442674"/>
          </a:xfrm>
          <a:prstGeom prst="roundRect">
            <a:avLst/>
          </a:prstGeom>
          <a:solidFill>
            <a:srgbClr val="F4B183">
              <a:alpha val="450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580C1F0B-F39C-42DA-BDFF-E82F683E122C}"/>
              </a:ext>
            </a:extLst>
          </p:cNvPr>
          <p:cNvSpPr txBox="1"/>
          <p:nvPr/>
        </p:nvSpPr>
        <p:spPr>
          <a:xfrm>
            <a:off x="4636180" y="2332061"/>
            <a:ext cx="1161986" cy="442674"/>
          </a:xfrm>
          <a:prstGeom prst="roundRect">
            <a:avLst/>
          </a:prstGeom>
          <a:solidFill>
            <a:srgbClr val="F4B183">
              <a:alpha val="450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A986F9D-C868-4894-8A11-1D7AA87CF935}"/>
              </a:ext>
            </a:extLst>
          </p:cNvPr>
          <p:cNvSpPr txBox="1"/>
          <p:nvPr/>
        </p:nvSpPr>
        <p:spPr>
          <a:xfrm>
            <a:off x="3130982" y="3015826"/>
            <a:ext cx="1228582" cy="442674"/>
          </a:xfrm>
          <a:prstGeom prst="roundRect">
            <a:avLst/>
          </a:prstGeom>
          <a:solidFill>
            <a:srgbClr val="F4B183">
              <a:alpha val="450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2F08F68-21CD-41D3-9787-4CF12D16B925}"/>
              </a:ext>
            </a:extLst>
          </p:cNvPr>
          <p:cNvSpPr txBox="1"/>
          <p:nvPr/>
        </p:nvSpPr>
        <p:spPr>
          <a:xfrm>
            <a:off x="5154642" y="3663338"/>
            <a:ext cx="1120792" cy="442674"/>
          </a:xfrm>
          <a:prstGeom prst="roundRect">
            <a:avLst/>
          </a:prstGeom>
          <a:solidFill>
            <a:srgbClr val="F4B183">
              <a:alpha val="45098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3" grpId="0"/>
      <p:bldP spid="24" grpId="0"/>
      <p:bldP spid="26" grpId="0" animBg="1"/>
      <p:bldP spid="3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646647F-3BBE-496F-A0BD-33CEF450E75F}"/>
              </a:ext>
            </a:extLst>
          </p:cNvPr>
          <p:cNvSpPr/>
          <p:nvPr/>
        </p:nvSpPr>
        <p:spPr>
          <a:xfrm>
            <a:off x="9400309" y="840248"/>
            <a:ext cx="2243397" cy="3064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Which conjunction?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667" y="1188626"/>
            <a:ext cx="10255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in different ways. </a:t>
            </a:r>
          </a:p>
          <a:p>
            <a:r>
              <a:rPr lang="en-GB" sz="2400" dirty="0"/>
              <a:t>Can you choose the best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/>
              <a:t> to extend these sentences?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87659" y="2279876"/>
            <a:ext cx="7338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solidFill>
                  <a:prstClr val="black"/>
                </a:solidFill>
                <a:latin typeface="Calibri Light"/>
              </a:rPr>
              <a:t>Riders wear helmets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________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this will protect their heads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E98ECCD-A09B-47EC-8EF4-2FCC4515DF6E}"/>
              </a:ext>
            </a:extLst>
          </p:cNvPr>
          <p:cNvSpPr/>
          <p:nvPr/>
        </p:nvSpPr>
        <p:spPr>
          <a:xfrm>
            <a:off x="9958066" y="3228043"/>
            <a:ext cx="1211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ED7D31">
                    <a:lumMod val="50000"/>
                  </a:srgbClr>
                </a:solidFill>
              </a:rPr>
              <a:t>because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CDA4332-E3E1-481E-8394-1F6CE048DDCA}"/>
              </a:ext>
            </a:extLst>
          </p:cNvPr>
          <p:cNvSpPr/>
          <p:nvPr/>
        </p:nvSpPr>
        <p:spPr>
          <a:xfrm>
            <a:off x="10061172" y="2421863"/>
            <a:ext cx="1005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before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="" xmlns:a16="http://schemas.microsoft.com/office/drawing/2014/main" id="{51B7DD06-E8FD-4FEB-9872-FD41C710294E}"/>
              </a:ext>
            </a:extLst>
          </p:cNvPr>
          <p:cNvSpPr/>
          <p:nvPr/>
        </p:nvSpPr>
        <p:spPr>
          <a:xfrm>
            <a:off x="3602486" y="3689708"/>
            <a:ext cx="3299425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Because</a:t>
            </a:r>
            <a:r>
              <a:rPr lang="en-GB" sz="2400" dirty="0">
                <a:solidFill>
                  <a:sysClr val="windowText" lastClr="000000"/>
                </a:solidFill>
              </a:rPr>
              <a:t> signals extension by adding a </a:t>
            </a:r>
            <a:r>
              <a:rPr lang="en-GB" sz="2400" b="1" dirty="0">
                <a:solidFill>
                  <a:sysClr val="windowText" lastClr="000000"/>
                </a:solidFill>
              </a:rPr>
              <a:t>cause</a:t>
            </a:r>
            <a:r>
              <a:rPr lang="en-GB" sz="2400" dirty="0">
                <a:solidFill>
                  <a:sysClr val="windowText" lastClr="000000"/>
                </a:solidFill>
              </a:rPr>
              <a:t> or </a:t>
            </a:r>
            <a:r>
              <a:rPr lang="en-GB" sz="2400" b="1" dirty="0">
                <a:solidFill>
                  <a:sysClr val="windowText" lastClr="000000"/>
                </a:solidFill>
              </a:rPr>
              <a:t>reason</a:t>
            </a:r>
            <a:r>
              <a:rPr lang="en-GB" sz="2400" dirty="0">
                <a:solidFill>
                  <a:sysClr val="windowText" lastClr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010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-0.54987 -0.1509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00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build="p"/>
      <p:bldP spid="20" grpId="0"/>
      <p:bldP spid="5" grpId="0"/>
      <p:bldP spid="5" grpId="1"/>
      <p:bldP spid="7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646647F-3BBE-496F-A0BD-33CEF450E75F}"/>
              </a:ext>
            </a:extLst>
          </p:cNvPr>
          <p:cNvSpPr/>
          <p:nvPr/>
        </p:nvSpPr>
        <p:spPr>
          <a:xfrm>
            <a:off x="9400309" y="840248"/>
            <a:ext cx="2243397" cy="3064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Which conjunction?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667" y="1188626"/>
            <a:ext cx="10255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in different ways. </a:t>
            </a:r>
          </a:p>
          <a:p>
            <a:r>
              <a:rPr lang="en-GB" sz="2400" dirty="0"/>
              <a:t>Can you choose the best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/>
              <a:t> to extend these sentences?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87659" y="2279876"/>
            <a:ext cx="6377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solidFill>
                  <a:prstClr val="black"/>
                </a:solidFill>
                <a:latin typeface="Calibri Light"/>
              </a:rPr>
              <a:t>Climbers must stretch</a:t>
            </a:r>
            <a:r>
              <a:rPr lang="en-GB" sz="2400" b="1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________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they start to climb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E98ECCD-A09B-47EC-8EF4-2FCC4515DF6E}"/>
              </a:ext>
            </a:extLst>
          </p:cNvPr>
          <p:cNvSpPr/>
          <p:nvPr/>
        </p:nvSpPr>
        <p:spPr>
          <a:xfrm>
            <a:off x="9958066" y="3228043"/>
            <a:ext cx="1211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ED7D31">
                    <a:lumMod val="50000"/>
                  </a:srgbClr>
                </a:solidFill>
              </a:rPr>
              <a:t>because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CDA4332-E3E1-481E-8394-1F6CE048DDCA}"/>
              </a:ext>
            </a:extLst>
          </p:cNvPr>
          <p:cNvSpPr/>
          <p:nvPr/>
        </p:nvSpPr>
        <p:spPr>
          <a:xfrm>
            <a:off x="10061172" y="2421863"/>
            <a:ext cx="1005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before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="" xmlns:a16="http://schemas.microsoft.com/office/drawing/2014/main" id="{F95E1D62-5BBE-44B7-841D-A4A34A7C2D5C}"/>
              </a:ext>
            </a:extLst>
          </p:cNvPr>
          <p:cNvSpPr/>
          <p:nvPr/>
        </p:nvSpPr>
        <p:spPr>
          <a:xfrm>
            <a:off x="3602486" y="3689708"/>
            <a:ext cx="3299425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Before</a:t>
            </a:r>
            <a:r>
              <a:rPr lang="en-GB" sz="2400" dirty="0">
                <a:solidFill>
                  <a:sysClr val="windowText" lastClr="000000"/>
                </a:solidFill>
              </a:rPr>
              <a:t> signals extension by adding information about </a:t>
            </a:r>
            <a:r>
              <a:rPr lang="en-GB" sz="2400" b="1" dirty="0">
                <a:solidFill>
                  <a:sysClr val="windowText" lastClr="000000"/>
                </a:solidFill>
              </a:rPr>
              <a:t>time</a:t>
            </a:r>
            <a:r>
              <a:rPr lang="en-GB" sz="2400" dirty="0">
                <a:solidFill>
                  <a:sysClr val="windowText" lastClr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99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L -0.53972 -0.0226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92" y="-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5" grpId="0"/>
      <p:bldP spid="7" grpId="0"/>
      <p:bldP spid="7" grpId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646647F-3BBE-496F-A0BD-33CEF450E75F}"/>
              </a:ext>
            </a:extLst>
          </p:cNvPr>
          <p:cNvSpPr/>
          <p:nvPr/>
        </p:nvSpPr>
        <p:spPr>
          <a:xfrm>
            <a:off x="9400309" y="840248"/>
            <a:ext cx="2243397" cy="3064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Which conjunction?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667" y="1188626"/>
            <a:ext cx="10255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in different ways. </a:t>
            </a:r>
          </a:p>
          <a:p>
            <a:r>
              <a:rPr lang="en-GB" sz="2400" dirty="0"/>
              <a:t>Can you choose the best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/>
              <a:t> to extend these sentences?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87659" y="2279876"/>
            <a:ext cx="8585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A team is disqualified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_______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someone is left behind when sledging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E98ECCD-A09B-47EC-8EF4-2FCC4515DF6E}"/>
              </a:ext>
            </a:extLst>
          </p:cNvPr>
          <p:cNvSpPr/>
          <p:nvPr/>
        </p:nvSpPr>
        <p:spPr>
          <a:xfrm>
            <a:off x="9915106" y="3228043"/>
            <a:ext cx="1297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ED7D31">
                    <a:lumMod val="50000"/>
                  </a:srgbClr>
                </a:solidFill>
              </a:rPr>
              <a:t>although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CDA4332-E3E1-481E-8394-1F6CE048DDCA}"/>
              </a:ext>
            </a:extLst>
          </p:cNvPr>
          <p:cNvSpPr/>
          <p:nvPr/>
        </p:nvSpPr>
        <p:spPr>
          <a:xfrm>
            <a:off x="10388793" y="2421863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if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="" xmlns:a16="http://schemas.microsoft.com/office/drawing/2014/main" id="{B22E827E-79C4-4EF6-8474-4ECD8BE03369}"/>
              </a:ext>
            </a:extLst>
          </p:cNvPr>
          <p:cNvSpPr/>
          <p:nvPr/>
        </p:nvSpPr>
        <p:spPr>
          <a:xfrm>
            <a:off x="3602486" y="3689708"/>
            <a:ext cx="3299425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If</a:t>
            </a:r>
            <a:r>
              <a:rPr lang="en-GB" sz="2400" dirty="0">
                <a:solidFill>
                  <a:sysClr val="windowText" lastClr="000000"/>
                </a:solidFill>
              </a:rPr>
              <a:t> signals extension by adding a </a:t>
            </a:r>
            <a:r>
              <a:rPr lang="en-GB" sz="2400" b="1" dirty="0">
                <a:solidFill>
                  <a:sysClr val="windowText" lastClr="000000"/>
                </a:solidFill>
              </a:rPr>
              <a:t>condition</a:t>
            </a:r>
            <a:r>
              <a:rPr lang="en-GB" sz="2400" dirty="0">
                <a:solidFill>
                  <a:sysClr val="windowText" lastClr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06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L -0.53972 -0.0226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92" y="-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5" grpId="0"/>
      <p:bldP spid="7" grpId="0"/>
      <p:bldP spid="7" grpId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646647F-3BBE-496F-A0BD-33CEF450E75F}"/>
              </a:ext>
            </a:extLst>
          </p:cNvPr>
          <p:cNvSpPr/>
          <p:nvPr/>
        </p:nvSpPr>
        <p:spPr>
          <a:xfrm>
            <a:off x="9400309" y="840248"/>
            <a:ext cx="2243397" cy="3064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Which conjunction?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667" y="1188626"/>
            <a:ext cx="10255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in different ways. </a:t>
            </a:r>
          </a:p>
          <a:p>
            <a:r>
              <a:rPr lang="en-GB" sz="2400" dirty="0"/>
              <a:t>Can you choose the best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/>
              <a:t> to extend these sentences?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87659" y="2279876"/>
            <a:ext cx="822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Some skaters complete for speed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_________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some win points with technique and choreography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E98ECCD-A09B-47EC-8EF4-2FCC4515DF6E}"/>
              </a:ext>
            </a:extLst>
          </p:cNvPr>
          <p:cNvSpPr/>
          <p:nvPr/>
        </p:nvSpPr>
        <p:spPr>
          <a:xfrm>
            <a:off x="9915106" y="3228043"/>
            <a:ext cx="1297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ED7D31">
                    <a:lumMod val="50000"/>
                  </a:srgbClr>
                </a:solidFill>
              </a:rPr>
              <a:t>although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CDA4332-E3E1-481E-8394-1F6CE048DDCA}"/>
              </a:ext>
            </a:extLst>
          </p:cNvPr>
          <p:cNvSpPr/>
          <p:nvPr/>
        </p:nvSpPr>
        <p:spPr>
          <a:xfrm>
            <a:off x="10388793" y="2421863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if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="" xmlns:a16="http://schemas.microsoft.com/office/drawing/2014/main" id="{5137A10D-C191-4529-9C37-A841C3BC8760}"/>
              </a:ext>
            </a:extLst>
          </p:cNvPr>
          <p:cNvSpPr/>
          <p:nvPr/>
        </p:nvSpPr>
        <p:spPr>
          <a:xfrm>
            <a:off x="3602486" y="3689708"/>
            <a:ext cx="3299425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Although</a:t>
            </a:r>
            <a:r>
              <a:rPr lang="en-GB" sz="2400" dirty="0">
                <a:solidFill>
                  <a:sysClr val="windowText" lastClr="000000"/>
                </a:solidFill>
              </a:rPr>
              <a:t> signals extension by adding a </a:t>
            </a:r>
            <a:r>
              <a:rPr lang="en-GB" sz="2400" b="1" dirty="0">
                <a:solidFill>
                  <a:sysClr val="windowText" lastClr="000000"/>
                </a:solidFill>
              </a:rPr>
              <a:t>contrast</a:t>
            </a:r>
            <a:r>
              <a:rPr lang="en-GB" sz="2400" dirty="0">
                <a:solidFill>
                  <a:sysClr val="windowText" lastClr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82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-0.41901 -0.1400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51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5" grpId="0"/>
      <p:bldP spid="5" grpId="1"/>
      <p:bldP spid="7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646647F-3BBE-496F-A0BD-33CEF450E75F}"/>
              </a:ext>
            </a:extLst>
          </p:cNvPr>
          <p:cNvSpPr/>
          <p:nvPr/>
        </p:nvSpPr>
        <p:spPr>
          <a:xfrm>
            <a:off x="9400309" y="840248"/>
            <a:ext cx="2243397" cy="3064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Which conjunction?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667" y="54787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800" dirty="0">
                <a:solidFill>
                  <a:srgbClr val="0000C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9667" y="1188626"/>
            <a:ext cx="102550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Conjunctions</a:t>
            </a:r>
            <a:r>
              <a:rPr lang="en-GB" sz="2400" dirty="0"/>
              <a:t> can extend sentences in different ways. </a:t>
            </a:r>
          </a:p>
          <a:p>
            <a:r>
              <a:rPr lang="en-GB" sz="2400" dirty="0"/>
              <a:t>Can you choose the best 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conjunction</a:t>
            </a:r>
            <a:r>
              <a:rPr lang="en-GB" sz="2400" dirty="0"/>
              <a:t> to extend these sentences?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9467F7A-5ECD-4413-9E52-61785E45BE76}"/>
              </a:ext>
            </a:extLst>
          </p:cNvPr>
          <p:cNvSpPr/>
          <p:nvPr/>
        </p:nvSpPr>
        <p:spPr>
          <a:xfrm>
            <a:off x="687659" y="2279876"/>
            <a:ext cx="822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i="1" dirty="0">
                <a:latin typeface="Calibri Light"/>
              </a:rPr>
              <a:t>Winter sports are popular</a:t>
            </a: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  <a:latin typeface="Calibri Light"/>
              </a:rPr>
              <a:t>_________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 </a:t>
            </a:r>
            <a:r>
              <a:rPr lang="en-GB" sz="2400" i="1" dirty="0">
                <a:latin typeface="Calibri Light"/>
              </a:rPr>
              <a:t>there is regular snowfall each year.</a:t>
            </a:r>
            <a:endParaRPr lang="en-GB" sz="2400" i="1" dirty="0">
              <a:solidFill>
                <a:prstClr val="black"/>
              </a:solidFill>
              <a:latin typeface="Calibri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E98ECCD-A09B-47EC-8EF4-2FCC4515DF6E}"/>
              </a:ext>
            </a:extLst>
          </p:cNvPr>
          <p:cNvSpPr/>
          <p:nvPr/>
        </p:nvSpPr>
        <p:spPr>
          <a:xfrm>
            <a:off x="10075022" y="3228043"/>
            <a:ext cx="977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ED7D31">
                    <a:lumMod val="50000"/>
                  </a:srgbClr>
                </a:solidFill>
              </a:rPr>
              <a:t>where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CDA4332-E3E1-481E-8394-1F6CE048DDCA}"/>
              </a:ext>
            </a:extLst>
          </p:cNvPr>
          <p:cNvSpPr/>
          <p:nvPr/>
        </p:nvSpPr>
        <p:spPr>
          <a:xfrm>
            <a:off x="9915107" y="2421863"/>
            <a:ext cx="1297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although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="" xmlns:a16="http://schemas.microsoft.com/office/drawing/2014/main" id="{5137A10D-C191-4529-9C37-A841C3BC8760}"/>
              </a:ext>
            </a:extLst>
          </p:cNvPr>
          <p:cNvSpPr/>
          <p:nvPr/>
        </p:nvSpPr>
        <p:spPr>
          <a:xfrm>
            <a:off x="3602486" y="3689708"/>
            <a:ext cx="3557731" cy="1238398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Where</a:t>
            </a:r>
            <a:r>
              <a:rPr lang="en-GB" sz="2400" dirty="0">
                <a:solidFill>
                  <a:sysClr val="windowText" lastClr="000000"/>
                </a:solidFill>
              </a:rPr>
              <a:t> signals extension by adding information about </a:t>
            </a:r>
            <a:r>
              <a:rPr lang="en-GB" sz="2400" b="1" dirty="0">
                <a:solidFill>
                  <a:sysClr val="windowText" lastClr="000000"/>
                </a:solidFill>
              </a:rPr>
              <a:t>place</a:t>
            </a:r>
            <a:r>
              <a:rPr lang="en-GB" sz="2400" dirty="0">
                <a:solidFill>
                  <a:sysClr val="windowText" lastClr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92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-0.49401 -0.1509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01" y="-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5" grpId="0"/>
      <p:bldP spid="5" grpId="1"/>
      <p:bldP spid="7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10938</TotalTime>
  <Words>720</Words>
  <Application>Microsoft Office PowerPoint</Application>
  <PresentationFormat>Widescreen</PresentationFormat>
  <Paragraphs>162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MS Mincho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Claire Field</cp:lastModifiedBy>
  <cp:revision>634</cp:revision>
  <cp:lastPrinted>2018-05-09T10:54:19Z</cp:lastPrinted>
  <dcterms:created xsi:type="dcterms:W3CDTF">2013-08-23T07:43:20Z</dcterms:created>
  <dcterms:modified xsi:type="dcterms:W3CDTF">2019-09-16T11:03:45Z</dcterms:modified>
</cp:coreProperties>
</file>