
<file path=[Content_Types].xml><?xml version="1.0" encoding="utf-8"?>
<Types xmlns="http://schemas.openxmlformats.org/package/2006/content-types">
  <Default Extension="jpeg" ContentType="image/jpeg"/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6" r:id="rId1"/>
  </p:sldMasterIdLst>
  <p:notesMasterIdLst>
    <p:notesMasterId r:id="rId16"/>
  </p:notesMasterIdLst>
  <p:sldIdLst>
    <p:sldId id="258" r:id="rId2"/>
    <p:sldId id="256" r:id="rId3"/>
    <p:sldId id="264" r:id="rId4"/>
    <p:sldId id="259" r:id="rId5"/>
    <p:sldId id="262" r:id="rId6"/>
    <p:sldId id="257" r:id="rId7"/>
    <p:sldId id="260" r:id="rId8"/>
    <p:sldId id="266" r:id="rId9"/>
    <p:sldId id="267" r:id="rId10"/>
    <p:sldId id="268" r:id="rId11"/>
    <p:sldId id="265" r:id="rId12"/>
    <p:sldId id="270" r:id="rId13"/>
    <p:sldId id="272" r:id="rId14"/>
    <p:sldId id="273" r:id="rId15"/>
  </p:sldIdLst>
  <p:sldSz cx="9144000" cy="6858000" type="screen4x3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4660"/>
  </p:normalViewPr>
  <p:slideViewPr>
    <p:cSldViewPr>
      <p:cViewPr varScale="1">
        <p:scale>
          <a:sx n="107" d="100"/>
          <a:sy n="107" d="100"/>
        </p:scale>
        <p:origin x="1716" y="11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171597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oup 24"/>
          <p:cNvGrpSpPr/>
          <p:nvPr/>
        </p:nvGrpSpPr>
        <p:grpSpPr>
          <a:xfrm>
            <a:off x="203200" y="0"/>
            <a:ext cx="3778250" cy="6858001"/>
            <a:chOff x="203200" y="0"/>
            <a:chExt cx="3778250" cy="6858001"/>
          </a:xfrm>
        </p:grpSpPr>
        <p:sp>
          <p:nvSpPr>
            <p:cNvPr id="14" name="Freeform 6"/>
            <p:cNvSpPr/>
            <p:nvPr/>
          </p:nvSpPr>
          <p:spPr bwMode="auto">
            <a:xfrm>
              <a:off x="641350" y="0"/>
              <a:ext cx="1365250" cy="3971925"/>
            </a:xfrm>
            <a:custGeom>
              <a:avLst/>
              <a:gdLst/>
              <a:ahLst/>
              <a:cxnLst/>
              <a:rect l="0" t="0" r="r" b="b"/>
              <a:pathLst>
                <a:path w="860" h="2502">
                  <a:moveTo>
                    <a:pt x="0" y="2445"/>
                  </a:moveTo>
                  <a:lnTo>
                    <a:pt x="228" y="2502"/>
                  </a:lnTo>
                  <a:lnTo>
                    <a:pt x="860" y="0"/>
                  </a:lnTo>
                  <a:lnTo>
                    <a:pt x="620" y="0"/>
                  </a:lnTo>
                  <a:lnTo>
                    <a:pt x="0" y="2445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5" name="Freeform 7"/>
            <p:cNvSpPr/>
            <p:nvPr/>
          </p:nvSpPr>
          <p:spPr bwMode="auto">
            <a:xfrm>
              <a:off x="203200" y="0"/>
              <a:ext cx="1336675" cy="3862388"/>
            </a:xfrm>
            <a:custGeom>
              <a:avLst/>
              <a:gdLst/>
              <a:ahLst/>
              <a:cxnLst/>
              <a:rect l="0" t="0" r="r" b="b"/>
              <a:pathLst>
                <a:path w="842" h="2433">
                  <a:moveTo>
                    <a:pt x="842" y="0"/>
                  </a:moveTo>
                  <a:lnTo>
                    <a:pt x="602" y="0"/>
                  </a:lnTo>
                  <a:lnTo>
                    <a:pt x="0" y="2376"/>
                  </a:lnTo>
                  <a:lnTo>
                    <a:pt x="228" y="2433"/>
                  </a:lnTo>
                  <a:lnTo>
                    <a:pt x="842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6" name="Freeform 8"/>
            <p:cNvSpPr/>
            <p:nvPr/>
          </p:nvSpPr>
          <p:spPr bwMode="auto">
            <a:xfrm>
              <a:off x="207963" y="3776663"/>
              <a:ext cx="1936750" cy="3081338"/>
            </a:xfrm>
            <a:custGeom>
              <a:avLst/>
              <a:gdLst/>
              <a:ahLst/>
              <a:cxnLst/>
              <a:rect l="0" t="0" r="r" b="b"/>
              <a:pathLst>
                <a:path w="1220" h="1941">
                  <a:moveTo>
                    <a:pt x="0" y="0"/>
                  </a:moveTo>
                  <a:lnTo>
                    <a:pt x="1166" y="1941"/>
                  </a:lnTo>
                  <a:lnTo>
                    <a:pt x="1220" y="19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0" name="Freeform 9"/>
            <p:cNvSpPr/>
            <p:nvPr/>
          </p:nvSpPr>
          <p:spPr bwMode="auto">
            <a:xfrm>
              <a:off x="646113" y="3886200"/>
              <a:ext cx="2373313" cy="2971800"/>
            </a:xfrm>
            <a:custGeom>
              <a:avLst/>
              <a:gdLst/>
              <a:ahLst/>
              <a:cxnLst/>
              <a:rect l="0" t="0" r="r" b="b"/>
              <a:pathLst>
                <a:path w="1495" h="1872">
                  <a:moveTo>
                    <a:pt x="1495" y="1872"/>
                  </a:moveTo>
                  <a:lnTo>
                    <a:pt x="0" y="0"/>
                  </a:lnTo>
                  <a:lnTo>
                    <a:pt x="1442" y="1872"/>
                  </a:lnTo>
                  <a:lnTo>
                    <a:pt x="1495" y="1872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1" name="Freeform 10"/>
            <p:cNvSpPr/>
            <p:nvPr/>
          </p:nvSpPr>
          <p:spPr bwMode="auto">
            <a:xfrm>
              <a:off x="641350" y="3881438"/>
              <a:ext cx="3340100" cy="2976563"/>
            </a:xfrm>
            <a:custGeom>
              <a:avLst/>
              <a:gdLst/>
              <a:ahLst/>
              <a:cxnLst/>
              <a:rect l="0" t="0" r="r" b="b"/>
              <a:pathLst>
                <a:path w="2104" h="1875">
                  <a:moveTo>
                    <a:pt x="0" y="0"/>
                  </a:moveTo>
                  <a:lnTo>
                    <a:pt x="3" y="3"/>
                  </a:lnTo>
                  <a:lnTo>
                    <a:pt x="1498" y="1875"/>
                  </a:lnTo>
                  <a:lnTo>
                    <a:pt x="2104" y="1875"/>
                  </a:lnTo>
                  <a:lnTo>
                    <a:pt x="228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2" name="Freeform 11"/>
            <p:cNvSpPr/>
            <p:nvPr/>
          </p:nvSpPr>
          <p:spPr bwMode="auto">
            <a:xfrm>
              <a:off x="203200" y="3771900"/>
              <a:ext cx="2660650" cy="3086100"/>
            </a:xfrm>
            <a:custGeom>
              <a:avLst/>
              <a:gdLst/>
              <a:ahLst/>
              <a:cxnLst/>
              <a:rect l="0" t="0" r="r" b="b"/>
              <a:pathLst>
                <a:path w="1676" h="1944">
                  <a:moveTo>
                    <a:pt x="1676" y="1944"/>
                  </a:moveTo>
                  <a:lnTo>
                    <a:pt x="264" y="111"/>
                  </a:lnTo>
                  <a:lnTo>
                    <a:pt x="225" y="60"/>
                  </a:lnTo>
                  <a:lnTo>
                    <a:pt x="228" y="60"/>
                  </a:lnTo>
                  <a:lnTo>
                    <a:pt x="264" y="111"/>
                  </a:lnTo>
                  <a:lnTo>
                    <a:pt x="234" y="69"/>
                  </a:lnTo>
                  <a:lnTo>
                    <a:pt x="228" y="57"/>
                  </a:lnTo>
                  <a:lnTo>
                    <a:pt x="222" y="54"/>
                  </a:lnTo>
                  <a:lnTo>
                    <a:pt x="0" y="0"/>
                  </a:lnTo>
                  <a:lnTo>
                    <a:pt x="3" y="3"/>
                  </a:lnTo>
                  <a:lnTo>
                    <a:pt x="1223" y="1944"/>
                  </a:lnTo>
                  <a:lnTo>
                    <a:pt x="1676" y="1944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39673" y="914401"/>
            <a:ext cx="6947127" cy="3488266"/>
          </a:xfrm>
        </p:spPr>
        <p:txBody>
          <a:bodyPr anchor="b">
            <a:normAutofit/>
          </a:bodyPr>
          <a:lstStyle>
            <a:lvl1pPr algn="r">
              <a:defRPr sz="54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24238" y="4402666"/>
            <a:ext cx="5762563" cy="1364531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25773" y="6117336"/>
            <a:ext cx="857473" cy="365125"/>
          </a:xfrm>
        </p:spPr>
        <p:txBody>
          <a:bodyPr/>
          <a:lstStyle/>
          <a:p>
            <a:fld id="{1D8BD707-D9CF-40AE-B4C6-C98DA3205C09}" type="datetimeFigureOut">
              <a:rPr lang="en-US" smtClean="0"/>
              <a:t>10/16/2023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23733" y="6117336"/>
            <a:ext cx="3609438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5320" y="6117336"/>
            <a:ext cx="41148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Freeform 12"/>
          <p:cNvSpPr/>
          <p:nvPr/>
        </p:nvSpPr>
        <p:spPr bwMode="auto">
          <a:xfrm>
            <a:off x="203200" y="3771900"/>
            <a:ext cx="361950" cy="90488"/>
          </a:xfrm>
          <a:custGeom>
            <a:avLst/>
            <a:gdLst/>
            <a:ahLst/>
            <a:cxnLst/>
            <a:rect l="0" t="0" r="r" b="b"/>
            <a:pathLst>
              <a:path w="228" h="57">
                <a:moveTo>
                  <a:pt x="228" y="57"/>
                </a:moveTo>
                <a:lnTo>
                  <a:pt x="0" y="0"/>
                </a:lnTo>
                <a:lnTo>
                  <a:pt x="222" y="54"/>
                </a:lnTo>
                <a:lnTo>
                  <a:pt x="228" y="57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  <p:sp>
        <p:nvSpPr>
          <p:cNvPr id="24" name="Freeform 13"/>
          <p:cNvSpPr/>
          <p:nvPr/>
        </p:nvSpPr>
        <p:spPr bwMode="auto">
          <a:xfrm>
            <a:off x="560388" y="3867150"/>
            <a:ext cx="61913" cy="80963"/>
          </a:xfrm>
          <a:custGeom>
            <a:avLst/>
            <a:gdLst/>
            <a:ahLst/>
            <a:cxnLst/>
            <a:rect l="0" t="0" r="r" b="b"/>
            <a:pathLst>
              <a:path w="39" h="51">
                <a:moveTo>
                  <a:pt x="0" y="0"/>
                </a:moveTo>
                <a:lnTo>
                  <a:pt x="39" y="51"/>
                </a:lnTo>
                <a:lnTo>
                  <a:pt x="3" y="0"/>
                </a:lnTo>
                <a:lnTo>
                  <a:pt x="0" y="0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</p:spTree>
    <p:extLst>
      <p:ext uri="{BB962C8B-B14F-4D97-AF65-F5344CB8AC3E}">
        <p14:creationId xmlns:p14="http://schemas.microsoft.com/office/powerpoint/2010/main" val="35115491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3" y="4732865"/>
            <a:ext cx="751599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789975" y="932112"/>
            <a:ext cx="6171065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523" y="5299603"/>
            <a:ext cx="751599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10/16/2023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96525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4" y="685800"/>
            <a:ext cx="751599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343400"/>
            <a:ext cx="7515992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10/16/2023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01550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969421" y="863023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2197" y="2819399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6741" y="685801"/>
            <a:ext cx="6974115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598235" y="3428999"/>
            <a:ext cx="6631128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3" y="4343400"/>
            <a:ext cx="751599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10/16/2023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762170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5" y="3308581"/>
            <a:ext cx="751598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777381"/>
            <a:ext cx="751599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10/16/2023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71214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969421" y="863023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2197" y="2819399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6741" y="685801"/>
            <a:ext cx="6974115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525" y="3886200"/>
            <a:ext cx="751599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775200"/>
            <a:ext cx="751599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10/16/2023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097173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5" y="685801"/>
            <a:ext cx="7515991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524" y="3505200"/>
            <a:ext cx="7515992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343400"/>
            <a:ext cx="7515992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10/16/2023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427588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10/16/2023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632446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01393" y="685800"/>
            <a:ext cx="1328123" cy="5105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13524" y="685800"/>
            <a:ext cx="6016373" cy="51054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10/16/2023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8855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9812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2133" y="2667000"/>
            <a:ext cx="7704667" cy="333281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44329" y="6108173"/>
            <a:ext cx="857473" cy="365125"/>
          </a:xfrm>
        </p:spPr>
        <p:txBody>
          <a:bodyPr/>
          <a:lstStyle/>
          <a:p>
            <a:fld id="{1D8BD707-D9CF-40AE-B4C6-C98DA3205C09}" type="datetimeFigureOut">
              <a:rPr lang="en-US" smtClean="0"/>
              <a:t>10/16/2023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72647" y="6108173"/>
            <a:ext cx="5314517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58967" y="6108173"/>
            <a:ext cx="427833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69671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6995" y="2666998"/>
            <a:ext cx="6699805" cy="2360071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6998" y="5027070"/>
            <a:ext cx="6699802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10/16/2023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3317" y="6116070"/>
            <a:ext cx="413483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47417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685801"/>
            <a:ext cx="7704667" cy="175259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82133" y="2667000"/>
            <a:ext cx="3739896" cy="336867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46904" y="2667000"/>
            <a:ext cx="3739896" cy="334682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10/16/2023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35063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29481" y="2658533"/>
            <a:ext cx="3456291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3523" y="3335336"/>
            <a:ext cx="3672248" cy="2665259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61710" y="2667000"/>
            <a:ext cx="3467806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57266" y="3335336"/>
            <a:ext cx="3672248" cy="2665259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10/16/2023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46478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10/16/2023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45247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10/16/2023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20765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4" y="1600200"/>
            <a:ext cx="2662534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7553" y="685800"/>
            <a:ext cx="4681962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524" y="2971800"/>
            <a:ext cx="2662534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10/16/2023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92869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2332" y="1752599"/>
            <a:ext cx="4070679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97495" y="914400"/>
            <a:ext cx="2461371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2332" y="3124199"/>
            <a:ext cx="4070679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10/16/2023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83905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0" y="0"/>
            <a:ext cx="2132013" cy="6858001"/>
            <a:chOff x="0" y="0"/>
            <a:chExt cx="2132013" cy="6858001"/>
          </a:xfrm>
        </p:grpSpPr>
        <p:sp>
          <p:nvSpPr>
            <p:cNvPr id="15" name="Freeform 6"/>
            <p:cNvSpPr/>
            <p:nvPr/>
          </p:nvSpPr>
          <p:spPr bwMode="auto">
            <a:xfrm>
              <a:off x="0" y="0"/>
              <a:ext cx="1073150" cy="5291138"/>
            </a:xfrm>
            <a:custGeom>
              <a:avLst/>
              <a:gdLst/>
              <a:ahLst/>
              <a:cxnLst/>
              <a:rect l="0" t="0" r="r" b="b"/>
              <a:pathLst>
                <a:path w="676" h="3333">
                  <a:moveTo>
                    <a:pt x="0" y="3132"/>
                  </a:moveTo>
                  <a:lnTo>
                    <a:pt x="0" y="3312"/>
                  </a:lnTo>
                  <a:lnTo>
                    <a:pt x="126" y="3333"/>
                  </a:lnTo>
                  <a:lnTo>
                    <a:pt x="676" y="0"/>
                  </a:lnTo>
                  <a:lnTo>
                    <a:pt x="514" y="0"/>
                  </a:lnTo>
                  <a:lnTo>
                    <a:pt x="0" y="3132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6" name="Freeform 7"/>
            <p:cNvSpPr/>
            <p:nvPr/>
          </p:nvSpPr>
          <p:spPr bwMode="auto">
            <a:xfrm>
              <a:off x="0" y="0"/>
              <a:ext cx="758825" cy="4624388"/>
            </a:xfrm>
            <a:custGeom>
              <a:avLst/>
              <a:gdLst/>
              <a:ahLst/>
              <a:cxnLst/>
              <a:rect l="0" t="0" r="r" b="b"/>
              <a:pathLst>
                <a:path w="478" h="2913">
                  <a:moveTo>
                    <a:pt x="478" y="0"/>
                  </a:moveTo>
                  <a:lnTo>
                    <a:pt x="318" y="0"/>
                  </a:lnTo>
                  <a:lnTo>
                    <a:pt x="0" y="1938"/>
                  </a:lnTo>
                  <a:lnTo>
                    <a:pt x="0" y="2913"/>
                  </a:lnTo>
                  <a:lnTo>
                    <a:pt x="478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7" name="Freeform 8"/>
            <p:cNvSpPr/>
            <p:nvPr/>
          </p:nvSpPr>
          <p:spPr bwMode="auto">
            <a:xfrm>
              <a:off x="0" y="5662613"/>
              <a:ext cx="906463" cy="1195388"/>
            </a:xfrm>
            <a:custGeom>
              <a:avLst/>
              <a:gdLst/>
              <a:ahLst/>
              <a:cxnLst/>
              <a:rect l="0" t="0" r="r" b="b"/>
              <a:pathLst>
                <a:path w="571" h="753">
                  <a:moveTo>
                    <a:pt x="0" y="0"/>
                  </a:moveTo>
                  <a:lnTo>
                    <a:pt x="0" y="12"/>
                  </a:lnTo>
                  <a:lnTo>
                    <a:pt x="538" y="753"/>
                  </a:lnTo>
                  <a:lnTo>
                    <a:pt x="571" y="75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8" name="Freeform 9"/>
            <p:cNvSpPr/>
            <p:nvPr/>
          </p:nvSpPr>
          <p:spPr bwMode="auto">
            <a:xfrm>
              <a:off x="0" y="5295900"/>
              <a:ext cx="1487488" cy="1562100"/>
            </a:xfrm>
            <a:custGeom>
              <a:avLst/>
              <a:gdLst/>
              <a:ahLst/>
              <a:cxnLst/>
              <a:rect l="0" t="0" r="r" b="b"/>
              <a:pathLst>
                <a:path w="937" h="984">
                  <a:moveTo>
                    <a:pt x="0" y="0"/>
                  </a:moveTo>
                  <a:lnTo>
                    <a:pt x="0" y="3"/>
                  </a:lnTo>
                  <a:lnTo>
                    <a:pt x="901" y="984"/>
                  </a:lnTo>
                  <a:lnTo>
                    <a:pt x="937" y="98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9" name="Freeform 10"/>
            <p:cNvSpPr/>
            <p:nvPr/>
          </p:nvSpPr>
          <p:spPr bwMode="auto">
            <a:xfrm>
              <a:off x="0" y="5257800"/>
              <a:ext cx="2132013" cy="1600200"/>
            </a:xfrm>
            <a:custGeom>
              <a:avLst/>
              <a:gdLst/>
              <a:ahLst/>
              <a:cxnLst/>
              <a:rect l="0" t="0" r="r" b="b"/>
              <a:pathLst>
                <a:path w="1343" h="1008">
                  <a:moveTo>
                    <a:pt x="0" y="24"/>
                  </a:moveTo>
                  <a:lnTo>
                    <a:pt x="937" y="1008"/>
                  </a:lnTo>
                  <a:lnTo>
                    <a:pt x="1343" y="1008"/>
                  </a:lnTo>
                  <a:lnTo>
                    <a:pt x="126" y="21"/>
                  </a:lnTo>
                  <a:lnTo>
                    <a:pt x="0" y="0"/>
                  </a:lnTo>
                  <a:lnTo>
                    <a:pt x="0" y="24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0" name="Freeform 11"/>
            <p:cNvSpPr/>
            <p:nvPr/>
          </p:nvSpPr>
          <p:spPr bwMode="auto">
            <a:xfrm>
              <a:off x="0" y="5357813"/>
              <a:ext cx="1377950" cy="1500188"/>
            </a:xfrm>
            <a:custGeom>
              <a:avLst/>
              <a:gdLst/>
              <a:ahLst/>
              <a:cxnLst/>
              <a:rect l="0" t="0" r="r" b="b"/>
              <a:pathLst>
                <a:path w="868" h="945">
                  <a:moveTo>
                    <a:pt x="0" y="192"/>
                  </a:moveTo>
                  <a:lnTo>
                    <a:pt x="571" y="945"/>
                  </a:lnTo>
                  <a:lnTo>
                    <a:pt x="868" y="945"/>
                  </a:lnTo>
                  <a:lnTo>
                    <a:pt x="0" y="0"/>
                  </a:lnTo>
                  <a:lnTo>
                    <a:pt x="0" y="192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9812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2134" y="2667000"/>
            <a:ext cx="7704666" cy="33569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8679" y="6116070"/>
            <a:ext cx="8574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1D8BD707-D9CF-40AE-B4C6-C98DA3205C09}" type="datetimeFigureOut">
              <a:rPr lang="en-US" smtClean="0"/>
              <a:t>10/16/2023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86997" y="6116070"/>
            <a:ext cx="5314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73317" y="6116070"/>
            <a:ext cx="41348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90097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  <p:sldLayoutId id="2147483672" r:id="rId6"/>
    <p:sldLayoutId id="2147483673" r:id="rId7"/>
    <p:sldLayoutId id="2147483674" r:id="rId8"/>
    <p:sldLayoutId id="2147483675" r:id="rId9"/>
    <p:sldLayoutId id="2147483676" r:id="rId10"/>
    <p:sldLayoutId id="2147483677" r:id="rId11"/>
    <p:sldLayoutId id="2147483678" r:id="rId12"/>
    <p:sldLayoutId id="2147483679" r:id="rId13"/>
    <p:sldLayoutId id="2147483680" r:id="rId14"/>
    <p:sldLayoutId id="2147483681" r:id="rId15"/>
    <p:sldLayoutId id="2147483682" r:id="rId16"/>
    <p:sldLayoutId id="2147483683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4984375"/>
            <a:ext cx="9126071" cy="184672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2285925" y="838200"/>
            <a:ext cx="4554220" cy="265457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4750" b="1" spc="-90" dirty="0">
                <a:solidFill>
                  <a:srgbClr val="464646"/>
                </a:solidFill>
                <a:latin typeface="Arial"/>
                <a:cs typeface="Arial"/>
              </a:rPr>
              <a:t>NARRATIVE WRITING</a:t>
            </a:r>
          </a:p>
          <a:p>
            <a:pPr algn="ctr">
              <a:lnSpc>
                <a:spcPct val="100000"/>
              </a:lnSpc>
            </a:pPr>
            <a:endParaRPr lang="en-US" sz="4750" spc="-90" dirty="0">
              <a:solidFill>
                <a:srgbClr val="464646"/>
              </a:solidFill>
              <a:latin typeface="Arial"/>
              <a:cs typeface="Arial"/>
            </a:endParaRPr>
          </a:p>
          <a:p>
            <a:pPr algn="ctr">
              <a:lnSpc>
                <a:spcPct val="100000"/>
              </a:lnSpc>
            </a:pPr>
            <a:r>
              <a:rPr lang="en-US" sz="3000" b="1" spc="-90" dirty="0">
                <a:solidFill>
                  <a:srgbClr val="464646"/>
                </a:solidFill>
                <a:latin typeface="Arial"/>
                <a:cs typeface="Arial"/>
              </a:rPr>
              <a:t>(Elements)</a:t>
            </a:r>
            <a:endParaRPr sz="3000" b="1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6">
            <a:extLst>
              <a:ext uri="{FF2B5EF4-FFF2-40B4-BE49-F238E27FC236}">
                <a16:creationId xmlns:a16="http://schemas.microsoft.com/office/drawing/2014/main" id="{F03D8077-BC55-49FC-9EE1-3E1B194A2B79}"/>
              </a:ext>
            </a:extLst>
          </p:cNvPr>
          <p:cNvSpPr txBox="1">
            <a:spLocks/>
          </p:cNvSpPr>
          <p:nvPr/>
        </p:nvSpPr>
        <p:spPr>
          <a:xfrm>
            <a:off x="152400" y="363022"/>
            <a:ext cx="7704667" cy="856004"/>
          </a:xfrm>
          <a:prstGeom prst="rect">
            <a:avLst/>
          </a:prstGeom>
          <a:effectLst/>
        </p:spPr>
        <p:txBody>
          <a:bodyPr vert="horz" wrap="square" lIns="0" tIns="0" rIns="0" bIns="0" rtlCol="0" anchor="ctr">
            <a:sp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00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1160780">
              <a:lnSpc>
                <a:spcPts val="7350"/>
              </a:lnSpc>
            </a:pP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D. FALLING ACTION</a:t>
            </a:r>
          </a:p>
        </p:txBody>
      </p:sp>
      <p:sp>
        <p:nvSpPr>
          <p:cNvPr id="14" name="object 7">
            <a:extLst>
              <a:ext uri="{FF2B5EF4-FFF2-40B4-BE49-F238E27FC236}">
                <a16:creationId xmlns:a16="http://schemas.microsoft.com/office/drawing/2014/main" id="{82FEB369-5966-C54C-E8EF-2E66E4D94025}"/>
              </a:ext>
            </a:extLst>
          </p:cNvPr>
          <p:cNvSpPr txBox="1"/>
          <p:nvPr/>
        </p:nvSpPr>
        <p:spPr>
          <a:xfrm>
            <a:off x="903922" y="2133600"/>
            <a:ext cx="7336155" cy="230832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505460" indent="-457200">
              <a:lnSpc>
                <a:spcPts val="4580"/>
              </a:lnSpc>
              <a:buFont typeface="Arial" panose="020B0604020202020204" pitchFamily="34" charset="0"/>
              <a:buChar char="•"/>
            </a:pPr>
            <a:r>
              <a:rPr lang="en-US" sz="3200" spc="-30" dirty="0">
                <a:solidFill>
                  <a:srgbClr val="03030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All loose ends of the plot are tied up</a:t>
            </a:r>
            <a:endParaRPr lang="en-US" sz="3200" spc="130" dirty="0">
              <a:solidFill>
                <a:srgbClr val="03030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05460" indent="-457200">
              <a:lnSpc>
                <a:spcPts val="4580"/>
              </a:lnSpc>
              <a:buFont typeface="Arial" panose="020B0604020202020204" pitchFamily="34" charset="0"/>
              <a:buChar char="•"/>
            </a:pPr>
            <a:r>
              <a:rPr lang="en-US" sz="3200" spc="130" dirty="0">
                <a:solidFill>
                  <a:srgbClr val="03030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conflict(s) and climax are taken care of.</a:t>
            </a:r>
          </a:p>
          <a:p>
            <a:pPr marL="48260">
              <a:lnSpc>
                <a:spcPts val="4580"/>
              </a:lnSpc>
            </a:pPr>
            <a:endParaRPr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6">
            <a:extLst>
              <a:ext uri="{FF2B5EF4-FFF2-40B4-BE49-F238E27FC236}">
                <a16:creationId xmlns:a16="http://schemas.microsoft.com/office/drawing/2014/main" id="{C5009E68-C7EE-59A5-C2F1-E1200D24FD36}"/>
              </a:ext>
            </a:extLst>
          </p:cNvPr>
          <p:cNvSpPr txBox="1">
            <a:spLocks/>
          </p:cNvSpPr>
          <p:nvPr/>
        </p:nvSpPr>
        <p:spPr>
          <a:xfrm>
            <a:off x="152400" y="363022"/>
            <a:ext cx="7704667" cy="856004"/>
          </a:xfrm>
          <a:prstGeom prst="rect">
            <a:avLst/>
          </a:prstGeom>
          <a:effectLst/>
        </p:spPr>
        <p:txBody>
          <a:bodyPr vert="horz" wrap="square" lIns="0" tIns="0" rIns="0" bIns="0" rtlCol="0" anchor="ctr">
            <a:sp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00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1160780">
              <a:lnSpc>
                <a:spcPts val="7350"/>
              </a:lnSpc>
            </a:pP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E. RESOLUTION</a:t>
            </a:r>
          </a:p>
        </p:txBody>
      </p:sp>
      <p:sp>
        <p:nvSpPr>
          <p:cNvPr id="8" name="object 7">
            <a:extLst>
              <a:ext uri="{FF2B5EF4-FFF2-40B4-BE49-F238E27FC236}">
                <a16:creationId xmlns:a16="http://schemas.microsoft.com/office/drawing/2014/main" id="{0E886A3B-02E2-C0E0-0B08-9017F69D8297}"/>
              </a:ext>
            </a:extLst>
          </p:cNvPr>
          <p:cNvSpPr txBox="1"/>
          <p:nvPr/>
        </p:nvSpPr>
        <p:spPr>
          <a:xfrm>
            <a:off x="903922" y="2133600"/>
            <a:ext cx="7336155" cy="112851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505460" indent="-457200">
              <a:lnSpc>
                <a:spcPts val="4580"/>
              </a:lnSpc>
              <a:buFont typeface="Arial" panose="020B0604020202020204" pitchFamily="34" charset="0"/>
              <a:buChar char="•"/>
            </a:pPr>
            <a:r>
              <a:rPr lang="en-US" sz="3200" spc="-30" dirty="0">
                <a:solidFill>
                  <a:srgbClr val="03030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story comes to a reasonable ending.</a:t>
            </a:r>
            <a:endParaRPr lang="en-US" sz="3200" spc="130" dirty="0">
              <a:solidFill>
                <a:srgbClr val="03030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8260">
              <a:lnSpc>
                <a:spcPts val="4580"/>
              </a:lnSpc>
            </a:pPr>
            <a:endParaRPr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19953" y="251011"/>
            <a:ext cx="3783106" cy="143435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982133" y="972371"/>
            <a:ext cx="7704667" cy="950859"/>
          </a:xfrm>
          <a:prstGeom prst="rect">
            <a:avLst/>
          </a:prstGeom>
        </p:spPr>
        <p:txBody>
          <a:bodyPr vert="horz" wrap="square" lIns="0" tIns="126640" rIns="0" bIns="0" rtlCol="0">
            <a:spAutoFit/>
          </a:bodyPr>
          <a:lstStyle/>
          <a:p>
            <a:pPr marL="3724275">
              <a:lnSpc>
                <a:spcPts val="7109"/>
              </a:lnSpc>
            </a:pPr>
            <a:r>
              <a:rPr lang="en-US" sz="4800" b="1" spc="-480" dirty="0">
                <a:latin typeface="Arial" panose="020B0604020202020204" pitchFamily="34" charset="0"/>
                <a:cs typeface="Arial" panose="020B0604020202020204" pitchFamily="34" charset="0"/>
              </a:rPr>
              <a:t>CONFLICT</a:t>
            </a:r>
            <a:endParaRPr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33437" y="3124200"/>
            <a:ext cx="7477125" cy="304570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78155" marR="191770" indent="-457200">
              <a:lnSpc>
                <a:spcPts val="3879"/>
              </a:lnSpc>
              <a:buFont typeface="Arial" panose="020B0604020202020204" pitchFamily="34" charset="0"/>
              <a:buChar char="•"/>
              <a:tabLst>
                <a:tab pos="4324350" algn="l"/>
              </a:tabLst>
            </a:pPr>
            <a:r>
              <a:rPr sz="3200" spc="95" dirty="0">
                <a:solidFill>
                  <a:srgbClr val="030303"/>
                </a:solidFill>
                <a:latin typeface="Times New Roman"/>
                <a:cs typeface="Times New Roman"/>
              </a:rPr>
              <a:t>Is</a:t>
            </a:r>
            <a:r>
              <a:rPr sz="3200" spc="105" dirty="0">
                <a:solidFill>
                  <a:srgbClr val="030303"/>
                </a:solidFill>
                <a:latin typeface="Times New Roman"/>
                <a:cs typeface="Times New Roman"/>
              </a:rPr>
              <a:t> </a:t>
            </a:r>
            <a:r>
              <a:rPr sz="3200" spc="245" dirty="0">
                <a:solidFill>
                  <a:srgbClr val="030303"/>
                </a:solidFill>
                <a:latin typeface="Times New Roman"/>
                <a:cs typeface="Times New Roman"/>
              </a:rPr>
              <a:t>t</a:t>
            </a:r>
            <a:r>
              <a:rPr sz="3200" spc="125" dirty="0">
                <a:solidFill>
                  <a:srgbClr val="030303"/>
                </a:solidFill>
                <a:latin typeface="Times New Roman"/>
                <a:cs typeface="Times New Roman"/>
              </a:rPr>
              <a:t>he</a:t>
            </a:r>
            <a:r>
              <a:rPr sz="3200" spc="345" dirty="0">
                <a:solidFill>
                  <a:srgbClr val="030303"/>
                </a:solidFill>
                <a:latin typeface="Times New Roman"/>
                <a:cs typeface="Times New Roman"/>
              </a:rPr>
              <a:t> </a:t>
            </a:r>
            <a:r>
              <a:rPr sz="3200" spc="114" dirty="0">
                <a:solidFill>
                  <a:srgbClr val="030303"/>
                </a:solidFill>
                <a:latin typeface="Times New Roman"/>
                <a:cs typeface="Times New Roman"/>
              </a:rPr>
              <a:t>oppo</a:t>
            </a:r>
            <a:r>
              <a:rPr sz="3200" spc="229" dirty="0">
                <a:solidFill>
                  <a:srgbClr val="030303"/>
                </a:solidFill>
                <a:latin typeface="Times New Roman"/>
                <a:cs typeface="Times New Roman"/>
              </a:rPr>
              <a:t>s</a:t>
            </a:r>
            <a:r>
              <a:rPr sz="3200" spc="25" dirty="0">
                <a:solidFill>
                  <a:srgbClr val="030303"/>
                </a:solidFill>
                <a:latin typeface="Times New Roman"/>
                <a:cs typeface="Times New Roman"/>
              </a:rPr>
              <a:t>ition</a:t>
            </a:r>
            <a:r>
              <a:rPr sz="3200" spc="280" dirty="0">
                <a:solidFill>
                  <a:srgbClr val="030303"/>
                </a:solidFill>
                <a:latin typeface="Times New Roman"/>
                <a:cs typeface="Times New Roman"/>
              </a:rPr>
              <a:t> </a:t>
            </a:r>
            <a:r>
              <a:rPr sz="3200" spc="-114" dirty="0">
                <a:solidFill>
                  <a:srgbClr val="030303"/>
                </a:solidFill>
                <a:latin typeface="Times New Roman"/>
                <a:cs typeface="Times New Roman"/>
              </a:rPr>
              <a:t>of</a:t>
            </a:r>
            <a:r>
              <a:rPr lang="en-US" sz="3200" spc="-114" dirty="0">
                <a:solidFill>
                  <a:srgbClr val="030303"/>
                </a:solidFill>
                <a:latin typeface="Times New Roman"/>
                <a:cs typeface="Times New Roman"/>
              </a:rPr>
              <a:t> </a:t>
            </a:r>
            <a:r>
              <a:rPr sz="3200" spc="105" dirty="0">
                <a:solidFill>
                  <a:srgbClr val="030303"/>
                </a:solidFill>
                <a:latin typeface="Times New Roman"/>
                <a:cs typeface="Times New Roman"/>
              </a:rPr>
              <a:t>f</a:t>
            </a:r>
            <a:r>
              <a:rPr sz="3200" spc="195" dirty="0">
                <a:solidFill>
                  <a:srgbClr val="030303"/>
                </a:solidFill>
                <a:latin typeface="Times New Roman"/>
                <a:cs typeface="Times New Roman"/>
              </a:rPr>
              <a:t>orces</a:t>
            </a:r>
            <a:r>
              <a:rPr sz="3200" spc="-30" dirty="0">
                <a:solidFill>
                  <a:srgbClr val="030303"/>
                </a:solidFill>
                <a:latin typeface="Times New Roman"/>
                <a:cs typeface="Times New Roman"/>
              </a:rPr>
              <a:t> </a:t>
            </a:r>
            <a:r>
              <a:rPr sz="3200" spc="1270" dirty="0">
                <a:solidFill>
                  <a:srgbClr val="030303"/>
                </a:solidFill>
                <a:latin typeface="Times New Roman"/>
                <a:cs typeface="Times New Roman"/>
              </a:rPr>
              <a:t>-</a:t>
            </a:r>
            <a:r>
              <a:rPr sz="3200" spc="-445" dirty="0">
                <a:solidFill>
                  <a:srgbClr val="030303"/>
                </a:solidFill>
                <a:latin typeface="Times New Roman"/>
                <a:cs typeface="Times New Roman"/>
              </a:rPr>
              <a:t> </a:t>
            </a:r>
            <a:r>
              <a:rPr sz="3200" spc="75" dirty="0">
                <a:solidFill>
                  <a:srgbClr val="030303"/>
                </a:solidFill>
                <a:latin typeface="Times New Roman"/>
                <a:cs typeface="Times New Roman"/>
              </a:rPr>
              <a:t>it</a:t>
            </a:r>
            <a:r>
              <a:rPr sz="3200" spc="220" dirty="0">
                <a:solidFill>
                  <a:srgbClr val="030303"/>
                </a:solidFill>
                <a:latin typeface="Times New Roman"/>
                <a:cs typeface="Times New Roman"/>
              </a:rPr>
              <a:t> </a:t>
            </a:r>
            <a:r>
              <a:rPr sz="3200" spc="140" dirty="0">
                <a:solidFill>
                  <a:srgbClr val="030303"/>
                </a:solidFill>
                <a:latin typeface="Times New Roman"/>
                <a:cs typeface="Times New Roman"/>
              </a:rPr>
              <a:t>is</a:t>
            </a:r>
            <a:r>
              <a:rPr sz="3200" spc="105" dirty="0">
                <a:solidFill>
                  <a:srgbClr val="030303"/>
                </a:solidFill>
                <a:latin typeface="Times New Roman"/>
                <a:cs typeface="Times New Roman"/>
              </a:rPr>
              <a:t> </a:t>
            </a:r>
            <a:r>
              <a:rPr sz="3200" spc="75" dirty="0">
                <a:solidFill>
                  <a:srgbClr val="030303"/>
                </a:solidFill>
                <a:latin typeface="Times New Roman"/>
                <a:cs typeface="Times New Roman"/>
              </a:rPr>
              <a:t>any</a:t>
            </a:r>
            <a:r>
              <a:rPr sz="3200" spc="170" dirty="0">
                <a:solidFill>
                  <a:srgbClr val="030303"/>
                </a:solidFill>
                <a:latin typeface="Times New Roman"/>
                <a:cs typeface="Times New Roman"/>
              </a:rPr>
              <a:t> </a:t>
            </a:r>
            <a:r>
              <a:rPr sz="3200" spc="65" dirty="0">
                <a:solidFill>
                  <a:srgbClr val="030303"/>
                </a:solidFill>
                <a:latin typeface="Times New Roman"/>
                <a:cs typeface="Times New Roman"/>
              </a:rPr>
              <a:t>goal</a:t>
            </a:r>
            <a:r>
              <a:rPr sz="3200" spc="380" dirty="0">
                <a:solidFill>
                  <a:srgbClr val="030303"/>
                </a:solidFill>
                <a:latin typeface="Times New Roman"/>
                <a:cs typeface="Times New Roman"/>
              </a:rPr>
              <a:t> </a:t>
            </a:r>
            <a:r>
              <a:rPr sz="3200" spc="130" dirty="0">
                <a:solidFill>
                  <a:srgbClr val="030303"/>
                </a:solidFill>
                <a:latin typeface="Times New Roman"/>
                <a:cs typeface="Times New Roman"/>
              </a:rPr>
              <a:t>or</a:t>
            </a:r>
            <a:r>
              <a:rPr sz="3200" spc="175" dirty="0">
                <a:solidFill>
                  <a:srgbClr val="030303"/>
                </a:solidFill>
                <a:latin typeface="Times New Roman"/>
                <a:cs typeface="Times New Roman"/>
              </a:rPr>
              <a:t> </a:t>
            </a:r>
            <a:r>
              <a:rPr sz="3200" spc="70" dirty="0">
                <a:solidFill>
                  <a:srgbClr val="030303"/>
                </a:solidFill>
                <a:latin typeface="Times New Roman"/>
                <a:cs typeface="Times New Roman"/>
              </a:rPr>
              <a:t>problem</a:t>
            </a:r>
            <a:r>
              <a:rPr sz="3200" spc="350" dirty="0">
                <a:solidFill>
                  <a:srgbClr val="030303"/>
                </a:solidFill>
                <a:latin typeface="Times New Roman"/>
                <a:cs typeface="Times New Roman"/>
              </a:rPr>
              <a:t> </a:t>
            </a:r>
            <a:r>
              <a:rPr sz="3200" spc="114" dirty="0">
                <a:solidFill>
                  <a:srgbClr val="030303"/>
                </a:solidFill>
                <a:latin typeface="Times New Roman"/>
                <a:cs typeface="Times New Roman"/>
              </a:rPr>
              <a:t>that</a:t>
            </a:r>
            <a:r>
              <a:rPr sz="3200" spc="280" dirty="0">
                <a:solidFill>
                  <a:srgbClr val="030303"/>
                </a:solidFill>
                <a:latin typeface="Times New Roman"/>
                <a:cs typeface="Times New Roman"/>
              </a:rPr>
              <a:t> </a:t>
            </a:r>
            <a:r>
              <a:rPr sz="3200" spc="155" dirty="0">
                <a:solidFill>
                  <a:srgbClr val="030303"/>
                </a:solidFill>
                <a:latin typeface="Times New Roman"/>
                <a:cs typeface="Times New Roman"/>
              </a:rPr>
              <a:t>the</a:t>
            </a:r>
            <a:r>
              <a:rPr sz="3200" spc="305" dirty="0">
                <a:solidFill>
                  <a:srgbClr val="030303"/>
                </a:solidFill>
                <a:latin typeface="Times New Roman"/>
                <a:cs typeface="Times New Roman"/>
              </a:rPr>
              <a:t> </a:t>
            </a:r>
            <a:r>
              <a:rPr sz="3200" spc="-20" dirty="0">
                <a:solidFill>
                  <a:srgbClr val="030303"/>
                </a:solidFill>
                <a:latin typeface="Times New Roman"/>
                <a:cs typeface="Times New Roman"/>
              </a:rPr>
              <a:t>main</a:t>
            </a:r>
            <a:r>
              <a:rPr sz="3200" spc="-10" dirty="0">
                <a:solidFill>
                  <a:srgbClr val="030303"/>
                </a:solidFill>
                <a:latin typeface="Times New Roman"/>
                <a:cs typeface="Times New Roman"/>
              </a:rPr>
              <a:t> </a:t>
            </a:r>
            <a:r>
              <a:rPr sz="3200" spc="15" dirty="0">
                <a:solidFill>
                  <a:srgbClr val="030303"/>
                </a:solidFill>
                <a:latin typeface="Times New Roman"/>
                <a:cs typeface="Times New Roman"/>
              </a:rPr>
              <a:t>c</a:t>
            </a:r>
            <a:r>
              <a:rPr sz="3200" spc="170" dirty="0">
                <a:solidFill>
                  <a:srgbClr val="030303"/>
                </a:solidFill>
                <a:latin typeface="Times New Roman"/>
                <a:cs typeface="Times New Roman"/>
              </a:rPr>
              <a:t>haracter</a:t>
            </a:r>
            <a:r>
              <a:rPr sz="3200" spc="440" dirty="0">
                <a:solidFill>
                  <a:srgbClr val="030303"/>
                </a:solidFill>
                <a:latin typeface="Times New Roman"/>
                <a:cs typeface="Times New Roman"/>
              </a:rPr>
              <a:t> </a:t>
            </a:r>
            <a:r>
              <a:rPr sz="3200" spc="140" dirty="0">
                <a:solidFill>
                  <a:srgbClr val="030303"/>
                </a:solidFill>
                <a:latin typeface="Times New Roman"/>
                <a:cs typeface="Times New Roman"/>
              </a:rPr>
              <a:t>is</a:t>
            </a:r>
            <a:r>
              <a:rPr sz="3200" spc="135" dirty="0">
                <a:solidFill>
                  <a:srgbClr val="030303"/>
                </a:solidFill>
                <a:latin typeface="Times New Roman"/>
                <a:cs typeface="Times New Roman"/>
              </a:rPr>
              <a:t> </a:t>
            </a:r>
            <a:r>
              <a:rPr sz="3200" spc="40" dirty="0">
                <a:solidFill>
                  <a:srgbClr val="030303"/>
                </a:solidFill>
                <a:latin typeface="Times New Roman"/>
                <a:cs typeface="Times New Roman"/>
              </a:rPr>
              <a:t>f</a:t>
            </a:r>
            <a:r>
              <a:rPr sz="3200" spc="160" dirty="0">
                <a:solidFill>
                  <a:srgbClr val="030303"/>
                </a:solidFill>
                <a:latin typeface="Times New Roman"/>
                <a:cs typeface="Times New Roman"/>
              </a:rPr>
              <a:t>aced</a:t>
            </a:r>
            <a:r>
              <a:rPr sz="3200" spc="210" dirty="0">
                <a:solidFill>
                  <a:srgbClr val="030303"/>
                </a:solidFill>
                <a:latin typeface="Times New Roman"/>
                <a:cs typeface="Times New Roman"/>
              </a:rPr>
              <a:t> </a:t>
            </a:r>
            <a:r>
              <a:rPr sz="3200" spc="70" dirty="0">
                <a:solidFill>
                  <a:srgbClr val="030303"/>
                </a:solidFill>
                <a:latin typeface="Times New Roman"/>
                <a:cs typeface="Times New Roman"/>
              </a:rPr>
              <a:t>w</a:t>
            </a:r>
            <a:r>
              <a:rPr sz="3200" spc="60" dirty="0">
                <a:solidFill>
                  <a:srgbClr val="030303"/>
                </a:solidFill>
                <a:latin typeface="Times New Roman"/>
                <a:cs typeface="Times New Roman"/>
              </a:rPr>
              <a:t>ith.</a:t>
            </a:r>
            <a:endParaRPr sz="3200" dirty="0">
              <a:latin typeface="Times New Roman"/>
              <a:cs typeface="Times New Roman"/>
            </a:endParaRPr>
          </a:p>
          <a:p>
            <a:pPr marL="469265" marR="5080" indent="-457200">
              <a:lnSpc>
                <a:spcPts val="3950"/>
              </a:lnSpc>
              <a:spcBef>
                <a:spcPts val="300"/>
              </a:spcBef>
              <a:buFont typeface="Arial" panose="020B0604020202020204" pitchFamily="34" charset="0"/>
              <a:buChar char="•"/>
              <a:tabLst>
                <a:tab pos="1186815" algn="l"/>
                <a:tab pos="4010660" algn="l"/>
              </a:tabLst>
            </a:pPr>
            <a:r>
              <a:rPr sz="3200" spc="280" dirty="0">
                <a:solidFill>
                  <a:srgbClr val="030303"/>
                </a:solidFill>
                <a:latin typeface="Times New Roman"/>
                <a:cs typeface="Times New Roman"/>
              </a:rPr>
              <a:t>T</a:t>
            </a:r>
            <a:r>
              <a:rPr sz="3200" spc="200" dirty="0">
                <a:solidFill>
                  <a:srgbClr val="030303"/>
                </a:solidFill>
                <a:latin typeface="Times New Roman"/>
                <a:cs typeface="Times New Roman"/>
              </a:rPr>
              <a:t>here</a:t>
            </a:r>
            <a:r>
              <a:rPr sz="3200" spc="409" dirty="0">
                <a:solidFill>
                  <a:srgbClr val="030303"/>
                </a:solidFill>
                <a:latin typeface="Times New Roman"/>
                <a:cs typeface="Times New Roman"/>
              </a:rPr>
              <a:t> </a:t>
            </a:r>
            <a:r>
              <a:rPr sz="3200" spc="220" dirty="0">
                <a:solidFill>
                  <a:srgbClr val="030303"/>
                </a:solidFill>
                <a:latin typeface="Times New Roman"/>
                <a:cs typeface="Times New Roman"/>
              </a:rPr>
              <a:t>are</a:t>
            </a:r>
            <a:r>
              <a:rPr sz="3200" spc="120" dirty="0">
                <a:solidFill>
                  <a:srgbClr val="030303"/>
                </a:solidFill>
                <a:latin typeface="Times New Roman"/>
                <a:cs typeface="Times New Roman"/>
              </a:rPr>
              <a:t> </a:t>
            </a:r>
            <a:r>
              <a:rPr sz="3200" spc="45" dirty="0">
                <a:solidFill>
                  <a:srgbClr val="030303"/>
                </a:solidFill>
                <a:latin typeface="Times New Roman"/>
                <a:cs typeface="Times New Roman"/>
              </a:rPr>
              <a:t>usually</a:t>
            </a:r>
            <a:r>
              <a:rPr lang="en-US" sz="3200" spc="45" dirty="0">
                <a:solidFill>
                  <a:srgbClr val="030303"/>
                </a:solidFill>
                <a:latin typeface="Times New Roman"/>
                <a:cs typeface="Times New Roman"/>
              </a:rPr>
              <a:t> </a:t>
            </a:r>
            <a:r>
              <a:rPr sz="3200" spc="35" dirty="0">
                <a:solidFill>
                  <a:srgbClr val="030303"/>
                </a:solidFill>
                <a:latin typeface="Times New Roman"/>
                <a:cs typeface="Times New Roman"/>
              </a:rPr>
              <a:t>(</a:t>
            </a:r>
            <a:r>
              <a:rPr sz="3200" spc="30" dirty="0">
                <a:solidFill>
                  <a:srgbClr val="030303"/>
                </a:solidFill>
                <a:latin typeface="Times New Roman"/>
                <a:cs typeface="Times New Roman"/>
              </a:rPr>
              <a:t>but</a:t>
            </a:r>
            <a:r>
              <a:rPr sz="3200" spc="180" dirty="0">
                <a:solidFill>
                  <a:srgbClr val="030303"/>
                </a:solidFill>
                <a:latin typeface="Times New Roman"/>
                <a:cs typeface="Times New Roman"/>
              </a:rPr>
              <a:t> </a:t>
            </a:r>
            <a:r>
              <a:rPr sz="3200" spc="80" dirty="0">
                <a:solidFill>
                  <a:srgbClr val="030303"/>
                </a:solidFill>
                <a:latin typeface="Times New Roman"/>
                <a:cs typeface="Times New Roman"/>
              </a:rPr>
              <a:t>not</a:t>
            </a:r>
            <a:r>
              <a:rPr sz="3200" spc="380" dirty="0">
                <a:solidFill>
                  <a:srgbClr val="030303"/>
                </a:solidFill>
                <a:latin typeface="Times New Roman"/>
                <a:cs typeface="Times New Roman"/>
              </a:rPr>
              <a:t> </a:t>
            </a:r>
            <a:r>
              <a:rPr sz="3200" spc="50" dirty="0">
                <a:solidFill>
                  <a:srgbClr val="030303"/>
                </a:solidFill>
                <a:latin typeface="Times New Roman"/>
                <a:cs typeface="Times New Roman"/>
              </a:rPr>
              <a:t>a</a:t>
            </a:r>
            <a:r>
              <a:rPr sz="3200" spc="70" dirty="0">
                <a:solidFill>
                  <a:srgbClr val="030303"/>
                </a:solidFill>
                <a:latin typeface="Times New Roman"/>
                <a:cs typeface="Times New Roman"/>
              </a:rPr>
              <a:t>l</a:t>
            </a:r>
            <a:r>
              <a:rPr sz="3200" spc="65" dirty="0">
                <a:solidFill>
                  <a:srgbClr val="030303"/>
                </a:solidFill>
                <a:latin typeface="Times New Roman"/>
                <a:cs typeface="Times New Roman"/>
              </a:rPr>
              <a:t>wa</a:t>
            </a:r>
            <a:r>
              <a:rPr sz="3200" spc="215" dirty="0">
                <a:solidFill>
                  <a:srgbClr val="030303"/>
                </a:solidFill>
                <a:latin typeface="Times New Roman"/>
                <a:cs typeface="Times New Roman"/>
              </a:rPr>
              <a:t>y</a:t>
            </a:r>
            <a:r>
              <a:rPr sz="3200" spc="245" dirty="0">
                <a:solidFill>
                  <a:srgbClr val="030303"/>
                </a:solidFill>
                <a:latin typeface="Times New Roman"/>
                <a:cs typeface="Times New Roman"/>
              </a:rPr>
              <a:t>s</a:t>
            </a:r>
            <a:r>
              <a:rPr sz="3200" spc="-15" dirty="0">
                <a:solidFill>
                  <a:srgbClr val="030303"/>
                </a:solidFill>
                <a:latin typeface="Times New Roman"/>
                <a:cs typeface="Times New Roman"/>
              </a:rPr>
              <a:t>)</a:t>
            </a:r>
            <a:r>
              <a:rPr sz="3200" spc="-20" dirty="0">
                <a:solidFill>
                  <a:srgbClr val="030303"/>
                </a:solidFill>
                <a:latin typeface="Times New Roman"/>
                <a:cs typeface="Times New Roman"/>
              </a:rPr>
              <a:t> multi</a:t>
            </a:r>
            <a:r>
              <a:rPr sz="3200" spc="185" dirty="0">
                <a:solidFill>
                  <a:srgbClr val="030303"/>
                </a:solidFill>
                <a:latin typeface="Times New Roman"/>
                <a:cs typeface="Times New Roman"/>
              </a:rPr>
              <a:t>p</a:t>
            </a:r>
            <a:r>
              <a:rPr sz="3200" spc="125" dirty="0">
                <a:solidFill>
                  <a:srgbClr val="030303"/>
                </a:solidFill>
                <a:latin typeface="Times New Roman"/>
                <a:cs typeface="Times New Roman"/>
              </a:rPr>
              <a:t>le</a:t>
            </a:r>
            <a:r>
              <a:rPr sz="3200" spc="240" dirty="0">
                <a:solidFill>
                  <a:srgbClr val="030303"/>
                </a:solidFill>
                <a:latin typeface="Times New Roman"/>
                <a:cs typeface="Times New Roman"/>
              </a:rPr>
              <a:t> </a:t>
            </a:r>
            <a:r>
              <a:rPr sz="3200" spc="-55" dirty="0">
                <a:solidFill>
                  <a:srgbClr val="030303"/>
                </a:solidFill>
                <a:latin typeface="Times New Roman"/>
                <a:cs typeface="Times New Roman"/>
              </a:rPr>
              <a:t>conf</a:t>
            </a:r>
            <a:r>
              <a:rPr sz="3200" spc="-495" dirty="0">
                <a:solidFill>
                  <a:srgbClr val="030303"/>
                </a:solidFill>
                <a:latin typeface="Times New Roman"/>
                <a:cs typeface="Times New Roman"/>
              </a:rPr>
              <a:t> </a:t>
            </a:r>
            <a:r>
              <a:rPr sz="3200" spc="85" dirty="0">
                <a:solidFill>
                  <a:srgbClr val="030303"/>
                </a:solidFill>
                <a:latin typeface="Times New Roman"/>
                <a:cs typeface="Times New Roman"/>
              </a:rPr>
              <a:t>licts,</a:t>
            </a:r>
            <a:r>
              <a:rPr sz="3200" spc="210" dirty="0">
                <a:solidFill>
                  <a:srgbClr val="030303"/>
                </a:solidFill>
                <a:latin typeface="Times New Roman"/>
                <a:cs typeface="Times New Roman"/>
              </a:rPr>
              <a:t> </a:t>
            </a:r>
            <a:r>
              <a:rPr sz="3200" spc="65" dirty="0">
                <a:solidFill>
                  <a:srgbClr val="030303"/>
                </a:solidFill>
                <a:latin typeface="Times New Roman"/>
                <a:cs typeface="Times New Roman"/>
              </a:rPr>
              <a:t>but</a:t>
            </a:r>
            <a:r>
              <a:rPr sz="3200" spc="360" dirty="0">
                <a:solidFill>
                  <a:srgbClr val="030303"/>
                </a:solidFill>
                <a:latin typeface="Times New Roman"/>
                <a:cs typeface="Times New Roman"/>
              </a:rPr>
              <a:t> </a:t>
            </a:r>
            <a:r>
              <a:rPr sz="3200" spc="30" dirty="0">
                <a:solidFill>
                  <a:srgbClr val="030303"/>
                </a:solidFill>
                <a:latin typeface="Times New Roman"/>
                <a:cs typeface="Times New Roman"/>
              </a:rPr>
              <a:t>only</a:t>
            </a:r>
            <a:r>
              <a:rPr sz="3200" spc="215" dirty="0">
                <a:solidFill>
                  <a:srgbClr val="030303"/>
                </a:solidFill>
                <a:latin typeface="Times New Roman"/>
                <a:cs typeface="Times New Roman"/>
              </a:rPr>
              <a:t> </a:t>
            </a:r>
            <a:r>
              <a:rPr sz="3200" spc="130" dirty="0">
                <a:solidFill>
                  <a:srgbClr val="030303"/>
                </a:solidFill>
                <a:latin typeface="Times New Roman"/>
                <a:cs typeface="Times New Roman"/>
              </a:rPr>
              <a:t>one</a:t>
            </a:r>
            <a:r>
              <a:rPr sz="3200" spc="65" dirty="0">
                <a:solidFill>
                  <a:srgbClr val="030303"/>
                </a:solidFill>
                <a:latin typeface="Times New Roman"/>
                <a:cs typeface="Times New Roman"/>
              </a:rPr>
              <a:t> </a:t>
            </a:r>
            <a:r>
              <a:rPr sz="3200" spc="-50" dirty="0" err="1">
                <a:solidFill>
                  <a:srgbClr val="030303"/>
                </a:solidFill>
                <a:latin typeface="Times New Roman"/>
                <a:cs typeface="Times New Roman"/>
              </a:rPr>
              <a:t>ma</a:t>
            </a:r>
            <a:r>
              <a:rPr sz="3200" spc="-725" dirty="0" err="1">
                <a:solidFill>
                  <a:srgbClr val="030303"/>
                </a:solidFill>
                <a:latin typeface="Times New Roman"/>
                <a:cs typeface="Times New Roman"/>
              </a:rPr>
              <a:t>i</a:t>
            </a:r>
            <a:r>
              <a:rPr sz="3200" spc="89" baseline="61728" dirty="0" err="1">
                <a:solidFill>
                  <a:srgbClr val="030303"/>
                </a:solidFill>
                <a:latin typeface="Times New Roman"/>
                <a:cs typeface="Times New Roman"/>
              </a:rPr>
              <a:t>•</a:t>
            </a:r>
            <a:r>
              <a:rPr sz="3200" spc="-20" dirty="0" err="1">
                <a:solidFill>
                  <a:srgbClr val="030303"/>
                </a:solidFill>
                <a:latin typeface="Times New Roman"/>
                <a:cs typeface="Times New Roman"/>
              </a:rPr>
              <a:t>n</a:t>
            </a:r>
            <a:r>
              <a:rPr lang="en-US" sz="3200" spc="-20" dirty="0">
                <a:solidFill>
                  <a:srgbClr val="030303"/>
                </a:solidFill>
                <a:latin typeface="Times New Roman"/>
                <a:cs typeface="Times New Roman"/>
              </a:rPr>
              <a:t> </a:t>
            </a:r>
            <a:r>
              <a:rPr sz="3200" spc="130" dirty="0">
                <a:solidFill>
                  <a:srgbClr val="030303"/>
                </a:solidFill>
                <a:latin typeface="Times New Roman"/>
                <a:cs typeface="Times New Roman"/>
              </a:rPr>
              <a:t>one.</a:t>
            </a:r>
            <a:endParaRPr sz="32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6">
            <a:extLst>
              <a:ext uri="{FF2B5EF4-FFF2-40B4-BE49-F238E27FC236}">
                <a16:creationId xmlns:a16="http://schemas.microsoft.com/office/drawing/2014/main" id="{B646627E-98D9-3839-5260-6EEE57C346D3}"/>
              </a:ext>
            </a:extLst>
          </p:cNvPr>
          <p:cNvSpPr txBox="1">
            <a:spLocks/>
          </p:cNvSpPr>
          <p:nvPr/>
        </p:nvSpPr>
        <p:spPr>
          <a:xfrm>
            <a:off x="152400" y="363022"/>
            <a:ext cx="7704667" cy="856004"/>
          </a:xfrm>
          <a:prstGeom prst="rect">
            <a:avLst/>
          </a:prstGeom>
          <a:effectLst/>
        </p:spPr>
        <p:txBody>
          <a:bodyPr vert="horz" wrap="square" lIns="0" tIns="0" rIns="0" bIns="0" rtlCol="0" anchor="ctr">
            <a:sp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00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1160780">
              <a:lnSpc>
                <a:spcPts val="7350"/>
              </a:lnSpc>
            </a:pP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THEME</a:t>
            </a:r>
          </a:p>
        </p:txBody>
      </p:sp>
      <p:sp>
        <p:nvSpPr>
          <p:cNvPr id="9" name="object 7">
            <a:extLst>
              <a:ext uri="{FF2B5EF4-FFF2-40B4-BE49-F238E27FC236}">
                <a16:creationId xmlns:a16="http://schemas.microsoft.com/office/drawing/2014/main" id="{FBB47907-DCDC-14F9-BD65-90B6E2266F03}"/>
              </a:ext>
            </a:extLst>
          </p:cNvPr>
          <p:cNvSpPr txBox="1"/>
          <p:nvPr/>
        </p:nvSpPr>
        <p:spPr>
          <a:xfrm>
            <a:off x="1286933" y="1219026"/>
            <a:ext cx="7336155" cy="52578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505460" indent="-457200">
              <a:lnSpc>
                <a:spcPts val="4580"/>
              </a:lnSpc>
              <a:buFont typeface="Arial" panose="020B0604020202020204" pitchFamily="34" charset="0"/>
              <a:buChar char="•"/>
            </a:pPr>
            <a:r>
              <a:rPr lang="en-US" sz="3200" spc="-30" dirty="0">
                <a:solidFill>
                  <a:srgbClr val="03030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 the author’s main idea or moral </a:t>
            </a:r>
          </a:p>
          <a:p>
            <a:pPr marL="505460" indent="-457200">
              <a:lnSpc>
                <a:spcPts val="4580"/>
              </a:lnSpc>
              <a:buFont typeface="Arial" panose="020B0604020202020204" pitchFamily="34" charset="0"/>
              <a:buChar char="•"/>
            </a:pPr>
            <a:r>
              <a:rPr lang="en-US" sz="3200" spc="-30" dirty="0">
                <a:solidFill>
                  <a:srgbClr val="03030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Usually is what the main character learns about life form overcoming the conflict</a:t>
            </a:r>
            <a:endParaRPr lang="en-US" sz="3200" spc="130" dirty="0">
              <a:solidFill>
                <a:srgbClr val="03030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05460" indent="-457200">
              <a:lnSpc>
                <a:spcPts val="4580"/>
              </a:lnSpc>
              <a:buFont typeface="Arial" panose="020B0604020202020204" pitchFamily="34" charset="0"/>
              <a:buChar char="•"/>
            </a:pPr>
            <a:r>
              <a:rPr lang="en-US" sz="3200" spc="130" dirty="0">
                <a:solidFill>
                  <a:srgbClr val="03030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Author may use figurative language to emphasize his or her theme like  Simile, Irony, Metaphor &amp; Hyperbole.</a:t>
            </a:r>
          </a:p>
          <a:p>
            <a:pPr marL="505460" indent="-457200">
              <a:lnSpc>
                <a:spcPts val="4580"/>
              </a:lnSpc>
              <a:buFont typeface="Arial" panose="020B0604020202020204" pitchFamily="34" charset="0"/>
              <a:buChar char="•"/>
            </a:pPr>
            <a:endParaRPr lang="en-US" sz="3200" spc="130" dirty="0">
              <a:solidFill>
                <a:srgbClr val="03030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8260">
              <a:lnSpc>
                <a:spcPts val="4580"/>
              </a:lnSpc>
            </a:pPr>
            <a:endParaRPr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object 6">
            <a:extLst>
              <a:ext uri="{FF2B5EF4-FFF2-40B4-BE49-F238E27FC236}">
                <a16:creationId xmlns:a16="http://schemas.microsoft.com/office/drawing/2014/main" id="{1700D011-67DB-30FE-5970-FCF9C735432C}"/>
              </a:ext>
            </a:extLst>
          </p:cNvPr>
          <p:cNvSpPr txBox="1">
            <a:spLocks/>
          </p:cNvSpPr>
          <p:nvPr/>
        </p:nvSpPr>
        <p:spPr>
          <a:xfrm>
            <a:off x="152400" y="365106"/>
            <a:ext cx="8229600" cy="851836"/>
          </a:xfrm>
          <a:prstGeom prst="rect">
            <a:avLst/>
          </a:prstGeom>
          <a:effectLst/>
        </p:spPr>
        <p:txBody>
          <a:bodyPr vert="horz" wrap="square" lIns="0" tIns="0" rIns="0" bIns="0" rtlCol="0" anchor="ctr">
            <a:sp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00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1160780">
              <a:lnSpc>
                <a:spcPts val="7350"/>
              </a:lnSpc>
            </a:pP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EXAMPLES OF THEME</a:t>
            </a:r>
          </a:p>
        </p:txBody>
      </p:sp>
      <p:sp>
        <p:nvSpPr>
          <p:cNvPr id="15" name="object 7">
            <a:extLst>
              <a:ext uri="{FF2B5EF4-FFF2-40B4-BE49-F238E27FC236}">
                <a16:creationId xmlns:a16="http://schemas.microsoft.com/office/drawing/2014/main" id="{F69CA87A-4A5F-FA88-059A-984875A7A263}"/>
              </a:ext>
            </a:extLst>
          </p:cNvPr>
          <p:cNvSpPr txBox="1"/>
          <p:nvPr/>
        </p:nvSpPr>
        <p:spPr>
          <a:xfrm>
            <a:off x="1286933" y="1219026"/>
            <a:ext cx="7336155" cy="46679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505460" indent="-457200">
              <a:lnSpc>
                <a:spcPts val="4580"/>
              </a:lnSpc>
              <a:buFont typeface="Arial" panose="020B0604020202020204" pitchFamily="34" charset="0"/>
              <a:buChar char="•"/>
            </a:pPr>
            <a:r>
              <a:rPr lang="en-US" sz="3200" spc="-30" dirty="0">
                <a:solidFill>
                  <a:srgbClr val="03030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Some simple examples of common themes in literature, TV and film are :-</a:t>
            </a:r>
          </a:p>
          <a:p>
            <a:pPr marL="505460" indent="-457200">
              <a:lnSpc>
                <a:spcPts val="4580"/>
              </a:lnSpc>
              <a:buFont typeface="Arial" panose="020B0604020202020204" pitchFamily="34" charset="0"/>
              <a:buChar char="•"/>
            </a:pPr>
            <a:r>
              <a:rPr lang="en-US" sz="3200" spc="-30" dirty="0">
                <a:solidFill>
                  <a:srgbClr val="03030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Don’t judge a book by its cover</a:t>
            </a:r>
          </a:p>
          <a:p>
            <a:pPr marL="505460" indent="-457200">
              <a:lnSpc>
                <a:spcPts val="4580"/>
              </a:lnSpc>
              <a:buFont typeface="Arial" panose="020B0604020202020204" pitchFamily="34" charset="0"/>
              <a:buChar char="•"/>
            </a:pPr>
            <a:r>
              <a:rPr lang="en-US" sz="3200" spc="-30" dirty="0">
                <a:solidFill>
                  <a:srgbClr val="03030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Things are not always as the appear to be</a:t>
            </a:r>
          </a:p>
          <a:p>
            <a:pPr marL="505460" indent="-457200">
              <a:lnSpc>
                <a:spcPts val="4580"/>
              </a:lnSpc>
              <a:buFont typeface="Arial" panose="020B0604020202020204" pitchFamily="34" charset="0"/>
              <a:buChar char="•"/>
            </a:pPr>
            <a:r>
              <a:rPr lang="en-US" sz="3200" spc="-30" dirty="0">
                <a:solidFill>
                  <a:srgbClr val="03030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People are afraid of change</a:t>
            </a:r>
          </a:p>
          <a:p>
            <a:pPr marL="505460" indent="-457200">
              <a:lnSpc>
                <a:spcPts val="4580"/>
              </a:lnSpc>
              <a:buFont typeface="Arial" panose="020B0604020202020204" pitchFamily="34" charset="0"/>
              <a:buChar char="•"/>
            </a:pPr>
            <a:r>
              <a:rPr lang="en-US" sz="3200" spc="-30" dirty="0">
                <a:solidFill>
                  <a:srgbClr val="03030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Believe in yourself</a:t>
            </a:r>
          </a:p>
          <a:p>
            <a:pPr marL="505460" indent="-457200">
              <a:lnSpc>
                <a:spcPts val="4580"/>
              </a:lnSpc>
              <a:buFont typeface="Arial" panose="020B0604020202020204" pitchFamily="34" charset="0"/>
              <a:buChar char="•"/>
            </a:pPr>
            <a:endParaRPr lang="en-US" sz="3200" spc="130" dirty="0">
              <a:solidFill>
                <a:srgbClr val="03030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8260">
              <a:lnSpc>
                <a:spcPts val="4580"/>
              </a:lnSpc>
            </a:pPr>
            <a:endParaRPr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19666" y="415881"/>
            <a:ext cx="7704667" cy="853368"/>
          </a:xfrm>
          <a:prstGeom prst="rect">
            <a:avLst/>
          </a:prstGeom>
        </p:spPr>
        <p:txBody>
          <a:bodyPr vert="horz" wrap="square" lIns="0" tIns="88703" rIns="0" bIns="0" rtlCol="0">
            <a:spAutoFit/>
          </a:bodyPr>
          <a:lstStyle/>
          <a:p>
            <a:pPr marL="546735">
              <a:lnSpc>
                <a:spcPts val="6484"/>
              </a:lnSpc>
            </a:pPr>
            <a:r>
              <a:rPr lang="en-US" sz="4750" b="1" spc="30" dirty="0">
                <a:solidFill>
                  <a:srgbClr val="494949"/>
                </a:solidFill>
                <a:latin typeface="Arial"/>
                <a:cs typeface="Arial"/>
              </a:rPr>
              <a:t>MAJOR ELEMENTS</a:t>
            </a:r>
            <a:endParaRPr sz="4750" b="1" dirty="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07956" y="1587656"/>
            <a:ext cx="7704666" cy="305468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601980" marR="662305" indent="-571500">
              <a:lnSpc>
                <a:spcPct val="100099"/>
              </a:lnSpc>
              <a:buFont typeface="Arial" panose="020B0604020202020204" pitchFamily="34" charset="0"/>
              <a:buChar char="•"/>
            </a:pPr>
            <a:r>
              <a:rPr sz="3950" spc="-20" dirty="0">
                <a:solidFill>
                  <a:srgbClr val="050505"/>
                </a:solidFill>
                <a:latin typeface="Times New Roman"/>
                <a:cs typeface="Times New Roman"/>
              </a:rPr>
              <a:t>S</a:t>
            </a:r>
            <a:r>
              <a:rPr sz="3950" spc="75" dirty="0">
                <a:solidFill>
                  <a:srgbClr val="050505"/>
                </a:solidFill>
                <a:latin typeface="Times New Roman"/>
                <a:cs typeface="Times New Roman"/>
              </a:rPr>
              <a:t>etting</a:t>
            </a:r>
            <a:endParaRPr lang="en-US" sz="3950" spc="45" dirty="0">
              <a:solidFill>
                <a:srgbClr val="050505"/>
              </a:solidFill>
              <a:latin typeface="Times New Roman"/>
              <a:cs typeface="Times New Roman"/>
            </a:endParaRPr>
          </a:p>
          <a:p>
            <a:pPr marL="601980" marR="662305" indent="-571500">
              <a:lnSpc>
                <a:spcPct val="100099"/>
              </a:lnSpc>
              <a:buFont typeface="Arial" panose="020B0604020202020204" pitchFamily="34" charset="0"/>
              <a:buChar char="•"/>
            </a:pPr>
            <a:r>
              <a:rPr sz="3950" spc="50" dirty="0">
                <a:solidFill>
                  <a:srgbClr val="050505"/>
                </a:solidFill>
                <a:latin typeface="Times New Roman"/>
                <a:cs typeface="Times New Roman"/>
              </a:rPr>
              <a:t>P</a:t>
            </a:r>
            <a:r>
              <a:rPr sz="3950" spc="40" dirty="0">
                <a:solidFill>
                  <a:srgbClr val="050505"/>
                </a:solidFill>
                <a:latin typeface="Times New Roman"/>
                <a:cs typeface="Times New Roman"/>
              </a:rPr>
              <a:t>lot</a:t>
            </a:r>
            <a:r>
              <a:rPr sz="3950" spc="25" dirty="0">
                <a:solidFill>
                  <a:srgbClr val="050505"/>
                </a:solidFill>
                <a:latin typeface="Times New Roman"/>
                <a:cs typeface="Times New Roman"/>
              </a:rPr>
              <a:t> </a:t>
            </a:r>
            <a:endParaRPr lang="en-US" sz="3950" spc="25" dirty="0">
              <a:solidFill>
                <a:srgbClr val="050505"/>
              </a:solidFill>
              <a:latin typeface="Times New Roman"/>
              <a:cs typeface="Times New Roman"/>
            </a:endParaRPr>
          </a:p>
          <a:p>
            <a:pPr marL="601980" marR="662305" indent="-571500">
              <a:lnSpc>
                <a:spcPct val="100099"/>
              </a:lnSpc>
              <a:buFont typeface="Arial" panose="020B0604020202020204" pitchFamily="34" charset="0"/>
              <a:buChar char="•"/>
            </a:pPr>
            <a:r>
              <a:rPr sz="3950" spc="-180" dirty="0">
                <a:solidFill>
                  <a:srgbClr val="050505"/>
                </a:solidFill>
                <a:latin typeface="Times New Roman"/>
                <a:cs typeface="Times New Roman"/>
              </a:rPr>
              <a:t>Con</a:t>
            </a:r>
            <a:r>
              <a:rPr sz="3950" spc="280" dirty="0">
                <a:solidFill>
                  <a:srgbClr val="050505"/>
                </a:solidFill>
                <a:latin typeface="Times New Roman"/>
                <a:cs typeface="Times New Roman"/>
              </a:rPr>
              <a:t>f</a:t>
            </a:r>
            <a:r>
              <a:rPr sz="3950" spc="35" dirty="0">
                <a:solidFill>
                  <a:srgbClr val="050505"/>
                </a:solidFill>
                <a:latin typeface="Times New Roman"/>
                <a:cs typeface="Times New Roman"/>
              </a:rPr>
              <a:t>lict</a:t>
            </a:r>
            <a:endParaRPr sz="3950" dirty="0">
              <a:latin typeface="Times New Roman"/>
              <a:cs typeface="Times New Roman"/>
            </a:endParaRPr>
          </a:p>
          <a:p>
            <a:pPr marL="584200" marR="5080" indent="-571500">
              <a:lnSpc>
                <a:spcPts val="4710"/>
              </a:lnSpc>
              <a:spcBef>
                <a:spcPts val="80"/>
              </a:spcBef>
              <a:buFont typeface="Arial" panose="020B0604020202020204" pitchFamily="34" charset="0"/>
              <a:buChar char="•"/>
            </a:pPr>
            <a:r>
              <a:rPr sz="3950" spc="110" dirty="0">
                <a:solidFill>
                  <a:srgbClr val="050505"/>
                </a:solidFill>
                <a:latin typeface="Times New Roman"/>
                <a:cs typeface="Times New Roman"/>
              </a:rPr>
              <a:t>Characters </a:t>
            </a:r>
            <a:endParaRPr lang="en-US" sz="3950" spc="110" dirty="0">
              <a:solidFill>
                <a:srgbClr val="050505"/>
              </a:solidFill>
              <a:latin typeface="Times New Roman"/>
              <a:cs typeface="Times New Roman"/>
            </a:endParaRPr>
          </a:p>
          <a:p>
            <a:pPr marL="584200" marR="5080" indent="-571500">
              <a:lnSpc>
                <a:spcPts val="4710"/>
              </a:lnSpc>
              <a:spcBef>
                <a:spcPts val="80"/>
              </a:spcBef>
              <a:buFont typeface="Arial" panose="020B0604020202020204" pitchFamily="34" charset="0"/>
              <a:buChar char="•"/>
            </a:pPr>
            <a:r>
              <a:rPr sz="3950" spc="235" dirty="0">
                <a:solidFill>
                  <a:srgbClr val="050505"/>
                </a:solidFill>
                <a:latin typeface="Times New Roman"/>
                <a:cs typeface="Times New Roman"/>
              </a:rPr>
              <a:t>T</a:t>
            </a:r>
            <a:r>
              <a:rPr sz="3950" spc="60" dirty="0">
                <a:solidFill>
                  <a:srgbClr val="050505"/>
                </a:solidFill>
                <a:latin typeface="Times New Roman"/>
                <a:cs typeface="Times New Roman"/>
              </a:rPr>
              <a:t>heme</a:t>
            </a:r>
            <a:endParaRPr sz="395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5791200"/>
            <a:ext cx="4105835" cy="103990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3514164" y="6822141"/>
            <a:ext cx="421640" cy="0"/>
          </a:xfrm>
          <a:custGeom>
            <a:avLst/>
            <a:gdLst/>
            <a:ahLst/>
            <a:cxnLst/>
            <a:rect l="l" t="t" r="r" b="b"/>
            <a:pathLst>
              <a:path w="421639">
                <a:moveTo>
                  <a:pt x="0" y="0"/>
                </a:moveTo>
                <a:lnTo>
                  <a:pt x="421341" y="0"/>
                </a:lnTo>
              </a:path>
            </a:pathLst>
          </a:custGeom>
          <a:ln w="5378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>
            <a:spLocks noGrp="1"/>
          </p:cNvSpPr>
          <p:nvPr>
            <p:ph idx="1"/>
          </p:nvPr>
        </p:nvSpPr>
        <p:spPr>
          <a:xfrm>
            <a:off x="860032" y="2521675"/>
            <a:ext cx="7704667" cy="2253917"/>
          </a:xfrm>
          <a:prstGeom prst="rect">
            <a:avLst/>
          </a:prstGeom>
        </p:spPr>
        <p:txBody>
          <a:bodyPr vert="horz" wrap="square" lIns="0" tIns="595343" rIns="0" bIns="0" rtlCol="0">
            <a:spAutoFit/>
          </a:bodyPr>
          <a:lstStyle/>
          <a:p>
            <a:pPr marL="535940" indent="-457200">
              <a:tabLst>
                <a:tab pos="4900295" algn="l"/>
              </a:tabLst>
            </a:pPr>
            <a:r>
              <a:rPr sz="3200" spc="114" dirty="0">
                <a:solidFill>
                  <a:srgbClr val="05050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Has</a:t>
            </a:r>
            <a:r>
              <a:rPr sz="3200" spc="225" dirty="0">
                <a:solidFill>
                  <a:srgbClr val="05050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200" spc="125" dirty="0">
                <a:solidFill>
                  <a:srgbClr val="05050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sz="3200" spc="145" dirty="0">
                <a:solidFill>
                  <a:srgbClr val="05050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200" spc="10" dirty="0">
                <a:solidFill>
                  <a:srgbClr val="05050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beginni</a:t>
            </a:r>
            <a:r>
              <a:rPr sz="3200" spc="275" dirty="0">
                <a:solidFill>
                  <a:srgbClr val="05050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sz="3200" spc="60" dirty="0">
                <a:solidFill>
                  <a:srgbClr val="05050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g,</a:t>
            </a:r>
            <a:r>
              <a:rPr sz="3200" spc="155" dirty="0">
                <a:solidFill>
                  <a:srgbClr val="05050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200" spc="10" dirty="0">
                <a:solidFill>
                  <a:srgbClr val="05050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middle,</a:t>
            </a:r>
            <a:r>
              <a:rPr sz="3200" dirty="0">
                <a:solidFill>
                  <a:srgbClr val="05050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sz="3200" spc="30" dirty="0">
                <a:solidFill>
                  <a:srgbClr val="05050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sz="3200" spc="285" dirty="0">
                <a:solidFill>
                  <a:srgbClr val="05050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200" spc="90" dirty="0">
                <a:solidFill>
                  <a:srgbClr val="05050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end</a:t>
            </a:r>
            <a:r>
              <a:rPr lang="en-US" sz="3200" spc="90" dirty="0">
                <a:solidFill>
                  <a:srgbClr val="05050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35940" indent="-457200">
              <a:tabLst>
                <a:tab pos="4900295" algn="l"/>
              </a:tabLst>
            </a:pPr>
            <a:r>
              <a:rPr sz="3200" spc="20" dirty="0">
                <a:solidFill>
                  <a:srgbClr val="05050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sz="3200" spc="90" dirty="0">
                <a:solidFill>
                  <a:srgbClr val="05050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hort</a:t>
            </a:r>
            <a:r>
              <a:rPr sz="3200" spc="380" dirty="0">
                <a:solidFill>
                  <a:srgbClr val="05050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200" spc="145" dirty="0">
                <a:solidFill>
                  <a:srgbClr val="05050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stories</a:t>
            </a:r>
            <a:r>
              <a:rPr sz="3200" spc="195" dirty="0">
                <a:solidFill>
                  <a:srgbClr val="05050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200" spc="40" dirty="0">
                <a:solidFill>
                  <a:srgbClr val="05050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usually</a:t>
            </a:r>
            <a:r>
              <a:rPr sz="3200" spc="370" dirty="0">
                <a:solidFill>
                  <a:srgbClr val="05050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200" spc="90" dirty="0">
                <a:solidFill>
                  <a:srgbClr val="05050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have</a:t>
            </a:r>
            <a:r>
              <a:rPr sz="3200" spc="320" dirty="0">
                <a:solidFill>
                  <a:srgbClr val="05050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200" spc="105" dirty="0">
                <a:solidFill>
                  <a:srgbClr val="05050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one</a:t>
            </a:r>
            <a:r>
              <a:rPr sz="3200" spc="190" dirty="0">
                <a:solidFill>
                  <a:srgbClr val="05050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200" spc="35" dirty="0">
                <a:solidFill>
                  <a:srgbClr val="05050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plot</a:t>
            </a:r>
            <a:r>
              <a:rPr sz="3200" spc="355" dirty="0">
                <a:solidFill>
                  <a:srgbClr val="05050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200" spc="200" dirty="0">
                <a:solidFill>
                  <a:srgbClr val="05050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</a:t>
            </a:r>
            <a:r>
              <a:rPr sz="3200" spc="55" dirty="0">
                <a:solidFill>
                  <a:srgbClr val="05050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200" spc="35" dirty="0">
                <a:solidFill>
                  <a:srgbClr val="05050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</a:t>
            </a:r>
            <a:r>
              <a:rPr sz="3200" spc="30" dirty="0">
                <a:solidFill>
                  <a:srgbClr val="05050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200" spc="105" dirty="0">
                <a:solidFill>
                  <a:srgbClr val="05050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can</a:t>
            </a:r>
            <a:r>
              <a:rPr sz="3200" spc="180" dirty="0">
                <a:solidFill>
                  <a:srgbClr val="05050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200" spc="90" dirty="0">
                <a:solidFill>
                  <a:srgbClr val="05050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</a:t>
            </a:r>
            <a:r>
              <a:rPr sz="3200" spc="280" dirty="0">
                <a:solidFill>
                  <a:srgbClr val="05050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200" spc="150" dirty="0">
                <a:solidFill>
                  <a:srgbClr val="05050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read</a:t>
            </a:r>
            <a:r>
              <a:rPr sz="3200" spc="270" dirty="0">
                <a:solidFill>
                  <a:srgbClr val="05050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200" spc="-15" dirty="0">
                <a:solidFill>
                  <a:srgbClr val="05050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</a:t>
            </a:r>
            <a:r>
              <a:rPr sz="3200" spc="190" dirty="0">
                <a:solidFill>
                  <a:srgbClr val="05050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200" spc="105" dirty="0">
                <a:solidFill>
                  <a:srgbClr val="05050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one</a:t>
            </a:r>
            <a:r>
              <a:rPr sz="3200" spc="260" dirty="0">
                <a:solidFill>
                  <a:srgbClr val="05050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200" spc="215" dirty="0">
                <a:solidFill>
                  <a:srgbClr val="05050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sz="3200" spc="45" dirty="0">
                <a:solidFill>
                  <a:srgbClr val="05050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itting</a:t>
            </a:r>
            <a:r>
              <a:rPr lang="en-US" sz="3200" spc="45" dirty="0">
                <a:solidFill>
                  <a:srgbClr val="05050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860032" y="1886950"/>
            <a:ext cx="6491605" cy="50013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3885"/>
              </a:lnSpc>
              <a:tabLst>
                <a:tab pos="3159125" algn="l"/>
              </a:tabLst>
            </a:pPr>
            <a:r>
              <a:rPr sz="3250" spc="180" dirty="0">
                <a:solidFill>
                  <a:srgbClr val="050505"/>
                </a:solidFill>
                <a:latin typeface="Times New Roman"/>
                <a:cs typeface="Times New Roman"/>
              </a:rPr>
              <a:t>T</a:t>
            </a:r>
            <a:r>
              <a:rPr sz="3250" spc="135" dirty="0">
                <a:solidFill>
                  <a:srgbClr val="050505"/>
                </a:solidFill>
                <a:latin typeface="Times New Roman"/>
                <a:cs typeface="Times New Roman"/>
              </a:rPr>
              <a:t>he</a:t>
            </a:r>
            <a:r>
              <a:rPr sz="3250" spc="330" dirty="0">
                <a:solidFill>
                  <a:srgbClr val="050505"/>
                </a:solidFill>
                <a:latin typeface="Times New Roman"/>
                <a:cs typeface="Times New Roman"/>
              </a:rPr>
              <a:t> </a:t>
            </a:r>
            <a:r>
              <a:rPr sz="3250" spc="285" dirty="0">
                <a:solidFill>
                  <a:srgbClr val="050505"/>
                </a:solidFill>
                <a:latin typeface="Times New Roman"/>
                <a:cs typeface="Times New Roman"/>
              </a:rPr>
              <a:t>s</a:t>
            </a:r>
            <a:r>
              <a:rPr sz="3250" spc="120" dirty="0">
                <a:solidFill>
                  <a:srgbClr val="050505"/>
                </a:solidFill>
                <a:latin typeface="Times New Roman"/>
                <a:cs typeface="Times New Roman"/>
              </a:rPr>
              <a:t>equence</a:t>
            </a:r>
            <a:r>
              <a:rPr sz="3250" spc="300" dirty="0">
                <a:solidFill>
                  <a:srgbClr val="050505"/>
                </a:solidFill>
                <a:latin typeface="Times New Roman"/>
                <a:cs typeface="Times New Roman"/>
              </a:rPr>
              <a:t> </a:t>
            </a:r>
            <a:r>
              <a:rPr sz="3250" spc="-110" dirty="0">
                <a:solidFill>
                  <a:srgbClr val="050505"/>
                </a:solidFill>
                <a:latin typeface="Times New Roman"/>
                <a:cs typeface="Times New Roman"/>
              </a:rPr>
              <a:t>of</a:t>
            </a:r>
            <a:r>
              <a:rPr sz="3250" dirty="0">
                <a:solidFill>
                  <a:srgbClr val="050505"/>
                </a:solidFill>
                <a:latin typeface="Times New Roman"/>
                <a:cs typeface="Times New Roman"/>
              </a:rPr>
              <a:t>	</a:t>
            </a:r>
            <a:r>
              <a:rPr sz="3250" spc="165" dirty="0">
                <a:solidFill>
                  <a:srgbClr val="050505"/>
                </a:solidFill>
                <a:latin typeface="Times New Roman"/>
                <a:cs typeface="Times New Roman"/>
              </a:rPr>
              <a:t>events</a:t>
            </a:r>
            <a:r>
              <a:rPr sz="3250" spc="190" dirty="0">
                <a:solidFill>
                  <a:srgbClr val="050505"/>
                </a:solidFill>
                <a:latin typeface="Times New Roman"/>
                <a:cs typeface="Times New Roman"/>
              </a:rPr>
              <a:t> </a:t>
            </a:r>
            <a:r>
              <a:rPr sz="3250" spc="-15" dirty="0">
                <a:solidFill>
                  <a:srgbClr val="050505"/>
                </a:solidFill>
                <a:latin typeface="Times New Roman"/>
                <a:cs typeface="Times New Roman"/>
              </a:rPr>
              <a:t>in</a:t>
            </a:r>
            <a:r>
              <a:rPr sz="3250" spc="190" dirty="0">
                <a:solidFill>
                  <a:srgbClr val="050505"/>
                </a:solidFill>
                <a:latin typeface="Times New Roman"/>
                <a:cs typeface="Times New Roman"/>
              </a:rPr>
              <a:t> </a:t>
            </a:r>
            <a:r>
              <a:rPr sz="3250" spc="55" dirty="0">
                <a:solidFill>
                  <a:srgbClr val="050505"/>
                </a:solidFill>
                <a:latin typeface="Times New Roman"/>
                <a:cs typeface="Times New Roman"/>
              </a:rPr>
              <a:t>a</a:t>
            </a:r>
            <a:r>
              <a:rPr sz="3250" spc="285" dirty="0">
                <a:solidFill>
                  <a:srgbClr val="050505"/>
                </a:solidFill>
                <a:latin typeface="Times New Roman"/>
                <a:cs typeface="Times New Roman"/>
              </a:rPr>
              <a:t> </a:t>
            </a:r>
            <a:r>
              <a:rPr sz="3250" spc="145" dirty="0">
                <a:solidFill>
                  <a:srgbClr val="050505"/>
                </a:solidFill>
                <a:latin typeface="Times New Roman"/>
                <a:cs typeface="Times New Roman"/>
              </a:rPr>
              <a:t>s</a:t>
            </a:r>
            <a:r>
              <a:rPr sz="3250" spc="130" dirty="0">
                <a:solidFill>
                  <a:srgbClr val="050505"/>
                </a:solidFill>
                <a:latin typeface="Times New Roman"/>
                <a:cs typeface="Times New Roman"/>
              </a:rPr>
              <a:t>tory</a:t>
            </a:r>
            <a:r>
              <a:rPr lang="en-US" sz="3250" spc="130" dirty="0">
                <a:solidFill>
                  <a:srgbClr val="050505"/>
                </a:solidFill>
                <a:latin typeface="Times New Roman"/>
                <a:cs typeface="Times New Roman"/>
              </a:rPr>
              <a:t>;</a:t>
            </a:r>
            <a:endParaRPr sz="3250" dirty="0">
              <a:latin typeface="Times New Roman"/>
              <a:cs typeface="Times New Roman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365FD58-83DC-8830-B399-6E0464A28B92}"/>
              </a:ext>
            </a:extLst>
          </p:cNvPr>
          <p:cNvSpPr txBox="1"/>
          <p:nvPr/>
        </p:nvSpPr>
        <p:spPr>
          <a:xfrm>
            <a:off x="3724984" y="540482"/>
            <a:ext cx="3429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PLOT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7"/>
          <p:cNvSpPr/>
          <p:nvPr/>
        </p:nvSpPr>
        <p:spPr>
          <a:xfrm>
            <a:off x="1591038" y="5554266"/>
            <a:ext cx="1314450" cy="0"/>
          </a:xfrm>
          <a:custGeom>
            <a:avLst/>
            <a:gdLst/>
            <a:ahLst/>
            <a:cxnLst/>
            <a:rect l="l" t="t" r="r" b="b"/>
            <a:pathLst>
              <a:path w="1314450">
                <a:moveTo>
                  <a:pt x="0" y="0"/>
                </a:moveTo>
                <a:lnTo>
                  <a:pt x="1313947" y="0"/>
                </a:lnTo>
              </a:path>
            </a:pathLst>
          </a:custGeom>
          <a:ln w="17876">
            <a:solidFill>
              <a:srgbClr val="83838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43AB5F69-4465-08AC-C90F-111FE4C233A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3328" y="1371601"/>
            <a:ext cx="6152872" cy="2133598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70B5F7AB-1F83-50F2-EF1F-95E10312CF6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7800" y="3810000"/>
            <a:ext cx="6248400" cy="3047999"/>
          </a:xfrm>
          <a:prstGeom prst="rect">
            <a:avLst/>
          </a:prstGeom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6D8255A7-A5FC-4AA9-2312-7832DB1BD01F}"/>
              </a:ext>
            </a:extLst>
          </p:cNvPr>
          <p:cNvSpPr txBox="1"/>
          <p:nvPr/>
        </p:nvSpPr>
        <p:spPr>
          <a:xfrm>
            <a:off x="1447800" y="525471"/>
            <a:ext cx="682026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What is meant by the structure of a narrative ?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5791200"/>
            <a:ext cx="4141693" cy="10668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3593243" y="6817815"/>
            <a:ext cx="358140" cy="0"/>
          </a:xfrm>
          <a:custGeom>
            <a:avLst/>
            <a:gdLst/>
            <a:ahLst/>
            <a:cxnLst/>
            <a:rect l="l" t="t" r="r" b="b"/>
            <a:pathLst>
              <a:path w="358139">
                <a:moveTo>
                  <a:pt x="0" y="0"/>
                </a:moveTo>
                <a:lnTo>
                  <a:pt x="357535" y="0"/>
                </a:lnTo>
              </a:path>
            </a:pathLst>
          </a:custGeom>
          <a:ln w="44692">
            <a:solidFill>
              <a:srgbClr val="0C0C0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934772" y="777683"/>
            <a:ext cx="3437254" cy="12223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629285" indent="-616585">
              <a:lnSpc>
                <a:spcPct val="100000"/>
              </a:lnSpc>
              <a:buClr>
                <a:srgbClr val="050505"/>
              </a:buClr>
              <a:buFont typeface="Times New Roman"/>
              <a:buAutoNum type="alphaUcPeriod"/>
              <a:tabLst>
                <a:tab pos="629920" algn="l"/>
              </a:tabLst>
            </a:pPr>
            <a:r>
              <a:rPr sz="3800" spc="-20" dirty="0">
                <a:solidFill>
                  <a:srgbClr val="050505"/>
                </a:solidFill>
                <a:latin typeface="Times New Roman"/>
                <a:cs typeface="Times New Roman"/>
              </a:rPr>
              <a:t>E</a:t>
            </a:r>
            <a:r>
              <a:rPr sz="3800" spc="245" dirty="0">
                <a:solidFill>
                  <a:srgbClr val="050505"/>
                </a:solidFill>
                <a:latin typeface="Times New Roman"/>
                <a:cs typeface="Times New Roman"/>
              </a:rPr>
              <a:t>xpo</a:t>
            </a:r>
            <a:r>
              <a:rPr sz="3800" spc="240" dirty="0">
                <a:solidFill>
                  <a:srgbClr val="050505"/>
                </a:solidFill>
                <a:latin typeface="Times New Roman"/>
                <a:cs typeface="Times New Roman"/>
              </a:rPr>
              <a:t>s</a:t>
            </a:r>
            <a:r>
              <a:rPr sz="3800" spc="40" dirty="0">
                <a:solidFill>
                  <a:srgbClr val="050505"/>
                </a:solidFill>
                <a:latin typeface="Times New Roman"/>
                <a:cs typeface="Times New Roman"/>
              </a:rPr>
              <a:t>ition</a:t>
            </a:r>
            <a:endParaRPr sz="3800" dirty="0">
              <a:latin typeface="Times New Roman"/>
              <a:cs typeface="Times New Roman"/>
            </a:endParaRPr>
          </a:p>
          <a:p>
            <a:pPr marL="611505" indent="-589915">
              <a:lnSpc>
                <a:spcPct val="100000"/>
              </a:lnSpc>
              <a:spcBef>
                <a:spcPts val="1065"/>
              </a:spcBef>
              <a:buClr>
                <a:srgbClr val="050505"/>
              </a:buClr>
              <a:buFont typeface="Times New Roman"/>
              <a:buAutoNum type="alphaUcPeriod"/>
              <a:tabLst>
                <a:tab pos="612140" algn="l"/>
              </a:tabLst>
            </a:pPr>
            <a:r>
              <a:rPr sz="3800" spc="50" dirty="0">
                <a:solidFill>
                  <a:srgbClr val="050505"/>
                </a:solidFill>
                <a:latin typeface="Times New Roman"/>
                <a:cs typeface="Times New Roman"/>
              </a:rPr>
              <a:t>Ris</a:t>
            </a:r>
            <a:r>
              <a:rPr sz="3800" spc="60" dirty="0">
                <a:solidFill>
                  <a:srgbClr val="050505"/>
                </a:solidFill>
                <a:latin typeface="Times New Roman"/>
                <a:cs typeface="Times New Roman"/>
              </a:rPr>
              <a:t>ing</a:t>
            </a:r>
            <a:r>
              <a:rPr sz="3800" spc="75" dirty="0">
                <a:solidFill>
                  <a:srgbClr val="050505"/>
                </a:solidFill>
                <a:latin typeface="Times New Roman"/>
                <a:cs typeface="Times New Roman"/>
              </a:rPr>
              <a:t> </a:t>
            </a:r>
            <a:r>
              <a:rPr sz="3800" spc="50" dirty="0">
                <a:solidFill>
                  <a:srgbClr val="050505"/>
                </a:solidFill>
                <a:latin typeface="Times New Roman"/>
                <a:cs typeface="Times New Roman"/>
              </a:rPr>
              <a:t>Action</a:t>
            </a:r>
            <a:endParaRPr sz="3800" dirty="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474385" y="777683"/>
            <a:ext cx="4441015" cy="13106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1782445" algn="l"/>
              </a:tabLst>
            </a:pPr>
            <a:r>
              <a:rPr sz="3800" spc="670" dirty="0">
                <a:solidFill>
                  <a:srgbClr val="64388C"/>
                </a:solidFill>
                <a:latin typeface="Times New Roman"/>
                <a:cs typeface="Times New Roman"/>
              </a:rPr>
              <a:t>	</a:t>
            </a:r>
            <a:r>
              <a:rPr sz="3800" b="1" spc="45" dirty="0">
                <a:solidFill>
                  <a:srgbClr val="64388C"/>
                </a:solidFill>
                <a:latin typeface="Times New Roman"/>
                <a:cs typeface="Times New Roman"/>
              </a:rPr>
              <a:t>B</a:t>
            </a:r>
            <a:r>
              <a:rPr sz="3800" b="1" spc="65" dirty="0">
                <a:solidFill>
                  <a:srgbClr val="64388C"/>
                </a:solidFill>
                <a:latin typeface="Times New Roman"/>
                <a:cs typeface="Times New Roman"/>
              </a:rPr>
              <a:t>eginning</a:t>
            </a:r>
            <a:endParaRPr sz="3800" b="1" dirty="0">
              <a:latin typeface="Times New Roman"/>
              <a:cs typeface="Times New Roman"/>
            </a:endParaRPr>
          </a:p>
          <a:p>
            <a:pPr marL="1978660">
              <a:lnSpc>
                <a:spcPct val="100000"/>
              </a:lnSpc>
              <a:spcBef>
                <a:spcPts val="1065"/>
              </a:spcBef>
              <a:tabLst>
                <a:tab pos="2550795" algn="l"/>
              </a:tabLst>
            </a:pPr>
            <a:r>
              <a:rPr sz="3800" spc="-80" dirty="0">
                <a:solidFill>
                  <a:srgbClr val="64388C"/>
                </a:solidFill>
                <a:latin typeface="Times New Roman"/>
                <a:cs typeface="Times New Roman"/>
              </a:rPr>
              <a:t>of	</a:t>
            </a:r>
            <a:r>
              <a:rPr sz="3800" spc="65" dirty="0">
                <a:solidFill>
                  <a:srgbClr val="64388C"/>
                </a:solidFill>
                <a:latin typeface="Times New Roman"/>
                <a:cs typeface="Times New Roman"/>
              </a:rPr>
              <a:t>S</a:t>
            </a:r>
            <a:r>
              <a:rPr sz="3800" spc="190" dirty="0">
                <a:solidFill>
                  <a:srgbClr val="64388C"/>
                </a:solidFill>
                <a:latin typeface="Times New Roman"/>
                <a:cs typeface="Times New Roman"/>
              </a:rPr>
              <a:t>to</a:t>
            </a:r>
            <a:r>
              <a:rPr sz="3800" spc="345" dirty="0">
                <a:solidFill>
                  <a:srgbClr val="64388C"/>
                </a:solidFill>
                <a:latin typeface="Times New Roman"/>
                <a:cs typeface="Times New Roman"/>
              </a:rPr>
              <a:t>r</a:t>
            </a:r>
            <a:r>
              <a:rPr sz="3800" dirty="0">
                <a:solidFill>
                  <a:srgbClr val="64388C"/>
                </a:solidFill>
                <a:latin typeface="Times New Roman"/>
                <a:cs typeface="Times New Roman"/>
              </a:rPr>
              <a:t>y</a:t>
            </a:r>
            <a:endParaRPr sz="3800" dirty="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943710" y="2840441"/>
            <a:ext cx="2077085" cy="508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800" spc="-35" dirty="0">
                <a:solidFill>
                  <a:srgbClr val="050505"/>
                </a:solidFill>
                <a:latin typeface="Times New Roman"/>
                <a:cs typeface="Times New Roman"/>
              </a:rPr>
              <a:t>C.</a:t>
            </a:r>
            <a:r>
              <a:rPr sz="3800" spc="245" dirty="0">
                <a:solidFill>
                  <a:srgbClr val="050505"/>
                </a:solidFill>
                <a:latin typeface="Times New Roman"/>
                <a:cs typeface="Times New Roman"/>
              </a:rPr>
              <a:t> </a:t>
            </a:r>
            <a:r>
              <a:rPr sz="3800" spc="35" dirty="0">
                <a:solidFill>
                  <a:srgbClr val="050505"/>
                </a:solidFill>
                <a:latin typeface="Times New Roman"/>
                <a:cs typeface="Times New Roman"/>
              </a:rPr>
              <a:t>Climax</a:t>
            </a:r>
            <a:endParaRPr sz="38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482220" y="2840441"/>
            <a:ext cx="1712595" cy="5847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endParaRPr sz="3800" dirty="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123207" y="2822512"/>
            <a:ext cx="2715993" cy="100027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R="36195" algn="ctr">
              <a:lnSpc>
                <a:spcPts val="3929"/>
              </a:lnSpc>
            </a:pPr>
            <a:r>
              <a:rPr sz="3800" b="1" spc="-20" dirty="0">
                <a:solidFill>
                  <a:srgbClr val="64388C"/>
                </a:solidFill>
                <a:latin typeface="Times New Roman"/>
                <a:cs typeface="Times New Roman"/>
              </a:rPr>
              <a:t>Middle</a:t>
            </a:r>
            <a:endParaRPr sz="3800" b="1" dirty="0">
              <a:latin typeface="Times New Roman"/>
              <a:cs typeface="Times New Roman"/>
            </a:endParaRPr>
          </a:p>
          <a:p>
            <a:pPr algn="ctr">
              <a:lnSpc>
                <a:spcPts val="3929"/>
              </a:lnSpc>
            </a:pPr>
            <a:r>
              <a:rPr sz="3800" spc="-65" dirty="0">
                <a:solidFill>
                  <a:srgbClr val="64388C"/>
                </a:solidFill>
                <a:latin typeface="Times New Roman"/>
                <a:cs typeface="Times New Roman"/>
              </a:rPr>
              <a:t>of</a:t>
            </a:r>
            <a:r>
              <a:rPr sz="3800" spc="370" dirty="0">
                <a:solidFill>
                  <a:srgbClr val="64388C"/>
                </a:solidFill>
                <a:latin typeface="Times New Roman"/>
                <a:cs typeface="Times New Roman"/>
              </a:rPr>
              <a:t> </a:t>
            </a:r>
            <a:r>
              <a:rPr sz="3800" spc="65" dirty="0">
                <a:solidFill>
                  <a:srgbClr val="64388C"/>
                </a:solidFill>
                <a:latin typeface="Times New Roman"/>
                <a:cs typeface="Times New Roman"/>
              </a:rPr>
              <a:t>S</a:t>
            </a:r>
            <a:r>
              <a:rPr sz="3800" spc="50" dirty="0">
                <a:solidFill>
                  <a:srgbClr val="64388C"/>
                </a:solidFill>
                <a:latin typeface="Times New Roman"/>
                <a:cs typeface="Times New Roman"/>
              </a:rPr>
              <a:t>tory</a:t>
            </a:r>
            <a:endParaRPr sz="3800" dirty="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925833" y="4331698"/>
            <a:ext cx="3580129" cy="12674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620395" indent="-598805">
              <a:lnSpc>
                <a:spcPct val="100000"/>
              </a:lnSpc>
              <a:buClr>
                <a:srgbClr val="050505"/>
              </a:buClr>
              <a:buFont typeface="Times New Roman"/>
              <a:buAutoNum type="alphaUcPeriod" startAt="4"/>
              <a:tabLst>
                <a:tab pos="621030" algn="l"/>
              </a:tabLst>
            </a:pPr>
            <a:r>
              <a:rPr sz="3800" spc="275" dirty="0">
                <a:solidFill>
                  <a:srgbClr val="050505"/>
                </a:solidFill>
                <a:latin typeface="Times New Roman"/>
                <a:cs typeface="Times New Roman"/>
              </a:rPr>
              <a:t>F</a:t>
            </a:r>
            <a:r>
              <a:rPr sz="3800" spc="40" dirty="0">
                <a:solidFill>
                  <a:srgbClr val="050505"/>
                </a:solidFill>
                <a:latin typeface="Times New Roman"/>
                <a:cs typeface="Times New Roman"/>
              </a:rPr>
              <a:t>alling</a:t>
            </a:r>
            <a:r>
              <a:rPr sz="3800" spc="125" dirty="0">
                <a:solidFill>
                  <a:srgbClr val="050505"/>
                </a:solidFill>
                <a:latin typeface="Times New Roman"/>
                <a:cs typeface="Times New Roman"/>
              </a:rPr>
              <a:t> </a:t>
            </a:r>
            <a:r>
              <a:rPr sz="3800" spc="50" dirty="0">
                <a:solidFill>
                  <a:srgbClr val="050505"/>
                </a:solidFill>
                <a:latin typeface="Times New Roman"/>
                <a:cs typeface="Times New Roman"/>
              </a:rPr>
              <a:t>Action</a:t>
            </a:r>
            <a:endParaRPr sz="3800">
              <a:latin typeface="Times New Roman"/>
              <a:cs typeface="Times New Roman"/>
            </a:endParaRPr>
          </a:p>
          <a:p>
            <a:pPr marL="584200" indent="-571500">
              <a:lnSpc>
                <a:spcPct val="100000"/>
              </a:lnSpc>
              <a:spcBef>
                <a:spcPts val="1415"/>
              </a:spcBef>
              <a:buClr>
                <a:srgbClr val="050505"/>
              </a:buClr>
              <a:buFont typeface="Times New Roman"/>
              <a:buAutoNum type="alphaUcPeriod" startAt="4"/>
              <a:tabLst>
                <a:tab pos="584835" algn="l"/>
              </a:tabLst>
            </a:pPr>
            <a:r>
              <a:rPr sz="3800" spc="210" dirty="0">
                <a:solidFill>
                  <a:srgbClr val="050505"/>
                </a:solidFill>
                <a:latin typeface="Times New Roman"/>
                <a:cs typeface="Times New Roman"/>
              </a:rPr>
              <a:t>Re</a:t>
            </a:r>
            <a:r>
              <a:rPr sz="3800" spc="225" dirty="0">
                <a:solidFill>
                  <a:srgbClr val="050505"/>
                </a:solidFill>
                <a:latin typeface="Times New Roman"/>
                <a:cs typeface="Times New Roman"/>
              </a:rPr>
              <a:t>s</a:t>
            </a:r>
            <a:r>
              <a:rPr sz="3800" spc="60" dirty="0">
                <a:solidFill>
                  <a:srgbClr val="050505"/>
                </a:solidFill>
                <a:latin typeface="Times New Roman"/>
                <a:cs typeface="Times New Roman"/>
              </a:rPr>
              <a:t>olution</a:t>
            </a:r>
            <a:endParaRPr sz="38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536954" y="4331698"/>
            <a:ext cx="4378446" cy="13490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247265">
              <a:lnSpc>
                <a:spcPct val="100000"/>
              </a:lnSpc>
            </a:pPr>
            <a:r>
              <a:rPr sz="3800" b="1" spc="40" dirty="0">
                <a:solidFill>
                  <a:srgbClr val="64388C"/>
                </a:solidFill>
                <a:latin typeface="Times New Roman"/>
                <a:cs typeface="Times New Roman"/>
              </a:rPr>
              <a:t>End</a:t>
            </a:r>
            <a:endParaRPr sz="3800" b="1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415"/>
              </a:spcBef>
              <a:tabLst>
                <a:tab pos="2362835" algn="l"/>
              </a:tabLst>
            </a:pPr>
            <a:r>
              <a:rPr lang="en-US" sz="3800" spc="-80" dirty="0">
                <a:solidFill>
                  <a:srgbClr val="64388C"/>
                </a:solidFill>
                <a:latin typeface="Times New Roman"/>
                <a:cs typeface="Times New Roman"/>
              </a:rPr>
              <a:t>                 </a:t>
            </a:r>
            <a:r>
              <a:rPr sz="3800" spc="-80" dirty="0">
                <a:solidFill>
                  <a:srgbClr val="64388C"/>
                </a:solidFill>
                <a:latin typeface="Times New Roman"/>
                <a:cs typeface="Times New Roman"/>
              </a:rPr>
              <a:t>of</a:t>
            </a:r>
            <a:r>
              <a:rPr sz="3800" dirty="0">
                <a:solidFill>
                  <a:srgbClr val="64388C"/>
                </a:solidFill>
                <a:latin typeface="Times New Roman"/>
                <a:cs typeface="Times New Roman"/>
              </a:rPr>
              <a:t>	</a:t>
            </a:r>
            <a:r>
              <a:rPr lang="en-US" sz="3800" dirty="0">
                <a:solidFill>
                  <a:srgbClr val="64388C"/>
                </a:solidFill>
                <a:latin typeface="Times New Roman"/>
                <a:cs typeface="Times New Roman"/>
              </a:rPr>
              <a:t> </a:t>
            </a:r>
            <a:r>
              <a:rPr sz="3800" spc="65" dirty="0">
                <a:solidFill>
                  <a:srgbClr val="64388C"/>
                </a:solidFill>
                <a:latin typeface="Times New Roman"/>
                <a:cs typeface="Times New Roman"/>
              </a:rPr>
              <a:t>S</a:t>
            </a:r>
            <a:r>
              <a:rPr sz="3800" spc="150" dirty="0">
                <a:solidFill>
                  <a:srgbClr val="64388C"/>
                </a:solidFill>
                <a:latin typeface="Times New Roman"/>
                <a:cs typeface="Times New Roman"/>
              </a:rPr>
              <a:t>tory</a:t>
            </a:r>
            <a:endParaRPr sz="3800" dirty="0">
              <a:latin typeface="Times New Roman"/>
              <a:cs typeface="Times New Roman"/>
            </a:endParaRPr>
          </a:p>
        </p:txBody>
      </p:sp>
      <p:sp>
        <p:nvSpPr>
          <p:cNvPr id="11" name="Arrow: Right 10">
            <a:extLst>
              <a:ext uri="{FF2B5EF4-FFF2-40B4-BE49-F238E27FC236}">
                <a16:creationId xmlns:a16="http://schemas.microsoft.com/office/drawing/2014/main" id="{4FFB8607-544C-6C2B-1CD6-FAA415461325}"/>
              </a:ext>
            </a:extLst>
          </p:cNvPr>
          <p:cNvSpPr/>
          <p:nvPr/>
        </p:nvSpPr>
        <p:spPr>
          <a:xfrm>
            <a:off x="4536954" y="1295400"/>
            <a:ext cx="1482846" cy="792898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Arrow: Right 11">
            <a:extLst>
              <a:ext uri="{FF2B5EF4-FFF2-40B4-BE49-F238E27FC236}">
                <a16:creationId xmlns:a16="http://schemas.microsoft.com/office/drawing/2014/main" id="{19A761B3-BC18-CD81-882A-25C27B73AC96}"/>
              </a:ext>
            </a:extLst>
          </p:cNvPr>
          <p:cNvSpPr/>
          <p:nvPr/>
        </p:nvSpPr>
        <p:spPr>
          <a:xfrm>
            <a:off x="3593243" y="2928681"/>
            <a:ext cx="2715993" cy="792898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Arrow: Right 12">
            <a:extLst>
              <a:ext uri="{FF2B5EF4-FFF2-40B4-BE49-F238E27FC236}">
                <a16:creationId xmlns:a16="http://schemas.microsoft.com/office/drawing/2014/main" id="{840E5E9F-32E3-3761-95E1-9C105ED0AC6F}"/>
              </a:ext>
            </a:extLst>
          </p:cNvPr>
          <p:cNvSpPr/>
          <p:nvPr/>
        </p:nvSpPr>
        <p:spPr>
          <a:xfrm>
            <a:off x="4596641" y="4769703"/>
            <a:ext cx="1712595" cy="640497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152400" y="363022"/>
            <a:ext cx="7704667" cy="85600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60780">
              <a:lnSpc>
                <a:spcPts val="7350"/>
              </a:lnSpc>
            </a:pP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A. EXPOSITION</a:t>
            </a:r>
            <a:endParaRPr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919629" y="1412315"/>
            <a:ext cx="7336155" cy="344966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69265" marR="5080" indent="-457200">
              <a:lnSpc>
                <a:spcPts val="4310"/>
              </a:lnSpc>
              <a:buFont typeface="Wingdings" panose="05000000000000000000" pitchFamily="2" charset="2"/>
              <a:buChar char="Ø"/>
              <a:tabLst>
                <a:tab pos="5256530" algn="l"/>
                <a:tab pos="5839460" algn="l"/>
              </a:tabLst>
            </a:pPr>
            <a:r>
              <a:rPr sz="3200" spc="90" dirty="0">
                <a:solidFill>
                  <a:srgbClr val="03030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Occurs</a:t>
            </a:r>
            <a:r>
              <a:rPr sz="3200" spc="310" dirty="0">
                <a:solidFill>
                  <a:srgbClr val="03030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200" spc="180" dirty="0">
                <a:solidFill>
                  <a:srgbClr val="03030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</a:t>
            </a:r>
            <a:r>
              <a:rPr sz="3200" spc="125" dirty="0">
                <a:solidFill>
                  <a:srgbClr val="03030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200" spc="140" dirty="0">
                <a:solidFill>
                  <a:srgbClr val="03030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sz="3200" spc="285" dirty="0">
                <a:solidFill>
                  <a:srgbClr val="03030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200" spc="15" dirty="0">
                <a:solidFill>
                  <a:srgbClr val="03030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beginning</a:t>
            </a:r>
            <a:r>
              <a:rPr lang="en-US" sz="3200" dirty="0">
                <a:solidFill>
                  <a:srgbClr val="03030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of a story</a:t>
            </a:r>
          </a:p>
          <a:p>
            <a:pPr marL="505460" indent="-457200">
              <a:lnSpc>
                <a:spcPts val="4565"/>
              </a:lnSpc>
              <a:buFont typeface="Arial" panose="020B0604020202020204" pitchFamily="34" charset="0"/>
              <a:buChar char="•"/>
            </a:pPr>
            <a:r>
              <a:rPr sz="3200" spc="150" dirty="0">
                <a:solidFill>
                  <a:srgbClr val="03030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Characters</a:t>
            </a:r>
            <a:r>
              <a:rPr sz="3200" spc="400" dirty="0">
                <a:solidFill>
                  <a:srgbClr val="03030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200" spc="220" dirty="0">
                <a:solidFill>
                  <a:srgbClr val="03030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are</a:t>
            </a:r>
            <a:r>
              <a:rPr sz="3200" spc="190" dirty="0">
                <a:solidFill>
                  <a:srgbClr val="03030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200" spc="80" dirty="0">
                <a:solidFill>
                  <a:srgbClr val="03030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introduced</a:t>
            </a:r>
            <a:endParaRPr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05460" indent="-457200">
              <a:lnSpc>
                <a:spcPts val="4580"/>
              </a:lnSpc>
              <a:buFont typeface="Arial" panose="020B0604020202020204" pitchFamily="34" charset="0"/>
              <a:buChar char="•"/>
            </a:pPr>
            <a:r>
              <a:rPr sz="3200" spc="-30" dirty="0">
                <a:solidFill>
                  <a:srgbClr val="03030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sz="3200" spc="325" dirty="0">
                <a:solidFill>
                  <a:srgbClr val="03030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200" spc="140" dirty="0">
                <a:solidFill>
                  <a:srgbClr val="03030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learn</a:t>
            </a:r>
            <a:r>
              <a:rPr sz="3200" spc="270" dirty="0">
                <a:solidFill>
                  <a:srgbClr val="03030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200" spc="85" dirty="0">
                <a:solidFill>
                  <a:srgbClr val="03030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about</a:t>
            </a:r>
            <a:r>
              <a:rPr sz="3200" spc="220" dirty="0">
                <a:solidFill>
                  <a:srgbClr val="03030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200" spc="140" dirty="0">
                <a:solidFill>
                  <a:srgbClr val="03030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sz="3200" spc="425" dirty="0">
                <a:solidFill>
                  <a:srgbClr val="03030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200" spc="130" dirty="0">
                <a:solidFill>
                  <a:srgbClr val="03030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setting</a:t>
            </a:r>
            <a:endParaRPr lang="en-US" sz="3200" spc="130" dirty="0">
              <a:solidFill>
                <a:srgbClr val="03030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05460" indent="-457200">
              <a:lnSpc>
                <a:spcPts val="4580"/>
              </a:lnSpc>
              <a:buFont typeface="Arial" panose="020B0604020202020204" pitchFamily="34" charset="0"/>
              <a:buChar char="•"/>
            </a:pPr>
            <a:r>
              <a:rPr lang="en-US" sz="3200" spc="130" dirty="0">
                <a:solidFill>
                  <a:srgbClr val="03030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 are introduced to the main conflict (Main Conflict).</a:t>
            </a:r>
          </a:p>
          <a:p>
            <a:pPr marL="48260">
              <a:lnSpc>
                <a:spcPts val="4580"/>
              </a:lnSpc>
            </a:pPr>
            <a:endParaRPr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719666" y="2057400"/>
            <a:ext cx="7704667" cy="9257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550545" marR="5080" indent="-457200">
              <a:lnSpc>
                <a:spcPct val="93500"/>
              </a:lnSpc>
              <a:spcBef>
                <a:spcPts val="1185"/>
              </a:spcBef>
              <a:buFont typeface="Arial" panose="020B0604020202020204" pitchFamily="34" charset="0"/>
              <a:buChar char="•"/>
              <a:tabLst>
                <a:tab pos="685165" algn="l"/>
                <a:tab pos="2792095" algn="l"/>
                <a:tab pos="5346700" algn="l"/>
              </a:tabLst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This Part of the story begins to develop the conflict(s). A building of suspense occurs.</a:t>
            </a:r>
            <a:endParaRPr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object 6">
            <a:extLst>
              <a:ext uri="{FF2B5EF4-FFF2-40B4-BE49-F238E27FC236}">
                <a16:creationId xmlns:a16="http://schemas.microsoft.com/office/drawing/2014/main" id="{0BF5C1ED-F90D-001D-1B20-21111331D538}"/>
              </a:ext>
            </a:extLst>
          </p:cNvPr>
          <p:cNvSpPr txBox="1">
            <a:spLocks/>
          </p:cNvSpPr>
          <p:nvPr/>
        </p:nvSpPr>
        <p:spPr>
          <a:xfrm>
            <a:off x="152400" y="363022"/>
            <a:ext cx="7704667" cy="856004"/>
          </a:xfrm>
          <a:prstGeom prst="rect">
            <a:avLst/>
          </a:prstGeom>
          <a:effectLst/>
        </p:spPr>
        <p:txBody>
          <a:bodyPr vert="horz" wrap="square" lIns="0" tIns="0" rIns="0" bIns="0" rtlCol="0" anchor="ctr">
            <a:sp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00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1160780">
              <a:lnSpc>
                <a:spcPts val="7350"/>
              </a:lnSpc>
            </a:pP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B. RISING ACTION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6">
            <a:extLst>
              <a:ext uri="{FF2B5EF4-FFF2-40B4-BE49-F238E27FC236}">
                <a16:creationId xmlns:a16="http://schemas.microsoft.com/office/drawing/2014/main" id="{AA371249-C613-5FED-033D-A622E35859FF}"/>
              </a:ext>
            </a:extLst>
          </p:cNvPr>
          <p:cNvSpPr txBox="1">
            <a:spLocks/>
          </p:cNvSpPr>
          <p:nvPr/>
        </p:nvSpPr>
        <p:spPr>
          <a:xfrm>
            <a:off x="152400" y="363022"/>
            <a:ext cx="7704667" cy="856004"/>
          </a:xfrm>
          <a:prstGeom prst="rect">
            <a:avLst/>
          </a:prstGeom>
          <a:effectLst/>
        </p:spPr>
        <p:txBody>
          <a:bodyPr vert="horz" wrap="square" lIns="0" tIns="0" rIns="0" bIns="0" rtlCol="0" anchor="ctr">
            <a:sp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00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1160780">
              <a:lnSpc>
                <a:spcPts val="7350"/>
              </a:lnSpc>
            </a:pP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C. CLIMAX</a:t>
            </a:r>
          </a:p>
        </p:txBody>
      </p:sp>
      <p:sp>
        <p:nvSpPr>
          <p:cNvPr id="14" name="object 6">
            <a:extLst>
              <a:ext uri="{FF2B5EF4-FFF2-40B4-BE49-F238E27FC236}">
                <a16:creationId xmlns:a16="http://schemas.microsoft.com/office/drawing/2014/main" id="{4E0DB6B4-E959-8BBE-CE56-5F2E9440EB7C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719666" y="2040350"/>
            <a:ext cx="7704667" cy="27772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550545" marR="5080" indent="-457200" algn="l">
              <a:lnSpc>
                <a:spcPct val="93500"/>
              </a:lnSpc>
              <a:spcBef>
                <a:spcPts val="1185"/>
              </a:spcBef>
              <a:buFont typeface="Arial" panose="020B0604020202020204" pitchFamily="34" charset="0"/>
              <a:buChar char="•"/>
              <a:tabLst>
                <a:tab pos="685165" algn="l"/>
                <a:tab pos="2792095" algn="l"/>
                <a:tab pos="5346700" algn="l"/>
              </a:tabLst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This is the turning point of the story. Usually the main character comes face to face with a conflict.</a:t>
            </a:r>
            <a:b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4D839EA5-3E67-A6C5-7197-38F17EF6666B}"/>
              </a:ext>
            </a:extLst>
          </p:cNvPr>
          <p:cNvSpPr txBox="1"/>
          <p:nvPr/>
        </p:nvSpPr>
        <p:spPr>
          <a:xfrm>
            <a:off x="719667" y="3657600"/>
            <a:ext cx="7704666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Main character will create some change in the story.</a:t>
            </a:r>
            <a:endParaRPr lang="en-US" sz="32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EBEBEB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TM03457485[[fn=Mesh]]</Template>
  <TotalTime>57</TotalTime>
  <Words>329</Words>
  <Application>Microsoft Office PowerPoint</Application>
  <PresentationFormat>On-screen Show (4:3)</PresentationFormat>
  <Paragraphs>53</Paragraphs>
  <Slides>14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Arial</vt:lpstr>
      <vt:lpstr>Calibri</vt:lpstr>
      <vt:lpstr>Corbel</vt:lpstr>
      <vt:lpstr>Times New Roman</vt:lpstr>
      <vt:lpstr>Wingdings</vt:lpstr>
      <vt:lpstr>Parallax</vt:lpstr>
      <vt:lpstr>PowerPoint Presentation</vt:lpstr>
      <vt:lpstr>MAJOR ELEMENTS</vt:lpstr>
      <vt:lpstr>PowerPoint Presentation</vt:lpstr>
      <vt:lpstr>PowerPoint Presentation</vt:lpstr>
      <vt:lpstr>PowerPoint Presentation</vt:lpstr>
      <vt:lpstr>PowerPoint Presentation</vt:lpstr>
      <vt:lpstr>A. EXPOSITION</vt:lpstr>
      <vt:lpstr>This Part of the story begins to develop the conflict(s). A building of suspense occurs.</vt:lpstr>
      <vt:lpstr>This is the turning point of the story. Usually the main character comes face to face with a conflict.   </vt:lpstr>
      <vt:lpstr>PowerPoint Presentation</vt:lpstr>
      <vt:lpstr>PowerPoint Presentation</vt:lpstr>
      <vt:lpstr>CONFLICT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Amaar Baharde</cp:lastModifiedBy>
  <cp:revision>6</cp:revision>
  <dcterms:created xsi:type="dcterms:W3CDTF">2023-10-16T21:28:02Z</dcterms:created>
  <dcterms:modified xsi:type="dcterms:W3CDTF">2023-10-16T19:27:54Z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2023-10-16T00:00:00Z</vt:filetime>
  </property>
  <property fmtid="{D5CDD505-2E9C-101B-9397-08002B2CF9AE}" pid="3" name="LastSaved">
    <vt:filetime>2023-10-16T00:00:00Z</vt:filetime>
  </property>
</Properties>
</file>