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22"/>
  </p:notesMasterIdLst>
  <p:sldIdLst>
    <p:sldId id="939" r:id="rId2"/>
    <p:sldId id="941" r:id="rId3"/>
    <p:sldId id="851" r:id="rId4"/>
    <p:sldId id="949" r:id="rId5"/>
    <p:sldId id="961" r:id="rId6"/>
    <p:sldId id="959" r:id="rId7"/>
    <p:sldId id="952" r:id="rId8"/>
    <p:sldId id="951" r:id="rId9"/>
    <p:sldId id="957" r:id="rId10"/>
    <p:sldId id="955" r:id="rId11"/>
    <p:sldId id="963" r:id="rId12"/>
    <p:sldId id="950" r:id="rId13"/>
    <p:sldId id="947" r:id="rId14"/>
    <p:sldId id="956" r:id="rId15"/>
    <p:sldId id="953" r:id="rId16"/>
    <p:sldId id="960" r:id="rId17"/>
    <p:sldId id="958" r:id="rId18"/>
    <p:sldId id="962" r:id="rId19"/>
    <p:sldId id="964" r:id="rId20"/>
    <p:sldId id="940" r:id="rId21"/>
  </p:sldIdLst>
  <p:sldSz cx="9906000" cy="6858000" type="A4"/>
  <p:notesSz cx="6669088" cy="9926638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mbria Math" panose="02040503050406030204" pitchFamily="18" charset="0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197FF5E7-57A8-40D7-8FA0-8A089C366947}">
          <p14:sldIdLst>
            <p14:sldId id="939"/>
          </p14:sldIdLst>
        </p14:section>
        <p14:section name="Title Screen" id="{195A40EB-42C5-4819-BF1F-D64913D96EEB}">
          <p14:sldIdLst>
            <p14:sldId id="941"/>
          </p14:sldIdLst>
        </p14:section>
        <p14:section name="Choose your Numbers" id="{C9905531-21F4-4739-9781-312E283928B4}">
          <p14:sldIdLst>
            <p14:sldId id="851"/>
          </p14:sldIdLst>
        </p14:section>
        <p14:section name="Questions" id="{27E8BDD4-AEF9-42D7-8653-0FA4B14A353C}">
          <p14:sldIdLst>
            <p14:sldId id="949"/>
            <p14:sldId id="961"/>
            <p14:sldId id="959"/>
            <p14:sldId id="952"/>
            <p14:sldId id="951"/>
            <p14:sldId id="957"/>
            <p14:sldId id="955"/>
            <p14:sldId id="963"/>
            <p14:sldId id="950"/>
            <p14:sldId id="947"/>
            <p14:sldId id="956"/>
            <p14:sldId id="953"/>
            <p14:sldId id="960"/>
            <p14:sldId id="958"/>
            <p14:sldId id="962"/>
            <p14:sldId id="964"/>
          </p14:sldIdLst>
        </p14:section>
        <p14:section name="Empty Grids" id="{6E755883-6069-420B-9780-208DEDF6E016}">
          <p14:sldIdLst>
            <p14:sldId id="940"/>
          </p14:sldIdLst>
        </p14:section>
        <p14:section name="goteachmaths" id="{F3D720CF-F566-46A6-9361-125255B68FA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FF3300"/>
    <a:srgbClr val="FF0066"/>
    <a:srgbClr val="00FF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81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0589" tIns="45294" rIns="90589" bIns="4529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0589" tIns="45294" rIns="90589" bIns="45294" rtlCol="0"/>
          <a:lstStyle>
            <a:lvl1pPr algn="r">
              <a:defRPr sz="1200"/>
            </a:lvl1pPr>
          </a:lstStyle>
          <a:p>
            <a:fld id="{9C6A85EB-AF26-437E-8488-94E19A13AA79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1241425"/>
            <a:ext cx="48371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9" tIns="45294" rIns="90589" bIns="4529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3"/>
          </a:xfrm>
          <a:prstGeom prst="rect">
            <a:avLst/>
          </a:prstGeom>
        </p:spPr>
        <p:txBody>
          <a:bodyPr vert="horz" lIns="90589" tIns="45294" rIns="90589" bIns="4529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889938" cy="498055"/>
          </a:xfrm>
          <a:prstGeom prst="rect">
            <a:avLst/>
          </a:prstGeom>
        </p:spPr>
        <p:txBody>
          <a:bodyPr vert="horz" lIns="90589" tIns="45294" rIns="90589" bIns="4529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</p:spPr>
        <p:txBody>
          <a:bodyPr vert="horz" lIns="90589" tIns="45294" rIns="90589" bIns="45294" rtlCol="0" anchor="b"/>
          <a:lstStyle>
            <a:lvl1pPr algn="r">
              <a:defRPr sz="1200"/>
            </a:lvl1pPr>
          </a:lstStyle>
          <a:p>
            <a:fld id="{DD4EDCD2-601A-461C-9AB5-639C33E3F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4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1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4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98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9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9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5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6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8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7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9DD828-9816-48D5-8793-DAFED5357886}"/>
              </a:ext>
            </a:extLst>
          </p:cNvPr>
          <p:cNvSpPr/>
          <p:nvPr/>
        </p:nvSpPr>
        <p:spPr>
          <a:xfrm>
            <a:off x="1" y="1904922"/>
            <a:ext cx="9906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78226">
              <a:defRPr/>
            </a:pPr>
            <a:r>
              <a:rPr lang="en-GB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Trigonometry – Practical Problems – Bingo Method</a:t>
            </a:r>
          </a:p>
          <a:p>
            <a:pPr algn="ctr" defTabSz="478226">
              <a:defRPr/>
            </a:pPr>
            <a:endParaRPr lang="en-GB" sz="2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should choose nine answers from the grid and place them </a:t>
            </a: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randomly into a 3x3 square in their book.</a:t>
            </a:r>
          </a:p>
          <a:p>
            <a:pPr algn="ctr" defTabSz="478226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want to pause your display and choose questions </a:t>
            </a: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difficulty during the game.</a:t>
            </a:r>
          </a:p>
          <a:p>
            <a:pPr algn="ctr" defTabSz="478226"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Depending on time, students could win with </a:t>
            </a:r>
          </a:p>
          <a:p>
            <a:pPr algn="ctr" defTabSz="478226"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line, an X, or a ‘full house’ (all).</a:t>
            </a:r>
          </a:p>
        </p:txBody>
      </p:sp>
    </p:spTree>
    <p:extLst>
      <p:ext uri="{BB962C8B-B14F-4D97-AF65-F5344CB8AC3E}">
        <p14:creationId xmlns:p14="http://schemas.microsoft.com/office/powerpoint/2010/main" val="177356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95797" y="69669"/>
            <a:ext cx="9718766" cy="6733039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886A962-2D08-4538-9C09-8B1ED3409D86}"/>
              </a:ext>
            </a:extLst>
          </p:cNvPr>
          <p:cNvSpPr/>
          <p:nvPr/>
        </p:nvSpPr>
        <p:spPr>
          <a:xfrm>
            <a:off x="7064831" y="5773782"/>
            <a:ext cx="2749732" cy="1028925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2859453" y="145814"/>
            <a:ext cx="4187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How tall is the building?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B8E05D-6733-4141-A341-8EB91DF42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4" r="29763"/>
          <a:stretch/>
        </p:blipFill>
        <p:spPr>
          <a:xfrm>
            <a:off x="2653285" y="4294575"/>
            <a:ext cx="361587" cy="90707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A2AB6C-D9DD-4F34-8675-8F498B8F4509}"/>
              </a:ext>
            </a:extLst>
          </p:cNvPr>
          <p:cNvCxnSpPr>
            <a:cxnSpLocks/>
          </p:cNvCxnSpPr>
          <p:nvPr/>
        </p:nvCxnSpPr>
        <p:spPr>
          <a:xfrm flipV="1">
            <a:off x="2854960" y="904240"/>
            <a:ext cx="4378960" cy="345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ck Arc 16">
            <a:extLst>
              <a:ext uri="{FF2B5EF4-FFF2-40B4-BE49-F238E27FC236}">
                <a16:creationId xmlns:a16="http://schemas.microsoft.com/office/drawing/2014/main" id="{D6C65539-0CEF-4007-838B-48607C85580A}"/>
              </a:ext>
            </a:extLst>
          </p:cNvPr>
          <p:cNvSpPr/>
          <p:nvPr/>
        </p:nvSpPr>
        <p:spPr>
          <a:xfrm>
            <a:off x="1954210" y="3601863"/>
            <a:ext cx="1641566" cy="1641566"/>
          </a:xfrm>
          <a:prstGeom prst="blockArc">
            <a:avLst>
              <a:gd name="adj1" fmla="val 19403033"/>
              <a:gd name="adj2" fmla="val 21496079"/>
              <a:gd name="adj3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0658B-817E-46EC-B2EB-C7A8D8703201}"/>
              </a:ext>
            </a:extLst>
          </p:cNvPr>
          <p:cNvSpPr txBox="1"/>
          <p:nvPr/>
        </p:nvSpPr>
        <p:spPr>
          <a:xfrm>
            <a:off x="3615961" y="3669125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52°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22152D-7DFA-4A7D-8ED6-E6356AE8F593}"/>
              </a:ext>
            </a:extLst>
          </p:cNvPr>
          <p:cNvSpPr txBox="1"/>
          <p:nvPr/>
        </p:nvSpPr>
        <p:spPr>
          <a:xfrm>
            <a:off x="4545346" y="4414908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65 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E27606-1579-4009-A3D7-DB26181FAA1D}"/>
              </a:ext>
            </a:extLst>
          </p:cNvPr>
          <p:cNvSpPr/>
          <p:nvPr/>
        </p:nvSpPr>
        <p:spPr>
          <a:xfrm>
            <a:off x="6585724" y="2467726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69BB6E-DBB4-4170-9961-C484ACC686A6}"/>
              </a:ext>
            </a:extLst>
          </p:cNvPr>
          <p:cNvSpPr/>
          <p:nvPr/>
        </p:nvSpPr>
        <p:spPr>
          <a:xfrm>
            <a:off x="3962362" y="446167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8B862-C107-4FD2-AA1F-8C52F501D4D5}"/>
              </a:ext>
            </a:extLst>
          </p:cNvPr>
          <p:cNvSpPr/>
          <p:nvPr/>
        </p:nvSpPr>
        <p:spPr>
          <a:xfrm>
            <a:off x="4641857" y="1708110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85928B-D6BE-42AB-B220-30B0269F0007}"/>
              </a:ext>
            </a:extLst>
          </p:cNvPr>
          <p:cNvSpPr txBox="1"/>
          <p:nvPr/>
        </p:nvSpPr>
        <p:spPr>
          <a:xfrm>
            <a:off x="7654127" y="5817327"/>
            <a:ext cx="1596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/>
              <a:t>85 m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AFB6F9-8F60-4049-B33D-CFBF5F520E7E}"/>
              </a:ext>
            </a:extLst>
          </p:cNvPr>
          <p:cNvGrpSpPr/>
          <p:nvPr/>
        </p:nvGrpSpPr>
        <p:grpSpPr>
          <a:xfrm>
            <a:off x="224709" y="27640"/>
            <a:ext cx="1188146" cy="2025574"/>
            <a:chOff x="120201" y="27640"/>
            <a:chExt cx="1188146" cy="202557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AF26C0-DF18-47A1-BF88-228B0E0A6DA3}"/>
                </a:ext>
              </a:extLst>
            </p:cNvPr>
            <p:cNvSpPr/>
            <p:nvPr/>
          </p:nvSpPr>
          <p:spPr>
            <a:xfrm>
              <a:off x="120201" y="655706"/>
              <a:ext cx="118013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CAH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49D62B-ECB1-459A-A7FB-DCBAFF6FDD70}"/>
                </a:ext>
              </a:extLst>
            </p:cNvPr>
            <p:cNvSpPr/>
            <p:nvPr/>
          </p:nvSpPr>
          <p:spPr>
            <a:xfrm>
              <a:off x="120201" y="27640"/>
              <a:ext cx="118814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SOH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ED9FBD-AF98-45CE-997F-550998DCCA0F}"/>
                </a:ext>
              </a:extLst>
            </p:cNvPr>
            <p:cNvSpPr/>
            <p:nvPr/>
          </p:nvSpPr>
          <p:spPr>
            <a:xfrm>
              <a:off x="120201" y="1283773"/>
              <a:ext cx="116371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TOA</a:t>
              </a:r>
            </a:p>
          </p:txBody>
        </p:sp>
      </p:grp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C90180E9-6DAE-4D0E-86DC-E5C103AB2453}"/>
              </a:ext>
            </a:extLst>
          </p:cNvPr>
          <p:cNvSpPr/>
          <p:nvPr/>
        </p:nvSpPr>
        <p:spPr>
          <a:xfrm>
            <a:off x="1395243" y="1439893"/>
            <a:ext cx="457200" cy="457200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/>
              <p:nvPr/>
            </p:nvSpPr>
            <p:spPr>
              <a:xfrm>
                <a:off x="3421198" y="5496491"/>
                <a:ext cx="3089372" cy="8900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4000" b="0" dirty="0">
                    <a:solidFill>
                      <a:schemeClr val="bg1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𝑇𝑎𝑛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52</m:t>
                    </m:r>
                    <m:r>
                      <m:rPr>
                        <m:nor/>
                      </m:rPr>
                      <a:rPr lang="en-GB" sz="4000" dirty="0"/>
                      <m:t>°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65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198" y="5496491"/>
                <a:ext cx="3089372" cy="890052"/>
              </a:xfrm>
              <a:prstGeom prst="rect">
                <a:avLst/>
              </a:prstGeom>
              <a:blipFill>
                <a:blip r:embed="rId3"/>
                <a:stretch>
                  <a:fillRect l="-9862" t="-1370" b="-19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78F133B-15ED-4BE0-9427-F76E0F8F8E6A}"/>
              </a:ext>
            </a:extLst>
          </p:cNvPr>
          <p:cNvSpPr txBox="1"/>
          <p:nvPr/>
        </p:nvSpPr>
        <p:spPr>
          <a:xfrm>
            <a:off x="461776" y="6383534"/>
            <a:ext cx="14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to scale)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DBEC60-C904-40AE-B1C8-AB8FB4299FE4}"/>
              </a:ext>
            </a:extLst>
          </p:cNvPr>
          <p:cNvCxnSpPr>
            <a:cxnSpLocks/>
          </p:cNvCxnSpPr>
          <p:nvPr/>
        </p:nvCxnSpPr>
        <p:spPr>
          <a:xfrm>
            <a:off x="2949879" y="4388099"/>
            <a:ext cx="4166609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5EB3468-40D3-4970-AB97-762923FF0F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3" r="26709"/>
          <a:stretch/>
        </p:blipFill>
        <p:spPr>
          <a:xfrm>
            <a:off x="7124537" y="874128"/>
            <a:ext cx="2303943" cy="4293316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B83313-B84A-4F6C-AE04-ADB9349E58CB}"/>
              </a:ext>
            </a:extLst>
          </p:cNvPr>
          <p:cNvCxnSpPr>
            <a:cxnSpLocks/>
          </p:cNvCxnSpPr>
          <p:nvPr/>
        </p:nvCxnSpPr>
        <p:spPr>
          <a:xfrm flipH="1">
            <a:off x="2479040" y="4300582"/>
            <a:ext cx="0" cy="91875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B017CC4-1F85-491D-B34B-204112345D8C}"/>
              </a:ext>
            </a:extLst>
          </p:cNvPr>
          <p:cNvSpPr txBox="1"/>
          <p:nvPr/>
        </p:nvSpPr>
        <p:spPr>
          <a:xfrm>
            <a:off x="1532691" y="4342702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2 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A3CC3E-14B1-4E0A-B207-F0F4A9A41120}"/>
              </a:ext>
            </a:extLst>
          </p:cNvPr>
          <p:cNvSpPr txBox="1"/>
          <p:nvPr/>
        </p:nvSpPr>
        <p:spPr>
          <a:xfrm>
            <a:off x="7685179" y="5113177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(+2 m)</a:t>
            </a:r>
          </a:p>
        </p:txBody>
      </p:sp>
    </p:spTree>
    <p:extLst>
      <p:ext uri="{BB962C8B-B14F-4D97-AF65-F5344CB8AC3E}">
        <p14:creationId xmlns:p14="http://schemas.microsoft.com/office/powerpoint/2010/main" val="12333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  <p:bldP spid="35" grpId="0" animBg="1"/>
      <p:bldP spid="41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BE956AB-2AC1-4863-87BB-E8151ADFE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6" y="1812249"/>
            <a:ext cx="4768018" cy="244361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95797" y="69669"/>
            <a:ext cx="9718766" cy="6733039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886A962-2D08-4538-9C09-8B1ED3409D86}"/>
              </a:ext>
            </a:extLst>
          </p:cNvPr>
          <p:cNvSpPr/>
          <p:nvPr/>
        </p:nvSpPr>
        <p:spPr>
          <a:xfrm>
            <a:off x="7064831" y="5773782"/>
            <a:ext cx="2749732" cy="1028925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2992530" y="145814"/>
            <a:ext cx="3921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How tall is the school?</a:t>
            </a: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D6C65539-0CEF-4007-838B-48607C85580A}"/>
              </a:ext>
            </a:extLst>
          </p:cNvPr>
          <p:cNvSpPr/>
          <p:nvPr/>
        </p:nvSpPr>
        <p:spPr>
          <a:xfrm>
            <a:off x="7184930" y="2498630"/>
            <a:ext cx="1677860" cy="1677860"/>
          </a:xfrm>
          <a:prstGeom prst="blockArc">
            <a:avLst>
              <a:gd name="adj1" fmla="val 10898843"/>
              <a:gd name="adj2" fmla="val 12256206"/>
              <a:gd name="adj3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0658B-817E-46EC-B2EB-C7A8D8703201}"/>
              </a:ext>
            </a:extLst>
          </p:cNvPr>
          <p:cNvSpPr txBox="1"/>
          <p:nvPr/>
        </p:nvSpPr>
        <p:spPr>
          <a:xfrm>
            <a:off x="6019238" y="2666934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15°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E27606-1579-4009-A3D7-DB26181FAA1D}"/>
              </a:ext>
            </a:extLst>
          </p:cNvPr>
          <p:cNvSpPr/>
          <p:nvPr/>
        </p:nvSpPr>
        <p:spPr>
          <a:xfrm>
            <a:off x="4610851" y="2427881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69BB6E-DBB4-4170-9961-C484ACC686A6}"/>
              </a:ext>
            </a:extLst>
          </p:cNvPr>
          <p:cNvSpPr/>
          <p:nvPr/>
        </p:nvSpPr>
        <p:spPr>
          <a:xfrm>
            <a:off x="6066261" y="331081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8B862-C107-4FD2-AA1F-8C52F501D4D5}"/>
              </a:ext>
            </a:extLst>
          </p:cNvPr>
          <p:cNvSpPr/>
          <p:nvPr/>
        </p:nvSpPr>
        <p:spPr>
          <a:xfrm>
            <a:off x="5375745" y="1236496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85928B-D6BE-42AB-B220-30B0269F0007}"/>
              </a:ext>
            </a:extLst>
          </p:cNvPr>
          <p:cNvSpPr txBox="1"/>
          <p:nvPr/>
        </p:nvSpPr>
        <p:spPr>
          <a:xfrm>
            <a:off x="7829655" y="5817327"/>
            <a:ext cx="1245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/>
              <a:t>3 m</a:t>
            </a:r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04255F99-8773-4C74-8F29-D8A57FDFE40E}"/>
              </a:ext>
            </a:extLst>
          </p:cNvPr>
          <p:cNvSpPr/>
          <p:nvPr/>
        </p:nvSpPr>
        <p:spPr>
          <a:xfrm>
            <a:off x="1395243" y="191133"/>
            <a:ext cx="457200" cy="457200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AFB6F9-8F60-4049-B33D-CFBF5F520E7E}"/>
              </a:ext>
            </a:extLst>
          </p:cNvPr>
          <p:cNvGrpSpPr/>
          <p:nvPr/>
        </p:nvGrpSpPr>
        <p:grpSpPr>
          <a:xfrm>
            <a:off x="224709" y="27640"/>
            <a:ext cx="1188146" cy="2025574"/>
            <a:chOff x="120201" y="27640"/>
            <a:chExt cx="1188146" cy="202557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AF26C0-DF18-47A1-BF88-228B0E0A6DA3}"/>
                </a:ext>
              </a:extLst>
            </p:cNvPr>
            <p:cNvSpPr/>
            <p:nvPr/>
          </p:nvSpPr>
          <p:spPr>
            <a:xfrm>
              <a:off x="120201" y="655706"/>
              <a:ext cx="118013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CAH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49D62B-ECB1-459A-A7FB-DCBAFF6FDD70}"/>
                </a:ext>
              </a:extLst>
            </p:cNvPr>
            <p:cNvSpPr/>
            <p:nvPr/>
          </p:nvSpPr>
          <p:spPr>
            <a:xfrm>
              <a:off x="120201" y="27640"/>
              <a:ext cx="118814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SOH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ED9FBD-AF98-45CE-997F-550998DCCA0F}"/>
                </a:ext>
              </a:extLst>
            </p:cNvPr>
            <p:cNvSpPr/>
            <p:nvPr/>
          </p:nvSpPr>
          <p:spPr>
            <a:xfrm>
              <a:off x="120201" y="1283773"/>
              <a:ext cx="116371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TOA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/>
              <p:nvPr/>
            </p:nvSpPr>
            <p:spPr>
              <a:xfrm>
                <a:off x="3573598" y="5069771"/>
                <a:ext cx="2773580" cy="8900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4000" b="0" dirty="0">
                    <a:solidFill>
                      <a:schemeClr val="bg1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𝑆𝑖𝑛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15</m:t>
                    </m:r>
                    <m:r>
                      <m:rPr>
                        <m:nor/>
                      </m:rPr>
                      <a:rPr lang="en-GB" sz="4000" dirty="0"/>
                      <m:t>°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598" y="5069771"/>
                <a:ext cx="2773580" cy="890052"/>
              </a:xfrm>
              <a:prstGeom prst="rect">
                <a:avLst/>
              </a:prstGeom>
              <a:blipFill>
                <a:blip r:embed="rId3"/>
                <a:stretch>
                  <a:fillRect l="-10989" t="-1370" b="-19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78F133B-15ED-4BE0-9427-F76E0F8F8E6A}"/>
              </a:ext>
            </a:extLst>
          </p:cNvPr>
          <p:cNvSpPr txBox="1"/>
          <p:nvPr/>
        </p:nvSpPr>
        <p:spPr>
          <a:xfrm>
            <a:off x="461776" y="6383534"/>
            <a:ext cx="14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to scale)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BFED15D-8166-4A02-8044-92B2AD16B466}"/>
              </a:ext>
            </a:extLst>
          </p:cNvPr>
          <p:cNvCxnSpPr>
            <a:cxnSpLocks/>
          </p:cNvCxnSpPr>
          <p:nvPr/>
        </p:nvCxnSpPr>
        <p:spPr>
          <a:xfrm flipV="1">
            <a:off x="4625340" y="1809674"/>
            <a:ext cx="6168" cy="147454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DF8EC5D-3482-449D-91FC-14BE64B5758D}"/>
              </a:ext>
            </a:extLst>
          </p:cNvPr>
          <p:cNvSpPr txBox="1"/>
          <p:nvPr/>
        </p:nvSpPr>
        <p:spPr>
          <a:xfrm>
            <a:off x="5843166" y="1836661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8 m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6E83B13-4592-49D4-B536-1698535C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4" r="29763"/>
          <a:stretch/>
        </p:blipFill>
        <p:spPr>
          <a:xfrm>
            <a:off x="7845194" y="3247670"/>
            <a:ext cx="401896" cy="100819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BE7BE5-95FB-441E-AA99-1DA274706386}"/>
              </a:ext>
            </a:extLst>
          </p:cNvPr>
          <p:cNvCxnSpPr>
            <a:cxnSpLocks/>
          </p:cNvCxnSpPr>
          <p:nvPr/>
        </p:nvCxnSpPr>
        <p:spPr>
          <a:xfrm>
            <a:off x="6560820" y="3322320"/>
            <a:ext cx="1419003" cy="47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E8B6EB2-40F2-4E61-900D-FF36945BCE26}"/>
              </a:ext>
            </a:extLst>
          </p:cNvPr>
          <p:cNvCxnSpPr>
            <a:cxnSpLocks/>
          </p:cNvCxnSpPr>
          <p:nvPr/>
        </p:nvCxnSpPr>
        <p:spPr>
          <a:xfrm>
            <a:off x="4598485" y="1809673"/>
            <a:ext cx="3425375" cy="15126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BA9EBF9-8FE9-4BC1-B382-80B57B2D2E31}"/>
              </a:ext>
            </a:extLst>
          </p:cNvPr>
          <p:cNvCxnSpPr>
            <a:cxnSpLocks/>
          </p:cNvCxnSpPr>
          <p:nvPr/>
        </p:nvCxnSpPr>
        <p:spPr>
          <a:xfrm>
            <a:off x="8420100" y="3274060"/>
            <a:ext cx="0" cy="102362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E4AA402-2E07-4A02-9D9C-01524AE4F304}"/>
              </a:ext>
            </a:extLst>
          </p:cNvPr>
          <p:cNvSpPr txBox="1"/>
          <p:nvPr/>
        </p:nvSpPr>
        <p:spPr>
          <a:xfrm>
            <a:off x="8522944" y="3473524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 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EAC1AFC-905F-40BB-BFCA-986A79702EDC}"/>
              </a:ext>
            </a:extLst>
          </p:cNvPr>
          <p:cNvSpPr txBox="1"/>
          <p:nvPr/>
        </p:nvSpPr>
        <p:spPr>
          <a:xfrm>
            <a:off x="7685179" y="5113177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(+1 m)</a:t>
            </a:r>
          </a:p>
        </p:txBody>
      </p:sp>
    </p:spTree>
    <p:extLst>
      <p:ext uri="{BB962C8B-B14F-4D97-AF65-F5344CB8AC3E}">
        <p14:creationId xmlns:p14="http://schemas.microsoft.com/office/powerpoint/2010/main" val="16156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  <p:bldP spid="34" grpId="0" animBg="1"/>
      <p:bldP spid="41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95797" y="69669"/>
            <a:ext cx="9718766" cy="6733039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886A962-2D08-4538-9C09-8B1ED3409D86}"/>
              </a:ext>
            </a:extLst>
          </p:cNvPr>
          <p:cNvSpPr/>
          <p:nvPr/>
        </p:nvSpPr>
        <p:spPr>
          <a:xfrm>
            <a:off x="7064831" y="5773782"/>
            <a:ext cx="2749732" cy="1028925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3046971" y="145814"/>
            <a:ext cx="3812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What high is the kite?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B8E05D-6733-4141-A341-8EB91DF42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4" r="29763"/>
          <a:stretch/>
        </p:blipFill>
        <p:spPr>
          <a:xfrm>
            <a:off x="8179411" y="4475381"/>
            <a:ext cx="427342" cy="107202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A2AB6C-D9DD-4F34-8675-8F498B8F4509}"/>
              </a:ext>
            </a:extLst>
          </p:cNvPr>
          <p:cNvCxnSpPr>
            <a:cxnSpLocks/>
          </p:cNvCxnSpPr>
          <p:nvPr/>
        </p:nvCxnSpPr>
        <p:spPr>
          <a:xfrm flipH="1" flipV="1">
            <a:off x="3305006" y="1557757"/>
            <a:ext cx="4863634" cy="29968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CCAFE9-0317-4F27-887C-92EE7D45FCCB}"/>
              </a:ext>
            </a:extLst>
          </p:cNvPr>
          <p:cNvCxnSpPr>
            <a:cxnSpLocks/>
          </p:cNvCxnSpPr>
          <p:nvPr/>
        </p:nvCxnSpPr>
        <p:spPr>
          <a:xfrm flipH="1">
            <a:off x="6932023" y="4571069"/>
            <a:ext cx="12676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ck Arc 16">
            <a:extLst>
              <a:ext uri="{FF2B5EF4-FFF2-40B4-BE49-F238E27FC236}">
                <a16:creationId xmlns:a16="http://schemas.microsoft.com/office/drawing/2014/main" id="{D6C65539-0CEF-4007-838B-48607C85580A}"/>
              </a:ext>
            </a:extLst>
          </p:cNvPr>
          <p:cNvSpPr/>
          <p:nvPr/>
        </p:nvSpPr>
        <p:spPr>
          <a:xfrm>
            <a:off x="7347857" y="3733800"/>
            <a:ext cx="1641566" cy="1641566"/>
          </a:xfrm>
          <a:prstGeom prst="blockArc">
            <a:avLst>
              <a:gd name="adj1" fmla="val 10772385"/>
              <a:gd name="adj2" fmla="val 12667710"/>
              <a:gd name="adj3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0658B-817E-46EC-B2EB-C7A8D8703201}"/>
              </a:ext>
            </a:extLst>
          </p:cNvPr>
          <p:cNvSpPr txBox="1"/>
          <p:nvPr/>
        </p:nvSpPr>
        <p:spPr>
          <a:xfrm>
            <a:off x="6444702" y="3876961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35°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22152D-7DFA-4A7D-8ED6-E6356AE8F593}"/>
              </a:ext>
            </a:extLst>
          </p:cNvPr>
          <p:cNvSpPr txBox="1"/>
          <p:nvPr/>
        </p:nvSpPr>
        <p:spPr>
          <a:xfrm>
            <a:off x="4902346" y="4504079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15 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E27606-1579-4009-A3D7-DB26181FAA1D}"/>
              </a:ext>
            </a:extLst>
          </p:cNvPr>
          <p:cNvSpPr/>
          <p:nvPr/>
        </p:nvSpPr>
        <p:spPr>
          <a:xfrm>
            <a:off x="2179972" y="2557026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69BB6E-DBB4-4170-9961-C484ACC686A6}"/>
              </a:ext>
            </a:extLst>
          </p:cNvPr>
          <p:cNvSpPr/>
          <p:nvPr/>
        </p:nvSpPr>
        <p:spPr>
          <a:xfrm>
            <a:off x="4362707" y="445203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8B862-C107-4FD2-AA1F-8C52F501D4D5}"/>
              </a:ext>
            </a:extLst>
          </p:cNvPr>
          <p:cNvSpPr/>
          <p:nvPr/>
        </p:nvSpPr>
        <p:spPr>
          <a:xfrm>
            <a:off x="5405689" y="2107588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85928B-D6BE-42AB-B220-30B0269F0007}"/>
              </a:ext>
            </a:extLst>
          </p:cNvPr>
          <p:cNvSpPr txBox="1"/>
          <p:nvPr/>
        </p:nvSpPr>
        <p:spPr>
          <a:xfrm>
            <a:off x="7654126" y="5817327"/>
            <a:ext cx="1596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/>
              <a:t>12 m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AFB6F9-8F60-4049-B33D-CFBF5F520E7E}"/>
              </a:ext>
            </a:extLst>
          </p:cNvPr>
          <p:cNvGrpSpPr/>
          <p:nvPr/>
        </p:nvGrpSpPr>
        <p:grpSpPr>
          <a:xfrm>
            <a:off x="224709" y="27640"/>
            <a:ext cx="1188146" cy="2025574"/>
            <a:chOff x="120201" y="27640"/>
            <a:chExt cx="1188146" cy="202557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AF26C0-DF18-47A1-BF88-228B0E0A6DA3}"/>
                </a:ext>
              </a:extLst>
            </p:cNvPr>
            <p:cNvSpPr/>
            <p:nvPr/>
          </p:nvSpPr>
          <p:spPr>
            <a:xfrm>
              <a:off x="120201" y="655706"/>
              <a:ext cx="118013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CAH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49D62B-ECB1-459A-A7FB-DCBAFF6FDD70}"/>
                </a:ext>
              </a:extLst>
            </p:cNvPr>
            <p:cNvSpPr/>
            <p:nvPr/>
          </p:nvSpPr>
          <p:spPr>
            <a:xfrm>
              <a:off x="120201" y="27640"/>
              <a:ext cx="118814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SOH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ED9FBD-AF98-45CE-997F-550998DCCA0F}"/>
                </a:ext>
              </a:extLst>
            </p:cNvPr>
            <p:cNvSpPr/>
            <p:nvPr/>
          </p:nvSpPr>
          <p:spPr>
            <a:xfrm>
              <a:off x="120201" y="1283773"/>
              <a:ext cx="116371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TOA</a:t>
              </a:r>
            </a:p>
          </p:txBody>
        </p:sp>
      </p:grp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C90180E9-6DAE-4D0E-86DC-E5C103AB2453}"/>
              </a:ext>
            </a:extLst>
          </p:cNvPr>
          <p:cNvSpPr/>
          <p:nvPr/>
        </p:nvSpPr>
        <p:spPr>
          <a:xfrm>
            <a:off x="1395243" y="1439893"/>
            <a:ext cx="457200" cy="457200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/>
              <p:nvPr/>
            </p:nvSpPr>
            <p:spPr>
              <a:xfrm>
                <a:off x="3411038" y="5496491"/>
                <a:ext cx="3089372" cy="8900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4000" b="0" dirty="0">
                    <a:solidFill>
                      <a:schemeClr val="bg1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𝑇𝑎𝑛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35</m:t>
                    </m:r>
                    <m:r>
                      <m:rPr>
                        <m:nor/>
                      </m:rPr>
                      <a:rPr lang="en-GB" sz="4000" dirty="0"/>
                      <m:t>°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038" y="5496491"/>
                <a:ext cx="3089372" cy="890052"/>
              </a:xfrm>
              <a:prstGeom prst="rect">
                <a:avLst/>
              </a:prstGeom>
              <a:blipFill>
                <a:blip r:embed="rId3"/>
                <a:stretch>
                  <a:fillRect l="-10079" t="-1370" b="-19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78F133B-15ED-4BE0-9427-F76E0F8F8E6A}"/>
              </a:ext>
            </a:extLst>
          </p:cNvPr>
          <p:cNvSpPr txBox="1"/>
          <p:nvPr/>
        </p:nvSpPr>
        <p:spPr>
          <a:xfrm>
            <a:off x="461776" y="6383534"/>
            <a:ext cx="14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to scale)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C816616-FA6C-40B9-8E36-0D721E149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11" y="806734"/>
            <a:ext cx="2486316" cy="1243158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06BC3D0-C48B-44E7-889F-4CF3A5BEFC0F}"/>
              </a:ext>
            </a:extLst>
          </p:cNvPr>
          <p:cNvCxnSpPr>
            <a:cxnSpLocks/>
          </p:cNvCxnSpPr>
          <p:nvPr/>
        </p:nvCxnSpPr>
        <p:spPr>
          <a:xfrm>
            <a:off x="2933760" y="1466314"/>
            <a:ext cx="0" cy="310475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DBEC60-C904-40AE-B1C8-AB8FB4299FE4}"/>
              </a:ext>
            </a:extLst>
          </p:cNvPr>
          <p:cNvCxnSpPr>
            <a:cxnSpLocks/>
          </p:cNvCxnSpPr>
          <p:nvPr/>
        </p:nvCxnSpPr>
        <p:spPr>
          <a:xfrm>
            <a:off x="3013166" y="4554583"/>
            <a:ext cx="5199015" cy="1741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5F603A-8186-4DEF-BBB7-A4F28842D751}"/>
              </a:ext>
            </a:extLst>
          </p:cNvPr>
          <p:cNvCxnSpPr>
            <a:cxnSpLocks/>
          </p:cNvCxnSpPr>
          <p:nvPr/>
        </p:nvCxnSpPr>
        <p:spPr>
          <a:xfrm>
            <a:off x="8736623" y="4496191"/>
            <a:ext cx="0" cy="102362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3F6CD2B-8EDC-4585-8C0D-047F830D6E25}"/>
              </a:ext>
            </a:extLst>
          </p:cNvPr>
          <p:cNvSpPr txBox="1"/>
          <p:nvPr/>
        </p:nvSpPr>
        <p:spPr>
          <a:xfrm>
            <a:off x="8839467" y="4695655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 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E5C2C1-78B9-4A8B-9637-0A7CB78B99A8}"/>
              </a:ext>
            </a:extLst>
          </p:cNvPr>
          <p:cNvSpPr txBox="1"/>
          <p:nvPr/>
        </p:nvSpPr>
        <p:spPr>
          <a:xfrm>
            <a:off x="6920248" y="5157138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(+1 m)</a:t>
            </a:r>
          </a:p>
        </p:txBody>
      </p:sp>
    </p:spTree>
    <p:extLst>
      <p:ext uri="{BB962C8B-B14F-4D97-AF65-F5344CB8AC3E}">
        <p14:creationId xmlns:p14="http://schemas.microsoft.com/office/powerpoint/2010/main" val="47134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  <p:bldP spid="35" grpId="0" animBg="1"/>
      <p:bldP spid="41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95797" y="69669"/>
            <a:ext cx="9718766" cy="6733039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886A962-2D08-4538-9C09-8B1ED3409D86}"/>
              </a:ext>
            </a:extLst>
          </p:cNvPr>
          <p:cNvSpPr/>
          <p:nvPr/>
        </p:nvSpPr>
        <p:spPr>
          <a:xfrm>
            <a:off x="7064831" y="5773782"/>
            <a:ext cx="2749732" cy="1028925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3046972" y="145814"/>
            <a:ext cx="3812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What high is the kite?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B8E05D-6733-4141-A341-8EB91DF42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4" r="29763"/>
          <a:stretch/>
        </p:blipFill>
        <p:spPr>
          <a:xfrm>
            <a:off x="2013829" y="4492239"/>
            <a:ext cx="563908" cy="141461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A2AB6C-D9DD-4F34-8675-8F498B8F4509}"/>
              </a:ext>
            </a:extLst>
          </p:cNvPr>
          <p:cNvCxnSpPr>
            <a:cxnSpLocks/>
          </p:cNvCxnSpPr>
          <p:nvPr/>
        </p:nvCxnSpPr>
        <p:spPr>
          <a:xfrm flipV="1">
            <a:off x="2577737" y="1166949"/>
            <a:ext cx="3692434" cy="3717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CCAFE9-0317-4F27-887C-92EE7D45FCCB}"/>
              </a:ext>
            </a:extLst>
          </p:cNvPr>
          <p:cNvCxnSpPr>
            <a:cxnSpLocks/>
          </p:cNvCxnSpPr>
          <p:nvPr/>
        </p:nvCxnSpPr>
        <p:spPr>
          <a:xfrm flipV="1">
            <a:off x="2582091" y="4881681"/>
            <a:ext cx="190282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2A15FB-84A0-4E42-AECF-1D052572CD5F}"/>
              </a:ext>
            </a:extLst>
          </p:cNvPr>
          <p:cNvCxnSpPr>
            <a:cxnSpLocks/>
          </p:cNvCxnSpPr>
          <p:nvPr/>
        </p:nvCxnSpPr>
        <p:spPr>
          <a:xfrm flipH="1">
            <a:off x="2682240" y="4950822"/>
            <a:ext cx="0" cy="91875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ck Arc 16">
            <a:extLst>
              <a:ext uri="{FF2B5EF4-FFF2-40B4-BE49-F238E27FC236}">
                <a16:creationId xmlns:a16="http://schemas.microsoft.com/office/drawing/2014/main" id="{D6C65539-0CEF-4007-838B-48607C85580A}"/>
              </a:ext>
            </a:extLst>
          </p:cNvPr>
          <p:cNvSpPr/>
          <p:nvPr/>
        </p:nvSpPr>
        <p:spPr>
          <a:xfrm>
            <a:off x="1783220" y="4056544"/>
            <a:ext cx="1641566" cy="1641566"/>
          </a:xfrm>
          <a:prstGeom prst="blockArc">
            <a:avLst>
              <a:gd name="adj1" fmla="val 18939083"/>
              <a:gd name="adj2" fmla="val 31496"/>
              <a:gd name="adj3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0658B-817E-46EC-B2EB-C7A8D8703201}"/>
              </a:ext>
            </a:extLst>
          </p:cNvPr>
          <p:cNvSpPr txBox="1"/>
          <p:nvPr/>
        </p:nvSpPr>
        <p:spPr>
          <a:xfrm>
            <a:off x="3469316" y="4146122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50°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22152D-7DFA-4A7D-8ED6-E6356AE8F593}"/>
              </a:ext>
            </a:extLst>
          </p:cNvPr>
          <p:cNvSpPr txBox="1"/>
          <p:nvPr/>
        </p:nvSpPr>
        <p:spPr>
          <a:xfrm>
            <a:off x="3528314" y="2211450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25 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6DAB7A-38B4-46CC-B535-904DB73CD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645" y="667204"/>
            <a:ext cx="1534745" cy="27284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5255D4-44D0-4958-A6C5-1CDFF2372804}"/>
              </a:ext>
            </a:extLst>
          </p:cNvPr>
          <p:cNvSpPr txBox="1"/>
          <p:nvPr/>
        </p:nvSpPr>
        <p:spPr>
          <a:xfrm>
            <a:off x="2710436" y="5091684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 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E27606-1579-4009-A3D7-DB26181FAA1D}"/>
              </a:ext>
            </a:extLst>
          </p:cNvPr>
          <p:cNvSpPr/>
          <p:nvPr/>
        </p:nvSpPr>
        <p:spPr>
          <a:xfrm>
            <a:off x="7090835" y="2517471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69BB6E-DBB4-4170-9961-C484ACC686A6}"/>
              </a:ext>
            </a:extLst>
          </p:cNvPr>
          <p:cNvSpPr/>
          <p:nvPr/>
        </p:nvSpPr>
        <p:spPr>
          <a:xfrm>
            <a:off x="4965523" y="4743925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8B862-C107-4FD2-AA1F-8C52F501D4D5}"/>
              </a:ext>
            </a:extLst>
          </p:cNvPr>
          <p:cNvSpPr/>
          <p:nvPr/>
        </p:nvSpPr>
        <p:spPr>
          <a:xfrm>
            <a:off x="3348823" y="2690176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06BC3D0-C48B-44E7-889F-4CF3A5BEFC0F}"/>
              </a:ext>
            </a:extLst>
          </p:cNvPr>
          <p:cNvCxnSpPr>
            <a:cxnSpLocks/>
          </p:cNvCxnSpPr>
          <p:nvPr/>
        </p:nvCxnSpPr>
        <p:spPr>
          <a:xfrm>
            <a:off x="7062651" y="966506"/>
            <a:ext cx="0" cy="398431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385928B-D6BE-42AB-B220-30B0269F0007}"/>
              </a:ext>
            </a:extLst>
          </p:cNvPr>
          <p:cNvSpPr txBox="1"/>
          <p:nvPr/>
        </p:nvSpPr>
        <p:spPr>
          <a:xfrm>
            <a:off x="7654126" y="5817327"/>
            <a:ext cx="1596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/>
              <a:t>20 m</a:t>
            </a:r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04255F99-8773-4C74-8F29-D8A57FDFE40E}"/>
              </a:ext>
            </a:extLst>
          </p:cNvPr>
          <p:cNvSpPr/>
          <p:nvPr/>
        </p:nvSpPr>
        <p:spPr>
          <a:xfrm>
            <a:off x="1395243" y="191133"/>
            <a:ext cx="457200" cy="457200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AFB6F9-8F60-4049-B33D-CFBF5F520E7E}"/>
              </a:ext>
            </a:extLst>
          </p:cNvPr>
          <p:cNvGrpSpPr/>
          <p:nvPr/>
        </p:nvGrpSpPr>
        <p:grpSpPr>
          <a:xfrm>
            <a:off x="224709" y="27640"/>
            <a:ext cx="1188146" cy="2025574"/>
            <a:chOff x="120201" y="27640"/>
            <a:chExt cx="1188146" cy="202557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AF26C0-DF18-47A1-BF88-228B0E0A6DA3}"/>
                </a:ext>
              </a:extLst>
            </p:cNvPr>
            <p:cNvSpPr/>
            <p:nvPr/>
          </p:nvSpPr>
          <p:spPr>
            <a:xfrm>
              <a:off x="120201" y="655706"/>
              <a:ext cx="118013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CAH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49D62B-ECB1-459A-A7FB-DCBAFF6FDD70}"/>
                </a:ext>
              </a:extLst>
            </p:cNvPr>
            <p:cNvSpPr/>
            <p:nvPr/>
          </p:nvSpPr>
          <p:spPr>
            <a:xfrm>
              <a:off x="120201" y="27640"/>
              <a:ext cx="118814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SOH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ED9FBD-AF98-45CE-997F-550998DCCA0F}"/>
                </a:ext>
              </a:extLst>
            </p:cNvPr>
            <p:cNvSpPr/>
            <p:nvPr/>
          </p:nvSpPr>
          <p:spPr>
            <a:xfrm>
              <a:off x="120201" y="1283773"/>
              <a:ext cx="116371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TOA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/>
              <p:nvPr/>
            </p:nvSpPr>
            <p:spPr>
              <a:xfrm>
                <a:off x="3492318" y="5714210"/>
                <a:ext cx="2932278" cy="8900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4000" b="0" dirty="0">
                    <a:solidFill>
                      <a:schemeClr val="bg1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𝑆𝑖𝑛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50</m:t>
                    </m:r>
                    <m:r>
                      <m:rPr>
                        <m:nor/>
                      </m:rPr>
                      <a:rPr lang="en-GB" sz="4000" dirty="0"/>
                      <m:t>°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318" y="5714210"/>
                <a:ext cx="2932278" cy="890052"/>
              </a:xfrm>
              <a:prstGeom prst="rect">
                <a:avLst/>
              </a:prstGeom>
              <a:blipFill>
                <a:blip r:embed="rId4"/>
                <a:stretch>
                  <a:fillRect l="-10603" t="-685" b="-198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A6FF3FD5-D0C4-4578-95FD-6421D5066D3A}"/>
              </a:ext>
            </a:extLst>
          </p:cNvPr>
          <p:cNvSpPr txBox="1"/>
          <p:nvPr/>
        </p:nvSpPr>
        <p:spPr>
          <a:xfrm>
            <a:off x="461776" y="6383534"/>
            <a:ext cx="14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to scale)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3DD5AE0-2B4F-4E76-A6B0-51D460B78FA5}"/>
              </a:ext>
            </a:extLst>
          </p:cNvPr>
          <p:cNvSpPr txBox="1"/>
          <p:nvPr/>
        </p:nvSpPr>
        <p:spPr>
          <a:xfrm>
            <a:off x="7685179" y="5113177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(+1 m)</a:t>
            </a:r>
          </a:p>
        </p:txBody>
      </p:sp>
    </p:spTree>
    <p:extLst>
      <p:ext uri="{BB962C8B-B14F-4D97-AF65-F5344CB8AC3E}">
        <p14:creationId xmlns:p14="http://schemas.microsoft.com/office/powerpoint/2010/main" val="420693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  <p:bldP spid="34" grpId="0" animBg="1"/>
      <p:bldP spid="41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95797" y="69669"/>
            <a:ext cx="9718766" cy="6733039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886A962-2D08-4538-9C09-8B1ED3409D86}"/>
              </a:ext>
            </a:extLst>
          </p:cNvPr>
          <p:cNvSpPr/>
          <p:nvPr/>
        </p:nvSpPr>
        <p:spPr>
          <a:xfrm>
            <a:off x="7064831" y="5773782"/>
            <a:ext cx="2749732" cy="1028925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2104529" y="145814"/>
            <a:ext cx="56970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What is the angle of elevation to </a:t>
            </a:r>
          </a:p>
          <a:p>
            <a:pPr algn="ctr"/>
            <a:r>
              <a:rPr lang="en-GB" sz="3200" dirty="0"/>
              <a:t>the top of the building?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B8E05D-6733-4141-A341-8EB91DF42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4" r="29763"/>
          <a:stretch/>
        </p:blipFill>
        <p:spPr>
          <a:xfrm>
            <a:off x="2653285" y="4294575"/>
            <a:ext cx="361587" cy="90707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A2AB6C-D9DD-4F34-8675-8F498B8F4509}"/>
              </a:ext>
            </a:extLst>
          </p:cNvPr>
          <p:cNvCxnSpPr>
            <a:cxnSpLocks/>
          </p:cNvCxnSpPr>
          <p:nvPr/>
        </p:nvCxnSpPr>
        <p:spPr>
          <a:xfrm flipV="1">
            <a:off x="2854960" y="904240"/>
            <a:ext cx="4378960" cy="345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ck Arc 16">
            <a:extLst>
              <a:ext uri="{FF2B5EF4-FFF2-40B4-BE49-F238E27FC236}">
                <a16:creationId xmlns:a16="http://schemas.microsoft.com/office/drawing/2014/main" id="{D6C65539-0CEF-4007-838B-48607C85580A}"/>
              </a:ext>
            </a:extLst>
          </p:cNvPr>
          <p:cNvSpPr/>
          <p:nvPr/>
        </p:nvSpPr>
        <p:spPr>
          <a:xfrm>
            <a:off x="1954210" y="3601863"/>
            <a:ext cx="1641566" cy="1641566"/>
          </a:xfrm>
          <a:prstGeom prst="blockArc">
            <a:avLst>
              <a:gd name="adj1" fmla="val 19403033"/>
              <a:gd name="adj2" fmla="val 21496079"/>
              <a:gd name="adj3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F0658B-817E-46EC-B2EB-C7A8D8703201}"/>
                  </a:ext>
                </a:extLst>
              </p:cNvPr>
              <p:cNvSpPr txBox="1"/>
              <p:nvPr/>
            </p:nvSpPr>
            <p:spPr>
              <a:xfrm>
                <a:off x="3615961" y="3669125"/>
                <a:ext cx="6009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600" dirty="0"/>
                  <a:t>°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F0658B-817E-46EC-B2EB-C7A8D8703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961" y="3669125"/>
                <a:ext cx="600998" cy="646331"/>
              </a:xfrm>
              <a:prstGeom prst="rect">
                <a:avLst/>
              </a:prstGeom>
              <a:blipFill>
                <a:blip r:embed="rId3"/>
                <a:stretch>
                  <a:fillRect t="-15094" r="-29293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522152D-7DFA-4A7D-8ED6-E6356AE8F593}"/>
              </a:ext>
            </a:extLst>
          </p:cNvPr>
          <p:cNvSpPr txBox="1"/>
          <p:nvPr/>
        </p:nvSpPr>
        <p:spPr>
          <a:xfrm>
            <a:off x="4545346" y="4414908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80 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E27606-1579-4009-A3D7-DB26181FAA1D}"/>
              </a:ext>
            </a:extLst>
          </p:cNvPr>
          <p:cNvSpPr/>
          <p:nvPr/>
        </p:nvSpPr>
        <p:spPr>
          <a:xfrm>
            <a:off x="6587115" y="2176509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69BB6E-DBB4-4170-9961-C484ACC686A6}"/>
              </a:ext>
            </a:extLst>
          </p:cNvPr>
          <p:cNvSpPr/>
          <p:nvPr/>
        </p:nvSpPr>
        <p:spPr>
          <a:xfrm>
            <a:off x="4082769" y="4430129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8B862-C107-4FD2-AA1F-8C52F501D4D5}"/>
              </a:ext>
            </a:extLst>
          </p:cNvPr>
          <p:cNvSpPr/>
          <p:nvPr/>
        </p:nvSpPr>
        <p:spPr>
          <a:xfrm>
            <a:off x="3887915" y="2354371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85928B-D6BE-42AB-B220-30B0269F0007}"/>
              </a:ext>
            </a:extLst>
          </p:cNvPr>
          <p:cNvSpPr txBox="1"/>
          <p:nvPr/>
        </p:nvSpPr>
        <p:spPr>
          <a:xfrm>
            <a:off x="7892172" y="5817327"/>
            <a:ext cx="1120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/>
              <a:t>33°</a:t>
            </a:r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99898EF5-EEEF-4B59-9A9D-739AF5097EE4}"/>
              </a:ext>
            </a:extLst>
          </p:cNvPr>
          <p:cNvSpPr/>
          <p:nvPr/>
        </p:nvSpPr>
        <p:spPr>
          <a:xfrm>
            <a:off x="1395243" y="811826"/>
            <a:ext cx="457200" cy="457200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AFB6F9-8F60-4049-B33D-CFBF5F520E7E}"/>
              </a:ext>
            </a:extLst>
          </p:cNvPr>
          <p:cNvGrpSpPr/>
          <p:nvPr/>
        </p:nvGrpSpPr>
        <p:grpSpPr>
          <a:xfrm>
            <a:off x="224709" y="27640"/>
            <a:ext cx="1188146" cy="2025574"/>
            <a:chOff x="120201" y="27640"/>
            <a:chExt cx="1188146" cy="202557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AF26C0-DF18-47A1-BF88-228B0E0A6DA3}"/>
                </a:ext>
              </a:extLst>
            </p:cNvPr>
            <p:cNvSpPr/>
            <p:nvPr/>
          </p:nvSpPr>
          <p:spPr>
            <a:xfrm>
              <a:off x="120201" y="655706"/>
              <a:ext cx="118013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CAH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49D62B-ECB1-459A-A7FB-DCBAFF6FDD70}"/>
                </a:ext>
              </a:extLst>
            </p:cNvPr>
            <p:cNvSpPr/>
            <p:nvPr/>
          </p:nvSpPr>
          <p:spPr>
            <a:xfrm>
              <a:off x="120201" y="27640"/>
              <a:ext cx="118814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SOH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ED9FBD-AF98-45CE-997F-550998DCCA0F}"/>
                </a:ext>
              </a:extLst>
            </p:cNvPr>
            <p:cNvSpPr/>
            <p:nvPr/>
          </p:nvSpPr>
          <p:spPr>
            <a:xfrm>
              <a:off x="120201" y="1283773"/>
              <a:ext cx="116371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TOA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/>
              <p:nvPr/>
            </p:nvSpPr>
            <p:spPr>
              <a:xfrm>
                <a:off x="3604078" y="5496491"/>
                <a:ext cx="2727221" cy="874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4000" b="0" dirty="0">
                    <a:solidFill>
                      <a:schemeClr val="bg1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𝐶𝑜𝑠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GB" sz="4000" dirty="0"/>
                      <m:t>°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95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078" y="5496491"/>
                <a:ext cx="2727221" cy="874342"/>
              </a:xfrm>
              <a:prstGeom prst="rect">
                <a:avLst/>
              </a:prstGeom>
              <a:blipFill>
                <a:blip r:embed="rId4"/>
                <a:stretch>
                  <a:fillRect l="-11161" t="-2797" b="-20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78F133B-15ED-4BE0-9427-F76E0F8F8E6A}"/>
              </a:ext>
            </a:extLst>
          </p:cNvPr>
          <p:cNvSpPr txBox="1"/>
          <p:nvPr/>
        </p:nvSpPr>
        <p:spPr>
          <a:xfrm>
            <a:off x="461776" y="6383534"/>
            <a:ext cx="14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to scale)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DBEC60-C904-40AE-B1C8-AB8FB4299FE4}"/>
              </a:ext>
            </a:extLst>
          </p:cNvPr>
          <p:cNvCxnSpPr>
            <a:cxnSpLocks/>
          </p:cNvCxnSpPr>
          <p:nvPr/>
        </p:nvCxnSpPr>
        <p:spPr>
          <a:xfrm>
            <a:off x="2949879" y="4388099"/>
            <a:ext cx="4166609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5EB3468-40D3-4970-AB97-762923FF0F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3" r="26709"/>
          <a:stretch/>
        </p:blipFill>
        <p:spPr>
          <a:xfrm>
            <a:off x="7124537" y="874128"/>
            <a:ext cx="2303943" cy="429331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824CEED-DE12-493B-9765-E98EAFEA35C6}"/>
              </a:ext>
            </a:extLst>
          </p:cNvPr>
          <p:cNvSpPr txBox="1"/>
          <p:nvPr/>
        </p:nvSpPr>
        <p:spPr>
          <a:xfrm>
            <a:off x="4160582" y="1976742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95 m</a:t>
            </a:r>
          </a:p>
        </p:txBody>
      </p:sp>
    </p:spTree>
    <p:extLst>
      <p:ext uri="{BB962C8B-B14F-4D97-AF65-F5344CB8AC3E}">
        <p14:creationId xmlns:p14="http://schemas.microsoft.com/office/powerpoint/2010/main" val="414191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  <p:bldP spid="32" grpId="0" animBg="1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95797" y="69669"/>
            <a:ext cx="9718766" cy="6733039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886A962-2D08-4538-9C09-8B1ED3409D86}"/>
              </a:ext>
            </a:extLst>
          </p:cNvPr>
          <p:cNvSpPr/>
          <p:nvPr/>
        </p:nvSpPr>
        <p:spPr>
          <a:xfrm>
            <a:off x="7064831" y="5773782"/>
            <a:ext cx="2749732" cy="1028925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2657747" y="145814"/>
            <a:ext cx="4590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How tall is the lighthouse?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B8E05D-6733-4141-A341-8EB91DF42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4" r="29763"/>
          <a:stretch/>
        </p:blipFill>
        <p:spPr>
          <a:xfrm>
            <a:off x="8227225" y="3927934"/>
            <a:ext cx="361587" cy="90707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A2AB6C-D9DD-4F34-8675-8F498B8F4509}"/>
              </a:ext>
            </a:extLst>
          </p:cNvPr>
          <p:cNvCxnSpPr>
            <a:cxnSpLocks/>
          </p:cNvCxnSpPr>
          <p:nvPr/>
        </p:nvCxnSpPr>
        <p:spPr>
          <a:xfrm flipH="1" flipV="1">
            <a:off x="3039036" y="1828802"/>
            <a:ext cx="4921324" cy="29311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ck Arc 16">
            <a:extLst>
              <a:ext uri="{FF2B5EF4-FFF2-40B4-BE49-F238E27FC236}">
                <a16:creationId xmlns:a16="http://schemas.microsoft.com/office/drawing/2014/main" id="{D6C65539-0CEF-4007-838B-48607C85580A}"/>
              </a:ext>
            </a:extLst>
          </p:cNvPr>
          <p:cNvSpPr/>
          <p:nvPr/>
        </p:nvSpPr>
        <p:spPr>
          <a:xfrm>
            <a:off x="7063377" y="3937000"/>
            <a:ext cx="1641566" cy="1641566"/>
          </a:xfrm>
          <a:prstGeom prst="blockArc">
            <a:avLst>
              <a:gd name="adj1" fmla="val 10772385"/>
              <a:gd name="adj2" fmla="val 12736823"/>
              <a:gd name="adj3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0658B-817E-46EC-B2EB-C7A8D8703201}"/>
              </a:ext>
            </a:extLst>
          </p:cNvPr>
          <p:cNvSpPr txBox="1"/>
          <p:nvPr/>
        </p:nvSpPr>
        <p:spPr>
          <a:xfrm>
            <a:off x="6134007" y="4088825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44°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22152D-7DFA-4A7D-8ED6-E6356AE8F593}"/>
              </a:ext>
            </a:extLst>
          </p:cNvPr>
          <p:cNvSpPr txBox="1"/>
          <p:nvPr/>
        </p:nvSpPr>
        <p:spPr>
          <a:xfrm>
            <a:off x="4936883" y="2448473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85 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E27606-1579-4009-A3D7-DB26181FAA1D}"/>
              </a:ext>
            </a:extLst>
          </p:cNvPr>
          <p:cNvSpPr/>
          <p:nvPr/>
        </p:nvSpPr>
        <p:spPr>
          <a:xfrm>
            <a:off x="1548611" y="2633139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69BB6E-DBB4-4170-9961-C484ACC686A6}"/>
              </a:ext>
            </a:extLst>
          </p:cNvPr>
          <p:cNvSpPr/>
          <p:nvPr/>
        </p:nvSpPr>
        <p:spPr>
          <a:xfrm>
            <a:off x="4850606" y="464507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8B862-C107-4FD2-AA1F-8C52F501D4D5}"/>
              </a:ext>
            </a:extLst>
          </p:cNvPr>
          <p:cNvSpPr/>
          <p:nvPr/>
        </p:nvSpPr>
        <p:spPr>
          <a:xfrm>
            <a:off x="5916639" y="2667465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85928B-D6BE-42AB-B220-30B0269F0007}"/>
              </a:ext>
            </a:extLst>
          </p:cNvPr>
          <p:cNvSpPr txBox="1"/>
          <p:nvPr/>
        </p:nvSpPr>
        <p:spPr>
          <a:xfrm>
            <a:off x="7654126" y="5817327"/>
            <a:ext cx="1596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/>
              <a:t>59 m</a:t>
            </a:r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04255F99-8773-4C74-8F29-D8A57FDFE40E}"/>
              </a:ext>
            </a:extLst>
          </p:cNvPr>
          <p:cNvSpPr/>
          <p:nvPr/>
        </p:nvSpPr>
        <p:spPr>
          <a:xfrm>
            <a:off x="1395243" y="191133"/>
            <a:ext cx="457200" cy="457200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AFB6F9-8F60-4049-B33D-CFBF5F520E7E}"/>
              </a:ext>
            </a:extLst>
          </p:cNvPr>
          <p:cNvGrpSpPr/>
          <p:nvPr/>
        </p:nvGrpSpPr>
        <p:grpSpPr>
          <a:xfrm>
            <a:off x="224709" y="27640"/>
            <a:ext cx="1188146" cy="2025574"/>
            <a:chOff x="120201" y="27640"/>
            <a:chExt cx="1188146" cy="202557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AF26C0-DF18-47A1-BF88-228B0E0A6DA3}"/>
                </a:ext>
              </a:extLst>
            </p:cNvPr>
            <p:cNvSpPr/>
            <p:nvPr/>
          </p:nvSpPr>
          <p:spPr>
            <a:xfrm>
              <a:off x="120201" y="655706"/>
              <a:ext cx="118013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CAH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49D62B-ECB1-459A-A7FB-DCBAFF6FDD70}"/>
                </a:ext>
              </a:extLst>
            </p:cNvPr>
            <p:cNvSpPr/>
            <p:nvPr/>
          </p:nvSpPr>
          <p:spPr>
            <a:xfrm>
              <a:off x="120201" y="27640"/>
              <a:ext cx="118814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SOH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ED9FBD-AF98-45CE-997F-550998DCCA0F}"/>
                </a:ext>
              </a:extLst>
            </p:cNvPr>
            <p:cNvSpPr/>
            <p:nvPr/>
          </p:nvSpPr>
          <p:spPr>
            <a:xfrm>
              <a:off x="120201" y="1283773"/>
              <a:ext cx="116371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TOA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/>
              <p:nvPr/>
            </p:nvSpPr>
            <p:spPr>
              <a:xfrm>
                <a:off x="3482158" y="5567611"/>
                <a:ext cx="2932278" cy="8903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4000" b="0" dirty="0">
                    <a:solidFill>
                      <a:schemeClr val="bg1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𝑆𝑖𝑛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44</m:t>
                    </m:r>
                    <m:r>
                      <m:rPr>
                        <m:nor/>
                      </m:rPr>
                      <a:rPr lang="en-GB" sz="4000" dirty="0"/>
                      <m:t>°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85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158" y="5567611"/>
                <a:ext cx="2932278" cy="890372"/>
              </a:xfrm>
              <a:prstGeom prst="rect">
                <a:avLst/>
              </a:prstGeom>
              <a:blipFill>
                <a:blip r:embed="rId3"/>
                <a:stretch>
                  <a:fillRect l="-10395" t="-685" b="-198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78F133B-15ED-4BE0-9427-F76E0F8F8E6A}"/>
              </a:ext>
            </a:extLst>
          </p:cNvPr>
          <p:cNvSpPr txBox="1"/>
          <p:nvPr/>
        </p:nvSpPr>
        <p:spPr>
          <a:xfrm>
            <a:off x="461776" y="6383534"/>
            <a:ext cx="14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to scale)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DBEC60-C904-40AE-B1C8-AB8FB4299FE4}"/>
              </a:ext>
            </a:extLst>
          </p:cNvPr>
          <p:cNvCxnSpPr>
            <a:cxnSpLocks/>
          </p:cNvCxnSpPr>
          <p:nvPr/>
        </p:nvCxnSpPr>
        <p:spPr>
          <a:xfrm>
            <a:off x="3309387" y="4751056"/>
            <a:ext cx="4733656" cy="2533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26A39940-3557-43C6-B9B5-B8C61E867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49" y="1748827"/>
            <a:ext cx="1513780" cy="30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  <p:bldP spid="34" grpId="0" animBg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95797" y="69669"/>
            <a:ext cx="9718766" cy="6733039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886A962-2D08-4538-9C09-8B1ED3409D86}"/>
              </a:ext>
            </a:extLst>
          </p:cNvPr>
          <p:cNvSpPr/>
          <p:nvPr/>
        </p:nvSpPr>
        <p:spPr>
          <a:xfrm>
            <a:off x="7064831" y="5773782"/>
            <a:ext cx="2749732" cy="1028925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1872954" y="145814"/>
            <a:ext cx="6160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How far away is the top of the tree?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B8E05D-6733-4141-A341-8EB91DF42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4" r="29763"/>
          <a:stretch/>
        </p:blipFill>
        <p:spPr>
          <a:xfrm>
            <a:off x="7085874" y="3631568"/>
            <a:ext cx="483318" cy="1212443"/>
          </a:xfrm>
          <a:prstGeom prst="rect">
            <a:avLst/>
          </a:prstGeom>
        </p:spPr>
      </p:pic>
      <p:sp>
        <p:nvSpPr>
          <p:cNvPr id="17" name="Block Arc 16">
            <a:extLst>
              <a:ext uri="{FF2B5EF4-FFF2-40B4-BE49-F238E27FC236}">
                <a16:creationId xmlns:a16="http://schemas.microsoft.com/office/drawing/2014/main" id="{D6C65539-0CEF-4007-838B-48607C85580A}"/>
              </a:ext>
            </a:extLst>
          </p:cNvPr>
          <p:cNvSpPr/>
          <p:nvPr/>
        </p:nvSpPr>
        <p:spPr>
          <a:xfrm>
            <a:off x="6171123" y="2642292"/>
            <a:ext cx="2093426" cy="2093426"/>
          </a:xfrm>
          <a:prstGeom prst="blockArc">
            <a:avLst>
              <a:gd name="adj1" fmla="val 10635224"/>
              <a:gd name="adj2" fmla="val 12140697"/>
              <a:gd name="adj3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0658B-817E-46EC-B2EB-C7A8D8703201}"/>
              </a:ext>
            </a:extLst>
          </p:cNvPr>
          <p:cNvSpPr txBox="1"/>
          <p:nvPr/>
        </p:nvSpPr>
        <p:spPr>
          <a:xfrm>
            <a:off x="5256527" y="3107109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24°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E27606-1579-4009-A3D7-DB26181FAA1D}"/>
              </a:ext>
            </a:extLst>
          </p:cNvPr>
          <p:cNvSpPr/>
          <p:nvPr/>
        </p:nvSpPr>
        <p:spPr>
          <a:xfrm>
            <a:off x="1068871" y="3133042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69BB6E-DBB4-4170-9961-C484ACC686A6}"/>
              </a:ext>
            </a:extLst>
          </p:cNvPr>
          <p:cNvSpPr/>
          <p:nvPr/>
        </p:nvSpPr>
        <p:spPr>
          <a:xfrm>
            <a:off x="4177477" y="460679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8B862-C107-4FD2-AA1F-8C52F501D4D5}"/>
              </a:ext>
            </a:extLst>
          </p:cNvPr>
          <p:cNvSpPr/>
          <p:nvPr/>
        </p:nvSpPr>
        <p:spPr>
          <a:xfrm>
            <a:off x="4979208" y="2039685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85928B-D6BE-42AB-B220-30B0269F0007}"/>
              </a:ext>
            </a:extLst>
          </p:cNvPr>
          <p:cNvSpPr txBox="1"/>
          <p:nvPr/>
        </p:nvSpPr>
        <p:spPr>
          <a:xfrm>
            <a:off x="7654128" y="5817327"/>
            <a:ext cx="1596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/>
              <a:t>71 m</a:t>
            </a:r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99898EF5-EEEF-4B59-9A9D-739AF5097EE4}"/>
              </a:ext>
            </a:extLst>
          </p:cNvPr>
          <p:cNvSpPr/>
          <p:nvPr/>
        </p:nvSpPr>
        <p:spPr>
          <a:xfrm>
            <a:off x="1395243" y="811826"/>
            <a:ext cx="457200" cy="457200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AFB6F9-8F60-4049-B33D-CFBF5F520E7E}"/>
              </a:ext>
            </a:extLst>
          </p:cNvPr>
          <p:cNvGrpSpPr/>
          <p:nvPr/>
        </p:nvGrpSpPr>
        <p:grpSpPr>
          <a:xfrm>
            <a:off x="224709" y="27640"/>
            <a:ext cx="1188146" cy="2025574"/>
            <a:chOff x="120201" y="27640"/>
            <a:chExt cx="1188146" cy="202557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AF26C0-DF18-47A1-BF88-228B0E0A6DA3}"/>
                </a:ext>
              </a:extLst>
            </p:cNvPr>
            <p:cNvSpPr/>
            <p:nvPr/>
          </p:nvSpPr>
          <p:spPr>
            <a:xfrm>
              <a:off x="120201" y="655706"/>
              <a:ext cx="118013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CAH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49D62B-ECB1-459A-A7FB-DCBAFF6FDD70}"/>
                </a:ext>
              </a:extLst>
            </p:cNvPr>
            <p:cNvSpPr/>
            <p:nvPr/>
          </p:nvSpPr>
          <p:spPr>
            <a:xfrm>
              <a:off x="120201" y="27640"/>
              <a:ext cx="118814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SOH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ED9FBD-AF98-45CE-997F-550998DCCA0F}"/>
                </a:ext>
              </a:extLst>
            </p:cNvPr>
            <p:cNvSpPr/>
            <p:nvPr/>
          </p:nvSpPr>
          <p:spPr>
            <a:xfrm>
              <a:off x="120201" y="1283773"/>
              <a:ext cx="116371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TOA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/>
              <p:nvPr/>
            </p:nvSpPr>
            <p:spPr>
              <a:xfrm>
                <a:off x="3441518" y="5577771"/>
                <a:ext cx="3022174" cy="878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4000" b="0" dirty="0">
                    <a:solidFill>
                      <a:schemeClr val="bg1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𝐶𝑜𝑠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24</m:t>
                    </m:r>
                    <m:r>
                      <m:rPr>
                        <m:nor/>
                      </m:rPr>
                      <a:rPr lang="en-GB" sz="4000" dirty="0"/>
                      <m:t>°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65</m:t>
                        </m:r>
                      </m:num>
                      <m:den>
                        <m:r>
                          <a:rPr lang="en-GB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518" y="5577771"/>
                <a:ext cx="3022174" cy="878189"/>
              </a:xfrm>
              <a:prstGeom prst="rect">
                <a:avLst/>
              </a:prstGeom>
              <a:blipFill>
                <a:blip r:embed="rId3"/>
                <a:stretch>
                  <a:fillRect l="-10303" t="-2083" b="-20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78F133B-15ED-4BE0-9427-F76E0F8F8E6A}"/>
              </a:ext>
            </a:extLst>
          </p:cNvPr>
          <p:cNvSpPr txBox="1"/>
          <p:nvPr/>
        </p:nvSpPr>
        <p:spPr>
          <a:xfrm>
            <a:off x="461776" y="6383534"/>
            <a:ext cx="14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to scale)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D9B687F-63E1-40B1-8014-4CBE3EBD5BC3}"/>
              </a:ext>
            </a:extLst>
          </p:cNvPr>
          <p:cNvCxnSpPr>
            <a:cxnSpLocks/>
          </p:cNvCxnSpPr>
          <p:nvPr/>
        </p:nvCxnSpPr>
        <p:spPr>
          <a:xfrm flipV="1">
            <a:off x="5437051" y="3753921"/>
            <a:ext cx="190282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BA7A874-DDD3-4078-80CD-FD013601ED8B}"/>
              </a:ext>
            </a:extLst>
          </p:cNvPr>
          <p:cNvCxnSpPr>
            <a:cxnSpLocks/>
          </p:cNvCxnSpPr>
          <p:nvPr/>
        </p:nvCxnSpPr>
        <p:spPr>
          <a:xfrm>
            <a:off x="3384613" y="4774489"/>
            <a:ext cx="3696907" cy="71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FC8BF1B-CB64-44F5-A5BC-7D977F7F32E4}"/>
              </a:ext>
            </a:extLst>
          </p:cNvPr>
          <p:cNvSpPr txBox="1"/>
          <p:nvPr/>
        </p:nvSpPr>
        <p:spPr>
          <a:xfrm>
            <a:off x="4704485" y="4731571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65 m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6FD8F99-30A7-4B7A-AFEE-51CFD4BA7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02" y="1968839"/>
            <a:ext cx="2457175" cy="2950455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B45A2FE-20B8-45D3-8E74-412BF3C941D6}"/>
              </a:ext>
            </a:extLst>
          </p:cNvPr>
          <p:cNvCxnSpPr>
            <a:cxnSpLocks/>
          </p:cNvCxnSpPr>
          <p:nvPr/>
        </p:nvCxnSpPr>
        <p:spPr>
          <a:xfrm>
            <a:off x="3413760" y="2123440"/>
            <a:ext cx="3901440" cy="1595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  <p:bldP spid="32" grpId="0" animBg="1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DED61D-0DB2-4B55-B46C-D46C28687A60}"/>
              </a:ext>
            </a:extLst>
          </p:cNvPr>
          <p:cNvSpPr/>
          <p:nvPr/>
        </p:nvSpPr>
        <p:spPr>
          <a:xfrm>
            <a:off x="1696720" y="4837334"/>
            <a:ext cx="6360155" cy="5961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1581BA-CDE9-449C-9176-2D92B41E2E06}"/>
              </a:ext>
            </a:extLst>
          </p:cNvPr>
          <p:cNvSpPr/>
          <p:nvPr/>
        </p:nvSpPr>
        <p:spPr>
          <a:xfrm>
            <a:off x="7103667" y="757068"/>
            <a:ext cx="622286" cy="40822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95797" y="69669"/>
            <a:ext cx="9718766" cy="6733039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886A962-2D08-4538-9C09-8B1ED3409D86}"/>
              </a:ext>
            </a:extLst>
          </p:cNvPr>
          <p:cNvSpPr/>
          <p:nvPr/>
        </p:nvSpPr>
        <p:spPr>
          <a:xfrm>
            <a:off x="7064831" y="5773782"/>
            <a:ext cx="2749732" cy="1028925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2506197" y="145814"/>
            <a:ext cx="48937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What angle does the ladder </a:t>
            </a:r>
          </a:p>
          <a:p>
            <a:pPr algn="ctr"/>
            <a:r>
              <a:rPr lang="en-GB" sz="3200" dirty="0"/>
              <a:t>make with the ground?</a:t>
            </a: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D6C65539-0CEF-4007-838B-48607C85580A}"/>
              </a:ext>
            </a:extLst>
          </p:cNvPr>
          <p:cNvSpPr/>
          <p:nvPr/>
        </p:nvSpPr>
        <p:spPr>
          <a:xfrm>
            <a:off x="3265363" y="4064692"/>
            <a:ext cx="2093426" cy="2093426"/>
          </a:xfrm>
          <a:prstGeom prst="blockArc">
            <a:avLst>
              <a:gd name="adj1" fmla="val 18731799"/>
              <a:gd name="adj2" fmla="val 56389"/>
              <a:gd name="adj3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F0658B-817E-46EC-B2EB-C7A8D8703201}"/>
                  </a:ext>
                </a:extLst>
              </p:cNvPr>
              <p:cNvSpPr txBox="1"/>
              <p:nvPr/>
            </p:nvSpPr>
            <p:spPr>
              <a:xfrm>
                <a:off x="5287007" y="4041829"/>
                <a:ext cx="6009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600" dirty="0"/>
                  <a:t>°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F0658B-817E-46EC-B2EB-C7A8D8703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007" y="4041829"/>
                <a:ext cx="600998" cy="646331"/>
              </a:xfrm>
              <a:prstGeom prst="rect">
                <a:avLst/>
              </a:prstGeom>
              <a:blipFill>
                <a:blip r:embed="rId2"/>
                <a:stretch>
                  <a:fillRect t="-14151" r="-29293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522152D-7DFA-4A7D-8ED6-E6356AE8F593}"/>
              </a:ext>
            </a:extLst>
          </p:cNvPr>
          <p:cNvSpPr txBox="1"/>
          <p:nvPr/>
        </p:nvSpPr>
        <p:spPr>
          <a:xfrm>
            <a:off x="4785765" y="2242371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6 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E27606-1579-4009-A3D7-DB26181FAA1D}"/>
              </a:ext>
            </a:extLst>
          </p:cNvPr>
          <p:cNvSpPr/>
          <p:nvPr/>
        </p:nvSpPr>
        <p:spPr>
          <a:xfrm>
            <a:off x="8131591" y="2993399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69BB6E-DBB4-4170-9961-C484ACC686A6}"/>
              </a:ext>
            </a:extLst>
          </p:cNvPr>
          <p:cNvSpPr/>
          <p:nvPr/>
        </p:nvSpPr>
        <p:spPr>
          <a:xfrm>
            <a:off x="6140019" y="494115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8B862-C107-4FD2-AA1F-8C52F501D4D5}"/>
              </a:ext>
            </a:extLst>
          </p:cNvPr>
          <p:cNvSpPr/>
          <p:nvPr/>
        </p:nvSpPr>
        <p:spPr>
          <a:xfrm>
            <a:off x="5163223" y="1642207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85928B-D6BE-42AB-B220-30B0269F0007}"/>
              </a:ext>
            </a:extLst>
          </p:cNvPr>
          <p:cNvSpPr txBox="1"/>
          <p:nvPr/>
        </p:nvSpPr>
        <p:spPr>
          <a:xfrm>
            <a:off x="7892173" y="5817327"/>
            <a:ext cx="1120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/>
              <a:t>56°</a:t>
            </a:r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04255F99-8773-4C74-8F29-D8A57FDFE40E}"/>
              </a:ext>
            </a:extLst>
          </p:cNvPr>
          <p:cNvSpPr/>
          <p:nvPr/>
        </p:nvSpPr>
        <p:spPr>
          <a:xfrm>
            <a:off x="1395243" y="191133"/>
            <a:ext cx="457200" cy="457200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AFB6F9-8F60-4049-B33D-CFBF5F520E7E}"/>
              </a:ext>
            </a:extLst>
          </p:cNvPr>
          <p:cNvGrpSpPr/>
          <p:nvPr/>
        </p:nvGrpSpPr>
        <p:grpSpPr>
          <a:xfrm>
            <a:off x="224709" y="27640"/>
            <a:ext cx="1188146" cy="2025574"/>
            <a:chOff x="120201" y="27640"/>
            <a:chExt cx="1188146" cy="202557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AF26C0-DF18-47A1-BF88-228B0E0A6DA3}"/>
                </a:ext>
              </a:extLst>
            </p:cNvPr>
            <p:cNvSpPr/>
            <p:nvPr/>
          </p:nvSpPr>
          <p:spPr>
            <a:xfrm>
              <a:off x="120201" y="655706"/>
              <a:ext cx="118013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CAH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49D62B-ECB1-459A-A7FB-DCBAFF6FDD70}"/>
                </a:ext>
              </a:extLst>
            </p:cNvPr>
            <p:cNvSpPr/>
            <p:nvPr/>
          </p:nvSpPr>
          <p:spPr>
            <a:xfrm>
              <a:off x="120201" y="27640"/>
              <a:ext cx="118814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SOH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ED9FBD-AF98-45CE-997F-550998DCCA0F}"/>
                </a:ext>
              </a:extLst>
            </p:cNvPr>
            <p:cNvSpPr/>
            <p:nvPr/>
          </p:nvSpPr>
          <p:spPr>
            <a:xfrm>
              <a:off x="120201" y="1283773"/>
              <a:ext cx="116371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TOA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/>
              <p:nvPr/>
            </p:nvSpPr>
            <p:spPr>
              <a:xfrm>
                <a:off x="3715838" y="5648891"/>
                <a:ext cx="2496709" cy="879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4000" b="0" dirty="0">
                    <a:solidFill>
                      <a:schemeClr val="bg1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𝑆𝑖𝑛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GB" sz="4000" dirty="0"/>
                      <m:t>°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838" y="5648891"/>
                <a:ext cx="2496709" cy="879280"/>
              </a:xfrm>
              <a:prstGeom prst="rect">
                <a:avLst/>
              </a:prstGeom>
              <a:blipFill>
                <a:blip r:embed="rId3"/>
                <a:stretch>
                  <a:fillRect l="-12469" t="-2083" b="-20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78F133B-15ED-4BE0-9427-F76E0F8F8E6A}"/>
              </a:ext>
            </a:extLst>
          </p:cNvPr>
          <p:cNvSpPr txBox="1"/>
          <p:nvPr/>
        </p:nvSpPr>
        <p:spPr>
          <a:xfrm>
            <a:off x="461776" y="6383534"/>
            <a:ext cx="14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to scale)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139BE1A-CA77-4EDD-BDA3-3BDE1DFF5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3077">
            <a:off x="5500725" y="457852"/>
            <a:ext cx="588918" cy="5173223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D9B687F-63E1-40B1-8014-4CBE3EBD5BC3}"/>
              </a:ext>
            </a:extLst>
          </p:cNvPr>
          <p:cNvCxnSpPr>
            <a:cxnSpLocks/>
          </p:cNvCxnSpPr>
          <p:nvPr/>
        </p:nvCxnSpPr>
        <p:spPr>
          <a:xfrm flipV="1">
            <a:off x="4268651" y="5135681"/>
            <a:ext cx="190282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BA7A874-DDD3-4078-80CD-FD013601ED8B}"/>
              </a:ext>
            </a:extLst>
          </p:cNvPr>
          <p:cNvCxnSpPr>
            <a:cxnSpLocks/>
          </p:cNvCxnSpPr>
          <p:nvPr/>
        </p:nvCxnSpPr>
        <p:spPr>
          <a:xfrm flipV="1">
            <a:off x="7601013" y="1147107"/>
            <a:ext cx="0" cy="421079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FC8BF1B-CB64-44F5-A5BC-7D977F7F32E4}"/>
              </a:ext>
            </a:extLst>
          </p:cNvPr>
          <p:cNvSpPr txBox="1"/>
          <p:nvPr/>
        </p:nvSpPr>
        <p:spPr>
          <a:xfrm>
            <a:off x="7813445" y="2669091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5 m</a:t>
            </a:r>
          </a:p>
        </p:txBody>
      </p:sp>
    </p:spTree>
    <p:extLst>
      <p:ext uri="{BB962C8B-B14F-4D97-AF65-F5344CB8AC3E}">
        <p14:creationId xmlns:p14="http://schemas.microsoft.com/office/powerpoint/2010/main" val="274422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  <p:bldP spid="34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4AA0A4-08A5-4D58-BFF5-E43C5B919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61" y="1927129"/>
            <a:ext cx="4943087" cy="326243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95797" y="69669"/>
            <a:ext cx="9718766" cy="6733039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886A962-2D08-4538-9C09-8B1ED3409D86}"/>
              </a:ext>
            </a:extLst>
          </p:cNvPr>
          <p:cNvSpPr/>
          <p:nvPr/>
        </p:nvSpPr>
        <p:spPr>
          <a:xfrm>
            <a:off x="7064831" y="5773782"/>
            <a:ext cx="2749732" cy="1028925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3314733" y="145814"/>
            <a:ext cx="3276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How tall is the TV?</a:t>
            </a: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D6C65539-0CEF-4007-838B-48607C85580A}"/>
              </a:ext>
            </a:extLst>
          </p:cNvPr>
          <p:cNvSpPr/>
          <p:nvPr/>
        </p:nvSpPr>
        <p:spPr>
          <a:xfrm>
            <a:off x="6099323" y="778056"/>
            <a:ext cx="2411434" cy="2411434"/>
          </a:xfrm>
          <a:prstGeom prst="blockArc">
            <a:avLst>
              <a:gd name="adj1" fmla="val 8843058"/>
              <a:gd name="adj2" fmla="val 10634729"/>
              <a:gd name="adj3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0658B-817E-46EC-B2EB-C7A8D8703201}"/>
              </a:ext>
            </a:extLst>
          </p:cNvPr>
          <p:cNvSpPr txBox="1"/>
          <p:nvPr/>
        </p:nvSpPr>
        <p:spPr>
          <a:xfrm>
            <a:off x="5289486" y="2120388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36°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E27606-1579-4009-A3D7-DB26181FAA1D}"/>
              </a:ext>
            </a:extLst>
          </p:cNvPr>
          <p:cNvSpPr/>
          <p:nvPr/>
        </p:nvSpPr>
        <p:spPr>
          <a:xfrm>
            <a:off x="1782027" y="2635018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69BB6E-DBB4-4170-9961-C484ACC686A6}"/>
              </a:ext>
            </a:extLst>
          </p:cNvPr>
          <p:cNvSpPr/>
          <p:nvPr/>
        </p:nvSpPr>
        <p:spPr>
          <a:xfrm>
            <a:off x="3776648" y="107960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8B862-C107-4FD2-AA1F-8C52F501D4D5}"/>
              </a:ext>
            </a:extLst>
          </p:cNvPr>
          <p:cNvSpPr/>
          <p:nvPr/>
        </p:nvSpPr>
        <p:spPr>
          <a:xfrm>
            <a:off x="4782012" y="3398727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85928B-D6BE-42AB-B220-30B0269F0007}"/>
              </a:ext>
            </a:extLst>
          </p:cNvPr>
          <p:cNvSpPr txBox="1"/>
          <p:nvPr/>
        </p:nvSpPr>
        <p:spPr>
          <a:xfrm>
            <a:off x="7507451" y="5817327"/>
            <a:ext cx="1890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/>
              <a:t>62 cm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AFB6F9-8F60-4049-B33D-CFBF5F520E7E}"/>
              </a:ext>
            </a:extLst>
          </p:cNvPr>
          <p:cNvGrpSpPr/>
          <p:nvPr/>
        </p:nvGrpSpPr>
        <p:grpSpPr>
          <a:xfrm>
            <a:off x="224709" y="27640"/>
            <a:ext cx="1188146" cy="2025574"/>
            <a:chOff x="120201" y="27640"/>
            <a:chExt cx="1188146" cy="202557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AF26C0-DF18-47A1-BF88-228B0E0A6DA3}"/>
                </a:ext>
              </a:extLst>
            </p:cNvPr>
            <p:cNvSpPr/>
            <p:nvPr/>
          </p:nvSpPr>
          <p:spPr>
            <a:xfrm>
              <a:off x="120201" y="655706"/>
              <a:ext cx="118013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CAH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49D62B-ECB1-459A-A7FB-DCBAFF6FDD70}"/>
                </a:ext>
              </a:extLst>
            </p:cNvPr>
            <p:cNvSpPr/>
            <p:nvPr/>
          </p:nvSpPr>
          <p:spPr>
            <a:xfrm>
              <a:off x="120201" y="27640"/>
              <a:ext cx="118814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SOH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ED9FBD-AF98-45CE-997F-550998DCCA0F}"/>
                </a:ext>
              </a:extLst>
            </p:cNvPr>
            <p:cNvSpPr/>
            <p:nvPr/>
          </p:nvSpPr>
          <p:spPr>
            <a:xfrm>
              <a:off x="120201" y="1283773"/>
              <a:ext cx="116371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TOA</a:t>
              </a:r>
            </a:p>
          </p:txBody>
        </p:sp>
      </p:grp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C90180E9-6DAE-4D0E-86DC-E5C103AB2453}"/>
              </a:ext>
            </a:extLst>
          </p:cNvPr>
          <p:cNvSpPr/>
          <p:nvPr/>
        </p:nvSpPr>
        <p:spPr>
          <a:xfrm>
            <a:off x="1395243" y="1439893"/>
            <a:ext cx="457200" cy="457200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/>
              <p:nvPr/>
            </p:nvSpPr>
            <p:spPr>
              <a:xfrm>
                <a:off x="3421198" y="5496491"/>
                <a:ext cx="3089372" cy="8903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4000" b="0" dirty="0">
                    <a:solidFill>
                      <a:schemeClr val="bg1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𝑇𝑎𝑛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36</m:t>
                    </m:r>
                    <m:r>
                      <m:rPr>
                        <m:nor/>
                      </m:rPr>
                      <a:rPr lang="en-GB" sz="4000" dirty="0"/>
                      <m:t>°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86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198" y="5496491"/>
                <a:ext cx="3089372" cy="890372"/>
              </a:xfrm>
              <a:prstGeom prst="rect">
                <a:avLst/>
              </a:prstGeom>
              <a:blipFill>
                <a:blip r:embed="rId3"/>
                <a:stretch>
                  <a:fillRect l="-9862" t="-1370" b="-19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78F133B-15ED-4BE0-9427-F76E0F8F8E6A}"/>
              </a:ext>
            </a:extLst>
          </p:cNvPr>
          <p:cNvSpPr txBox="1"/>
          <p:nvPr/>
        </p:nvSpPr>
        <p:spPr>
          <a:xfrm>
            <a:off x="461776" y="6383534"/>
            <a:ext cx="14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to scale)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F8EC5D-3482-449D-91FC-14BE64B5758D}"/>
              </a:ext>
            </a:extLst>
          </p:cNvPr>
          <p:cNvSpPr txBox="1"/>
          <p:nvPr/>
        </p:nvSpPr>
        <p:spPr>
          <a:xfrm>
            <a:off x="4364886" y="1356601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86 cm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BE7BE5-95FB-441E-AA99-1DA274706386}"/>
              </a:ext>
            </a:extLst>
          </p:cNvPr>
          <p:cNvCxnSpPr>
            <a:cxnSpLocks/>
          </p:cNvCxnSpPr>
          <p:nvPr/>
        </p:nvCxnSpPr>
        <p:spPr>
          <a:xfrm flipV="1">
            <a:off x="2480161" y="2002932"/>
            <a:ext cx="4943087" cy="28287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2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  <p:bldP spid="35" grpId="0" animBg="1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BE956AB-2AC1-4863-87BB-E8151ADFE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2" y="2557928"/>
            <a:ext cx="3087579" cy="158238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95797" y="69669"/>
            <a:ext cx="9718766" cy="6733039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886A962-2D08-4538-9C09-8B1ED3409D86}"/>
              </a:ext>
            </a:extLst>
          </p:cNvPr>
          <p:cNvSpPr/>
          <p:nvPr/>
        </p:nvSpPr>
        <p:spPr>
          <a:xfrm>
            <a:off x="7064831" y="5773782"/>
            <a:ext cx="2749732" cy="1028925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2541108" y="145814"/>
            <a:ext cx="48239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What angle does the top of </a:t>
            </a:r>
          </a:p>
          <a:p>
            <a:pPr algn="ctr"/>
            <a:r>
              <a:rPr lang="en-GB" sz="3200" dirty="0"/>
              <a:t>the school make with the </a:t>
            </a:r>
          </a:p>
          <a:p>
            <a:pPr algn="ctr"/>
            <a:r>
              <a:rPr lang="en-GB" sz="3200" dirty="0"/>
              <a:t>ground at point A?</a:t>
            </a: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D6C65539-0CEF-4007-838B-48607C85580A}"/>
              </a:ext>
            </a:extLst>
          </p:cNvPr>
          <p:cNvSpPr/>
          <p:nvPr/>
        </p:nvSpPr>
        <p:spPr>
          <a:xfrm>
            <a:off x="6965676" y="2452096"/>
            <a:ext cx="3213648" cy="3213648"/>
          </a:xfrm>
          <a:prstGeom prst="blockArc">
            <a:avLst>
              <a:gd name="adj1" fmla="val 10898843"/>
              <a:gd name="adj2" fmla="val 11623850"/>
              <a:gd name="adj3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F0658B-817E-46EC-B2EB-C7A8D8703201}"/>
                  </a:ext>
                </a:extLst>
              </p:cNvPr>
              <p:cNvSpPr txBox="1"/>
              <p:nvPr/>
            </p:nvSpPr>
            <p:spPr>
              <a:xfrm>
                <a:off x="6364678" y="3469574"/>
                <a:ext cx="6009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600" dirty="0"/>
                  <a:t>°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F0658B-817E-46EC-B2EB-C7A8D8703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678" y="3469574"/>
                <a:ext cx="600998" cy="646331"/>
              </a:xfrm>
              <a:prstGeom prst="rect">
                <a:avLst/>
              </a:prstGeom>
              <a:blipFill>
                <a:blip r:embed="rId3"/>
                <a:stretch>
                  <a:fillRect t="-14151" r="-29293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8BE27606-1579-4009-A3D7-DB26181FAA1D}"/>
              </a:ext>
            </a:extLst>
          </p:cNvPr>
          <p:cNvSpPr/>
          <p:nvPr/>
        </p:nvSpPr>
        <p:spPr>
          <a:xfrm>
            <a:off x="2690611" y="2996841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69BB6E-DBB4-4170-9961-C484ACC686A6}"/>
              </a:ext>
            </a:extLst>
          </p:cNvPr>
          <p:cNvSpPr/>
          <p:nvPr/>
        </p:nvSpPr>
        <p:spPr>
          <a:xfrm>
            <a:off x="4227624" y="4019015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8B862-C107-4FD2-AA1F-8C52F501D4D5}"/>
              </a:ext>
            </a:extLst>
          </p:cNvPr>
          <p:cNvSpPr/>
          <p:nvPr/>
        </p:nvSpPr>
        <p:spPr>
          <a:xfrm>
            <a:off x="5742392" y="2525230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85928B-D6BE-42AB-B220-30B0269F0007}"/>
              </a:ext>
            </a:extLst>
          </p:cNvPr>
          <p:cNvSpPr txBox="1"/>
          <p:nvPr/>
        </p:nvSpPr>
        <p:spPr>
          <a:xfrm>
            <a:off x="7892171" y="5817327"/>
            <a:ext cx="1120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/>
              <a:t>26°</a:t>
            </a:r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99898EF5-EEEF-4B59-9A9D-739AF5097EE4}"/>
              </a:ext>
            </a:extLst>
          </p:cNvPr>
          <p:cNvSpPr/>
          <p:nvPr/>
        </p:nvSpPr>
        <p:spPr>
          <a:xfrm>
            <a:off x="1395243" y="811826"/>
            <a:ext cx="457200" cy="457200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AFB6F9-8F60-4049-B33D-CFBF5F520E7E}"/>
              </a:ext>
            </a:extLst>
          </p:cNvPr>
          <p:cNvGrpSpPr/>
          <p:nvPr/>
        </p:nvGrpSpPr>
        <p:grpSpPr>
          <a:xfrm>
            <a:off x="224709" y="27640"/>
            <a:ext cx="1188146" cy="2025574"/>
            <a:chOff x="120201" y="27640"/>
            <a:chExt cx="1188146" cy="202557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AF26C0-DF18-47A1-BF88-228B0E0A6DA3}"/>
                </a:ext>
              </a:extLst>
            </p:cNvPr>
            <p:cNvSpPr/>
            <p:nvPr/>
          </p:nvSpPr>
          <p:spPr>
            <a:xfrm>
              <a:off x="120201" y="655706"/>
              <a:ext cx="118013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CAH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49D62B-ECB1-459A-A7FB-DCBAFF6FDD70}"/>
                </a:ext>
              </a:extLst>
            </p:cNvPr>
            <p:cNvSpPr/>
            <p:nvPr/>
          </p:nvSpPr>
          <p:spPr>
            <a:xfrm>
              <a:off x="120201" y="27640"/>
              <a:ext cx="118814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SOH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ED9FBD-AF98-45CE-997F-550998DCCA0F}"/>
                </a:ext>
              </a:extLst>
            </p:cNvPr>
            <p:cNvSpPr/>
            <p:nvPr/>
          </p:nvSpPr>
          <p:spPr>
            <a:xfrm>
              <a:off x="120201" y="1283773"/>
              <a:ext cx="116371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TOA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/>
              <p:nvPr/>
            </p:nvSpPr>
            <p:spPr>
              <a:xfrm>
                <a:off x="3604078" y="5079931"/>
                <a:ext cx="2727221" cy="874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4000" b="0" dirty="0">
                    <a:solidFill>
                      <a:schemeClr val="bg1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𝐶𝑜𝑠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GB" sz="4000" dirty="0"/>
                      <m:t>°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46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078" y="5079931"/>
                <a:ext cx="2727221" cy="874342"/>
              </a:xfrm>
              <a:prstGeom prst="rect">
                <a:avLst/>
              </a:prstGeom>
              <a:blipFill>
                <a:blip r:embed="rId4"/>
                <a:stretch>
                  <a:fillRect l="-11161" t="-2083" b="-20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78F133B-15ED-4BE0-9427-F76E0F8F8E6A}"/>
              </a:ext>
            </a:extLst>
          </p:cNvPr>
          <p:cNvSpPr txBox="1"/>
          <p:nvPr/>
        </p:nvSpPr>
        <p:spPr>
          <a:xfrm>
            <a:off x="461776" y="6383534"/>
            <a:ext cx="14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to scale)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F8EC5D-3482-449D-91FC-14BE64B5758D}"/>
              </a:ext>
            </a:extLst>
          </p:cNvPr>
          <p:cNvSpPr txBox="1"/>
          <p:nvPr/>
        </p:nvSpPr>
        <p:spPr>
          <a:xfrm>
            <a:off x="4644286" y="2497061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51 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BE7BE5-95FB-441E-AA99-1DA274706386}"/>
              </a:ext>
            </a:extLst>
          </p:cNvPr>
          <p:cNvCxnSpPr>
            <a:cxnSpLocks/>
          </p:cNvCxnSpPr>
          <p:nvPr/>
        </p:nvCxnSpPr>
        <p:spPr>
          <a:xfrm>
            <a:off x="7109460" y="4043680"/>
            <a:ext cx="1419003" cy="47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E8B6EB2-40F2-4E61-900D-FF36945BCE26}"/>
              </a:ext>
            </a:extLst>
          </p:cNvPr>
          <p:cNvCxnSpPr>
            <a:cxnSpLocks/>
          </p:cNvCxnSpPr>
          <p:nvPr/>
        </p:nvCxnSpPr>
        <p:spPr>
          <a:xfrm>
            <a:off x="2783840" y="2560320"/>
            <a:ext cx="5740400" cy="1483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62AC8C8-376D-4455-A6C4-03B76FDA9182}"/>
              </a:ext>
            </a:extLst>
          </p:cNvPr>
          <p:cNvCxnSpPr>
            <a:cxnSpLocks/>
          </p:cNvCxnSpPr>
          <p:nvPr/>
        </p:nvCxnSpPr>
        <p:spPr>
          <a:xfrm flipV="1">
            <a:off x="2844800" y="4053840"/>
            <a:ext cx="564896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B4BA54D-AF86-4AFC-B25A-48EC48AC7E24}"/>
              </a:ext>
            </a:extLst>
          </p:cNvPr>
          <p:cNvSpPr txBox="1"/>
          <p:nvPr/>
        </p:nvSpPr>
        <p:spPr>
          <a:xfrm>
            <a:off x="4806846" y="4051541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46 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F4B33-D165-41FD-9EB1-76AD3D530879}"/>
              </a:ext>
            </a:extLst>
          </p:cNvPr>
          <p:cNvSpPr/>
          <p:nvPr/>
        </p:nvSpPr>
        <p:spPr>
          <a:xfrm>
            <a:off x="8495704" y="3710326"/>
            <a:ext cx="481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161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  <p:bldP spid="32" grpId="0" animBg="1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4A0ED1-3629-4CDD-A58D-B95B3284C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531378"/>
              </p:ext>
            </p:extLst>
          </p:nvPr>
        </p:nvGraphicFramePr>
        <p:xfrm>
          <a:off x="5400040" y="495497"/>
          <a:ext cx="3896361" cy="389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787">
                  <a:extLst>
                    <a:ext uri="{9D8B030D-6E8A-4147-A177-3AD203B41FA5}">
                      <a16:colId xmlns:a16="http://schemas.microsoft.com/office/drawing/2014/main" val="115635351"/>
                    </a:ext>
                  </a:extLst>
                </a:gridCol>
                <a:gridCol w="1298787">
                  <a:extLst>
                    <a:ext uri="{9D8B030D-6E8A-4147-A177-3AD203B41FA5}">
                      <a16:colId xmlns:a16="http://schemas.microsoft.com/office/drawing/2014/main" val="2834483198"/>
                    </a:ext>
                  </a:extLst>
                </a:gridCol>
                <a:gridCol w="1298787">
                  <a:extLst>
                    <a:ext uri="{9D8B030D-6E8A-4147-A177-3AD203B41FA5}">
                      <a16:colId xmlns:a16="http://schemas.microsoft.com/office/drawing/2014/main" val="3183003522"/>
                    </a:ext>
                  </a:extLst>
                </a:gridCol>
              </a:tblGrid>
              <a:tr h="1298787"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197935" marR="197935" marT="98968" marB="98968" anchor="ctr">
                    <a:lnL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197935" marR="197935" marT="98968" marB="98968" anchor="ctr">
                    <a:lnL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197935" marR="197935" marT="98968" marB="98968" anchor="ctr">
                    <a:lnL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735878"/>
                  </a:ext>
                </a:extLst>
              </a:tr>
              <a:tr h="1298787"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197935" marR="197935" marT="98968" marB="98968" anchor="ctr">
                    <a:lnL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197935" marR="197935" marT="98968" marB="98968" anchor="ctr">
                    <a:lnL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197935" marR="197935" marT="98968" marB="98968" anchor="ctr">
                    <a:lnL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44118"/>
                  </a:ext>
                </a:extLst>
              </a:tr>
              <a:tr h="1298787"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marL="197935" marR="197935" marT="98968" marB="98968" anchor="ctr">
                    <a:lnL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197935" marR="197935" marT="98968" marB="98968" anchor="ctr">
                    <a:lnL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marL="197935" marR="197935" marT="98968" marB="98968" anchor="ctr">
                    <a:lnL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52715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B2AA45-FF2C-4A34-9A81-5A8EBE133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40" y="495497"/>
            <a:ext cx="1328420" cy="1328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FCF7CF-6A6C-4477-AEEE-930530D46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367">
            <a:off x="6721372" y="1804985"/>
            <a:ext cx="1189215" cy="1189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51917A-7ABA-4CF9-9A1E-DE9D9BF53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761">
            <a:off x="8065365" y="3076658"/>
            <a:ext cx="1328420" cy="1328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58D772-7203-4047-B730-8A75F5026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761" flipH="1" flipV="1">
            <a:off x="5322490" y="2932737"/>
            <a:ext cx="1526948" cy="1526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5FBB59-7545-4187-BFB5-71AAC1644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0123">
            <a:off x="6753612" y="523758"/>
            <a:ext cx="1189215" cy="11892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F76227-595D-492B-8E21-FFB692418519}"/>
              </a:ext>
            </a:extLst>
          </p:cNvPr>
          <p:cNvSpPr/>
          <p:nvPr/>
        </p:nvSpPr>
        <p:spPr>
          <a:xfrm>
            <a:off x="0" y="297064"/>
            <a:ext cx="722124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5715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BINGO!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E67413-2406-441B-89DC-A1394BD34636}"/>
              </a:ext>
            </a:extLst>
          </p:cNvPr>
          <p:cNvSpPr/>
          <p:nvPr/>
        </p:nvSpPr>
        <p:spPr>
          <a:xfrm>
            <a:off x="47023" y="4403305"/>
            <a:ext cx="981195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Practical </a:t>
            </a:r>
          </a:p>
          <a:p>
            <a:pPr algn="ctr"/>
            <a:r>
              <a:rPr lang="en-US" sz="7200" b="1" cap="none" spc="0" dirty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Trigonometry Problems</a:t>
            </a:r>
          </a:p>
        </p:txBody>
      </p:sp>
    </p:spTree>
    <p:extLst>
      <p:ext uri="{BB962C8B-B14F-4D97-AF65-F5344CB8AC3E}">
        <p14:creationId xmlns:p14="http://schemas.microsoft.com/office/powerpoint/2010/main" val="2383214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55F9FF-A775-44DB-99DD-42DDB4748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929352"/>
              </p:ext>
            </p:extLst>
          </p:nvPr>
        </p:nvGraphicFramePr>
        <p:xfrm>
          <a:off x="59945" y="73152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D8C36C-2AB2-44CF-BF97-992F65F82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891624"/>
              </p:ext>
            </p:extLst>
          </p:nvPr>
        </p:nvGraphicFramePr>
        <p:xfrm>
          <a:off x="2042419" y="73152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773A22-7D82-4A6C-9386-8C73822F8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005975"/>
              </p:ext>
            </p:extLst>
          </p:nvPr>
        </p:nvGraphicFramePr>
        <p:xfrm>
          <a:off x="4024893" y="73152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CA04EB-1AF0-4BA4-B56C-D92E4B8FC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737508"/>
              </p:ext>
            </p:extLst>
          </p:nvPr>
        </p:nvGraphicFramePr>
        <p:xfrm>
          <a:off x="6007367" y="73152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D0CEA2-BF13-4F1F-BDF8-723774394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065140"/>
              </p:ext>
            </p:extLst>
          </p:nvPr>
        </p:nvGraphicFramePr>
        <p:xfrm>
          <a:off x="7989841" y="73152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17ECC1-187E-45C6-AAD9-69FCF451F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819278"/>
              </p:ext>
            </p:extLst>
          </p:nvPr>
        </p:nvGraphicFramePr>
        <p:xfrm>
          <a:off x="59945" y="2493597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F2A369-4849-4D8C-9C48-42AC19EAC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002619"/>
              </p:ext>
            </p:extLst>
          </p:nvPr>
        </p:nvGraphicFramePr>
        <p:xfrm>
          <a:off x="2042419" y="2493597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C34FD8-28B7-4290-89FF-C844EE6A1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19173"/>
              </p:ext>
            </p:extLst>
          </p:nvPr>
        </p:nvGraphicFramePr>
        <p:xfrm>
          <a:off x="4024893" y="2493597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EE0B481-E5E6-4A56-A167-F7909231A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41186"/>
              </p:ext>
            </p:extLst>
          </p:nvPr>
        </p:nvGraphicFramePr>
        <p:xfrm>
          <a:off x="6007367" y="2493597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04524C6-1AA7-41E4-A1BD-52B735BCF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690728"/>
              </p:ext>
            </p:extLst>
          </p:nvPr>
        </p:nvGraphicFramePr>
        <p:xfrm>
          <a:off x="7989841" y="2493597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378E7F-888B-451D-A437-1143E900F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700732"/>
              </p:ext>
            </p:extLst>
          </p:nvPr>
        </p:nvGraphicFramePr>
        <p:xfrm>
          <a:off x="59945" y="4914042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D9438F2-5F7B-453A-9852-A5D953E26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54783"/>
              </p:ext>
            </p:extLst>
          </p:nvPr>
        </p:nvGraphicFramePr>
        <p:xfrm>
          <a:off x="2042419" y="4914042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E97513C-7184-48FD-B483-FD49969CA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329546"/>
              </p:ext>
            </p:extLst>
          </p:nvPr>
        </p:nvGraphicFramePr>
        <p:xfrm>
          <a:off x="4024893" y="4914042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FE2DA72-78F4-437E-AA8B-E7D5DF47D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5289"/>
              </p:ext>
            </p:extLst>
          </p:nvPr>
        </p:nvGraphicFramePr>
        <p:xfrm>
          <a:off x="6007367" y="4914042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BB7F846-3757-45E8-B86C-628E47A78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402805"/>
              </p:ext>
            </p:extLst>
          </p:nvPr>
        </p:nvGraphicFramePr>
        <p:xfrm>
          <a:off x="7989841" y="4914042"/>
          <a:ext cx="1869438" cy="187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46">
                  <a:extLst>
                    <a:ext uri="{9D8B030D-6E8A-4147-A177-3AD203B41FA5}">
                      <a16:colId xmlns:a16="http://schemas.microsoft.com/office/drawing/2014/main" val="67293468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925003460"/>
                    </a:ext>
                  </a:extLst>
                </a:gridCol>
                <a:gridCol w="623146">
                  <a:extLst>
                    <a:ext uri="{9D8B030D-6E8A-4147-A177-3AD203B41FA5}">
                      <a16:colId xmlns:a16="http://schemas.microsoft.com/office/drawing/2014/main" val="2553409394"/>
                    </a:ext>
                  </a:extLst>
                </a:gridCol>
              </a:tblGrid>
              <a:tr h="62451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60022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06215"/>
                  </a:ext>
                </a:extLst>
              </a:tr>
              <a:tr h="623146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93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84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527377"/>
              </p:ext>
            </p:extLst>
          </p:nvPr>
        </p:nvGraphicFramePr>
        <p:xfrm>
          <a:off x="292100" y="1544873"/>
          <a:ext cx="9321800" cy="3589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450">
                  <a:extLst>
                    <a:ext uri="{9D8B030D-6E8A-4147-A177-3AD203B41FA5}">
                      <a16:colId xmlns:a16="http://schemas.microsoft.com/office/drawing/2014/main" val="62045395"/>
                    </a:ext>
                  </a:extLst>
                </a:gridCol>
                <a:gridCol w="2330450">
                  <a:extLst>
                    <a:ext uri="{9D8B030D-6E8A-4147-A177-3AD203B41FA5}">
                      <a16:colId xmlns:a16="http://schemas.microsoft.com/office/drawing/2014/main" val="2161216684"/>
                    </a:ext>
                  </a:extLst>
                </a:gridCol>
                <a:gridCol w="2330450">
                  <a:extLst>
                    <a:ext uri="{9D8B030D-6E8A-4147-A177-3AD203B41FA5}">
                      <a16:colId xmlns:a16="http://schemas.microsoft.com/office/drawing/2014/main" val="2924408573"/>
                    </a:ext>
                  </a:extLst>
                </a:gridCol>
                <a:gridCol w="2330450">
                  <a:extLst>
                    <a:ext uri="{9D8B030D-6E8A-4147-A177-3AD203B41FA5}">
                      <a16:colId xmlns:a16="http://schemas.microsoft.com/office/drawing/2014/main" val="2772295460"/>
                    </a:ext>
                  </a:extLst>
                </a:gridCol>
              </a:tblGrid>
              <a:tr h="897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658278"/>
                  </a:ext>
                </a:extLst>
              </a:tr>
              <a:tr h="897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458257"/>
                  </a:ext>
                </a:extLst>
              </a:tr>
              <a:tr h="897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040813"/>
                  </a:ext>
                </a:extLst>
              </a:tr>
              <a:tr h="897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98647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26618" y="19616"/>
            <a:ext cx="84527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Choose your numbers…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F6707C-594E-4BE7-9A2A-69EC69C30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246953"/>
              </p:ext>
            </p:extLst>
          </p:nvPr>
        </p:nvGraphicFramePr>
        <p:xfrm>
          <a:off x="5530918" y="5786675"/>
          <a:ext cx="879027" cy="879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009">
                  <a:extLst>
                    <a:ext uri="{9D8B030D-6E8A-4147-A177-3AD203B41FA5}">
                      <a16:colId xmlns:a16="http://schemas.microsoft.com/office/drawing/2014/main" val="62045395"/>
                    </a:ext>
                  </a:extLst>
                </a:gridCol>
                <a:gridCol w="293009">
                  <a:extLst>
                    <a:ext uri="{9D8B030D-6E8A-4147-A177-3AD203B41FA5}">
                      <a16:colId xmlns:a16="http://schemas.microsoft.com/office/drawing/2014/main" val="2161216684"/>
                    </a:ext>
                  </a:extLst>
                </a:gridCol>
                <a:gridCol w="293009">
                  <a:extLst>
                    <a:ext uri="{9D8B030D-6E8A-4147-A177-3AD203B41FA5}">
                      <a16:colId xmlns:a16="http://schemas.microsoft.com/office/drawing/2014/main" val="2924408573"/>
                    </a:ext>
                  </a:extLst>
                </a:gridCol>
              </a:tblGrid>
              <a:tr h="293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818" marR="55818" marT="27909" marB="2790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818" marR="55818" marT="27909" marB="2790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818" marR="55818" marT="27909" marB="2790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658278"/>
                  </a:ext>
                </a:extLst>
              </a:tr>
              <a:tr h="293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 marL="55818" marR="55818" marT="27909" marB="2790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 marL="55818" marR="55818" marT="27909" marB="2790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 marL="55818" marR="55818" marT="27909" marB="2790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458257"/>
                  </a:ext>
                </a:extLst>
              </a:tr>
              <a:tr h="293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818" marR="55818" marT="27909" marB="2790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818" marR="55818" marT="27909" marB="2790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818" marR="55818" marT="27909" marB="2790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0408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EDEA543-F1EE-4312-B1A0-843C76004B58}"/>
              </a:ext>
            </a:extLst>
          </p:cNvPr>
          <p:cNvSpPr txBox="1"/>
          <p:nvPr/>
        </p:nvSpPr>
        <p:spPr>
          <a:xfrm>
            <a:off x="2420112" y="6041522"/>
            <a:ext cx="292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Draw a 3x3 grid in your book.</a:t>
            </a:r>
          </a:p>
        </p:txBody>
      </p:sp>
    </p:spTree>
    <p:extLst>
      <p:ext uri="{BB962C8B-B14F-4D97-AF65-F5344CB8AC3E}">
        <p14:creationId xmlns:p14="http://schemas.microsoft.com/office/powerpoint/2010/main" val="394368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95797" y="69669"/>
            <a:ext cx="9718766" cy="6733039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886A962-2D08-4538-9C09-8B1ED3409D86}"/>
              </a:ext>
            </a:extLst>
          </p:cNvPr>
          <p:cNvSpPr/>
          <p:nvPr/>
        </p:nvSpPr>
        <p:spPr>
          <a:xfrm>
            <a:off x="7064831" y="5773782"/>
            <a:ext cx="2749732" cy="1028925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2703448" y="145814"/>
            <a:ext cx="4499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What far away is the kite?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B8E05D-6733-4141-A341-8EB91DF42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4" r="29763"/>
          <a:stretch/>
        </p:blipFill>
        <p:spPr>
          <a:xfrm>
            <a:off x="2013829" y="4492239"/>
            <a:ext cx="563908" cy="141461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A2AB6C-D9DD-4F34-8675-8F498B8F4509}"/>
              </a:ext>
            </a:extLst>
          </p:cNvPr>
          <p:cNvCxnSpPr>
            <a:cxnSpLocks/>
          </p:cNvCxnSpPr>
          <p:nvPr/>
        </p:nvCxnSpPr>
        <p:spPr>
          <a:xfrm flipV="1">
            <a:off x="2577737" y="1166949"/>
            <a:ext cx="3692434" cy="3717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ck Arc 16">
            <a:extLst>
              <a:ext uri="{FF2B5EF4-FFF2-40B4-BE49-F238E27FC236}">
                <a16:creationId xmlns:a16="http://schemas.microsoft.com/office/drawing/2014/main" id="{D6C65539-0CEF-4007-838B-48607C85580A}"/>
              </a:ext>
            </a:extLst>
          </p:cNvPr>
          <p:cNvSpPr/>
          <p:nvPr/>
        </p:nvSpPr>
        <p:spPr>
          <a:xfrm>
            <a:off x="1783220" y="4056544"/>
            <a:ext cx="1641566" cy="1641566"/>
          </a:xfrm>
          <a:prstGeom prst="blockArc">
            <a:avLst>
              <a:gd name="adj1" fmla="val 18939083"/>
              <a:gd name="adj2" fmla="val 21595743"/>
              <a:gd name="adj3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0658B-817E-46EC-B2EB-C7A8D8703201}"/>
              </a:ext>
            </a:extLst>
          </p:cNvPr>
          <p:cNvSpPr txBox="1"/>
          <p:nvPr/>
        </p:nvSpPr>
        <p:spPr>
          <a:xfrm>
            <a:off x="3469316" y="4146122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55°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22152D-7DFA-4A7D-8ED6-E6356AE8F593}"/>
              </a:ext>
            </a:extLst>
          </p:cNvPr>
          <p:cNvSpPr txBox="1"/>
          <p:nvPr/>
        </p:nvSpPr>
        <p:spPr>
          <a:xfrm>
            <a:off x="4051775" y="4931547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35 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6DAB7A-38B4-46CC-B535-904DB73CD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645" y="667204"/>
            <a:ext cx="1534745" cy="272843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BE27606-1579-4009-A3D7-DB26181FAA1D}"/>
              </a:ext>
            </a:extLst>
          </p:cNvPr>
          <p:cNvSpPr/>
          <p:nvPr/>
        </p:nvSpPr>
        <p:spPr>
          <a:xfrm>
            <a:off x="7108252" y="2507311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69BB6E-DBB4-4170-9961-C484ACC686A6}"/>
              </a:ext>
            </a:extLst>
          </p:cNvPr>
          <p:cNvSpPr/>
          <p:nvPr/>
        </p:nvSpPr>
        <p:spPr>
          <a:xfrm>
            <a:off x="5188171" y="479314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8B862-C107-4FD2-AA1F-8C52F501D4D5}"/>
              </a:ext>
            </a:extLst>
          </p:cNvPr>
          <p:cNvSpPr/>
          <p:nvPr/>
        </p:nvSpPr>
        <p:spPr>
          <a:xfrm>
            <a:off x="3775543" y="2253296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85928B-D6BE-42AB-B220-30B0269F0007}"/>
              </a:ext>
            </a:extLst>
          </p:cNvPr>
          <p:cNvSpPr txBox="1"/>
          <p:nvPr/>
        </p:nvSpPr>
        <p:spPr>
          <a:xfrm>
            <a:off x="7654126" y="5817327"/>
            <a:ext cx="1596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/>
              <a:t>61 m</a:t>
            </a:r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99898EF5-EEEF-4B59-9A9D-739AF5097EE4}"/>
              </a:ext>
            </a:extLst>
          </p:cNvPr>
          <p:cNvSpPr/>
          <p:nvPr/>
        </p:nvSpPr>
        <p:spPr>
          <a:xfrm>
            <a:off x="1395243" y="811826"/>
            <a:ext cx="457200" cy="457200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AFB6F9-8F60-4049-B33D-CFBF5F520E7E}"/>
              </a:ext>
            </a:extLst>
          </p:cNvPr>
          <p:cNvGrpSpPr/>
          <p:nvPr/>
        </p:nvGrpSpPr>
        <p:grpSpPr>
          <a:xfrm>
            <a:off x="224709" y="27640"/>
            <a:ext cx="1188146" cy="2025574"/>
            <a:chOff x="120201" y="27640"/>
            <a:chExt cx="1188146" cy="202557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AF26C0-DF18-47A1-BF88-228B0E0A6DA3}"/>
                </a:ext>
              </a:extLst>
            </p:cNvPr>
            <p:cNvSpPr/>
            <p:nvPr/>
          </p:nvSpPr>
          <p:spPr>
            <a:xfrm>
              <a:off x="120201" y="655706"/>
              <a:ext cx="118013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CAH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49D62B-ECB1-459A-A7FB-DCBAFF6FDD70}"/>
                </a:ext>
              </a:extLst>
            </p:cNvPr>
            <p:cNvSpPr/>
            <p:nvPr/>
          </p:nvSpPr>
          <p:spPr>
            <a:xfrm>
              <a:off x="120201" y="27640"/>
              <a:ext cx="118814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SOH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ED9FBD-AF98-45CE-997F-550998DCCA0F}"/>
                </a:ext>
              </a:extLst>
            </p:cNvPr>
            <p:cNvSpPr/>
            <p:nvPr/>
          </p:nvSpPr>
          <p:spPr>
            <a:xfrm>
              <a:off x="120201" y="1283773"/>
              <a:ext cx="116371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TOA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/>
              <p:nvPr/>
            </p:nvSpPr>
            <p:spPr>
              <a:xfrm>
                <a:off x="3452573" y="5718498"/>
                <a:ext cx="3022174" cy="883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4000" b="0" dirty="0">
                    <a:solidFill>
                      <a:schemeClr val="bg1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𝐶𝑜𝑠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55</m:t>
                    </m:r>
                    <m:r>
                      <m:rPr>
                        <m:nor/>
                      </m:rPr>
                      <a:rPr lang="en-GB" sz="4000" dirty="0"/>
                      <m:t>°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GB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573" y="5718498"/>
                <a:ext cx="3022174" cy="883127"/>
              </a:xfrm>
              <a:prstGeom prst="rect">
                <a:avLst/>
              </a:prstGeom>
              <a:blipFill>
                <a:blip r:embed="rId4"/>
                <a:stretch>
                  <a:fillRect l="-10081" t="-1379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B77986-F323-42CD-A815-6C120245B938}"/>
              </a:ext>
            </a:extLst>
          </p:cNvPr>
          <p:cNvCxnSpPr>
            <a:cxnSpLocks/>
          </p:cNvCxnSpPr>
          <p:nvPr/>
        </p:nvCxnSpPr>
        <p:spPr>
          <a:xfrm>
            <a:off x="2581592" y="4884016"/>
            <a:ext cx="4367848" cy="1310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D126557-23FF-415C-80A1-D52F3B8E26FB}"/>
              </a:ext>
            </a:extLst>
          </p:cNvPr>
          <p:cNvSpPr txBox="1"/>
          <p:nvPr/>
        </p:nvSpPr>
        <p:spPr>
          <a:xfrm>
            <a:off x="461776" y="6383534"/>
            <a:ext cx="14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to scale)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672541D-B0A8-41FE-BF42-62B51E52768D}"/>
              </a:ext>
            </a:extLst>
          </p:cNvPr>
          <p:cNvCxnSpPr>
            <a:cxnSpLocks/>
          </p:cNvCxnSpPr>
          <p:nvPr/>
        </p:nvCxnSpPr>
        <p:spPr>
          <a:xfrm flipH="1">
            <a:off x="7062651" y="1166949"/>
            <a:ext cx="2180" cy="378387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98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  <p:bldP spid="32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4AA0A4-08A5-4D58-BFF5-E43C5B919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61" y="1927129"/>
            <a:ext cx="4943087" cy="326243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95797" y="69669"/>
            <a:ext cx="9718766" cy="6733039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886A962-2D08-4538-9C09-8B1ED3409D86}"/>
              </a:ext>
            </a:extLst>
          </p:cNvPr>
          <p:cNvSpPr/>
          <p:nvPr/>
        </p:nvSpPr>
        <p:spPr>
          <a:xfrm>
            <a:off x="7064831" y="5773782"/>
            <a:ext cx="2749732" cy="1028925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3314733" y="145814"/>
            <a:ext cx="3276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How tall is the TV?</a:t>
            </a: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D6C65539-0CEF-4007-838B-48607C85580A}"/>
              </a:ext>
            </a:extLst>
          </p:cNvPr>
          <p:cNvSpPr/>
          <p:nvPr/>
        </p:nvSpPr>
        <p:spPr>
          <a:xfrm>
            <a:off x="6099323" y="778056"/>
            <a:ext cx="2411434" cy="2411434"/>
          </a:xfrm>
          <a:prstGeom prst="blockArc">
            <a:avLst>
              <a:gd name="adj1" fmla="val 8843058"/>
              <a:gd name="adj2" fmla="val 10634729"/>
              <a:gd name="adj3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0658B-817E-46EC-B2EB-C7A8D8703201}"/>
              </a:ext>
            </a:extLst>
          </p:cNvPr>
          <p:cNvSpPr txBox="1"/>
          <p:nvPr/>
        </p:nvSpPr>
        <p:spPr>
          <a:xfrm>
            <a:off x="5127698" y="2156394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37°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E27606-1579-4009-A3D7-DB26181FAA1D}"/>
              </a:ext>
            </a:extLst>
          </p:cNvPr>
          <p:cNvSpPr/>
          <p:nvPr/>
        </p:nvSpPr>
        <p:spPr>
          <a:xfrm>
            <a:off x="1770332" y="2833379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69BB6E-DBB4-4170-9961-C484ACC686A6}"/>
              </a:ext>
            </a:extLst>
          </p:cNvPr>
          <p:cNvSpPr/>
          <p:nvPr/>
        </p:nvSpPr>
        <p:spPr>
          <a:xfrm>
            <a:off x="4522966" y="111051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8B862-C107-4FD2-AA1F-8C52F501D4D5}"/>
              </a:ext>
            </a:extLst>
          </p:cNvPr>
          <p:cNvSpPr/>
          <p:nvPr/>
        </p:nvSpPr>
        <p:spPr>
          <a:xfrm>
            <a:off x="4283219" y="361733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85928B-D6BE-42AB-B220-30B0269F0007}"/>
              </a:ext>
            </a:extLst>
          </p:cNvPr>
          <p:cNvSpPr txBox="1"/>
          <p:nvPr/>
        </p:nvSpPr>
        <p:spPr>
          <a:xfrm>
            <a:off x="7507453" y="5817327"/>
            <a:ext cx="1890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/>
              <a:t>94 cm</a:t>
            </a:r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04255F99-8773-4C74-8F29-D8A57FDFE40E}"/>
              </a:ext>
            </a:extLst>
          </p:cNvPr>
          <p:cNvSpPr/>
          <p:nvPr/>
        </p:nvSpPr>
        <p:spPr>
          <a:xfrm>
            <a:off x="1395243" y="191133"/>
            <a:ext cx="457200" cy="457200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AFB6F9-8F60-4049-B33D-CFBF5F520E7E}"/>
              </a:ext>
            </a:extLst>
          </p:cNvPr>
          <p:cNvGrpSpPr/>
          <p:nvPr/>
        </p:nvGrpSpPr>
        <p:grpSpPr>
          <a:xfrm>
            <a:off x="224709" y="27640"/>
            <a:ext cx="1188146" cy="2025574"/>
            <a:chOff x="120201" y="27640"/>
            <a:chExt cx="1188146" cy="202557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AF26C0-DF18-47A1-BF88-228B0E0A6DA3}"/>
                </a:ext>
              </a:extLst>
            </p:cNvPr>
            <p:cNvSpPr/>
            <p:nvPr/>
          </p:nvSpPr>
          <p:spPr>
            <a:xfrm>
              <a:off x="120201" y="655706"/>
              <a:ext cx="118013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CAH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49D62B-ECB1-459A-A7FB-DCBAFF6FDD70}"/>
                </a:ext>
              </a:extLst>
            </p:cNvPr>
            <p:cNvSpPr/>
            <p:nvPr/>
          </p:nvSpPr>
          <p:spPr>
            <a:xfrm>
              <a:off x="120201" y="27640"/>
              <a:ext cx="118814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SOH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ED9FBD-AF98-45CE-997F-550998DCCA0F}"/>
                </a:ext>
              </a:extLst>
            </p:cNvPr>
            <p:cNvSpPr/>
            <p:nvPr/>
          </p:nvSpPr>
          <p:spPr>
            <a:xfrm>
              <a:off x="120201" y="1283773"/>
              <a:ext cx="116371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TOA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/>
              <p:nvPr/>
            </p:nvSpPr>
            <p:spPr>
              <a:xfrm>
                <a:off x="3390718" y="5496491"/>
                <a:ext cx="3148682" cy="8900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4000" b="0" dirty="0">
                    <a:solidFill>
                      <a:schemeClr val="bg1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𝑆𝑖𝑛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37</m:t>
                    </m:r>
                    <m:r>
                      <m:rPr>
                        <m:nor/>
                      </m:rPr>
                      <a:rPr lang="en-GB" sz="4000" dirty="0"/>
                      <m:t>°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156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718" y="5496491"/>
                <a:ext cx="3148682" cy="890052"/>
              </a:xfrm>
              <a:prstGeom prst="rect">
                <a:avLst/>
              </a:prstGeom>
              <a:blipFill>
                <a:blip r:embed="rId3"/>
                <a:stretch>
                  <a:fillRect l="-9671" t="-1370" b="-19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78F133B-15ED-4BE0-9427-F76E0F8F8E6A}"/>
              </a:ext>
            </a:extLst>
          </p:cNvPr>
          <p:cNvSpPr txBox="1"/>
          <p:nvPr/>
        </p:nvSpPr>
        <p:spPr>
          <a:xfrm>
            <a:off x="461776" y="6383534"/>
            <a:ext cx="14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to scale)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BA7A874-DDD3-4078-80CD-FD013601ED8B}"/>
              </a:ext>
            </a:extLst>
          </p:cNvPr>
          <p:cNvCxnSpPr>
            <a:cxnSpLocks/>
          </p:cNvCxnSpPr>
          <p:nvPr/>
        </p:nvCxnSpPr>
        <p:spPr>
          <a:xfrm flipV="1">
            <a:off x="2556770" y="2092960"/>
            <a:ext cx="4697470" cy="264123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DF8EC5D-3482-449D-91FC-14BE64B5758D}"/>
              </a:ext>
            </a:extLst>
          </p:cNvPr>
          <p:cNvSpPr txBox="1"/>
          <p:nvPr/>
        </p:nvSpPr>
        <p:spPr>
          <a:xfrm>
            <a:off x="4686803" y="3348528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156 cm</a:t>
            </a:r>
          </a:p>
        </p:txBody>
      </p:sp>
    </p:spTree>
    <p:extLst>
      <p:ext uri="{BB962C8B-B14F-4D97-AF65-F5344CB8AC3E}">
        <p14:creationId xmlns:p14="http://schemas.microsoft.com/office/powerpoint/2010/main" val="178807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  <p:bldP spid="34" grpId="0" animBg="1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95797" y="69669"/>
            <a:ext cx="9718766" cy="6733039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886A962-2D08-4538-9C09-8B1ED3409D86}"/>
              </a:ext>
            </a:extLst>
          </p:cNvPr>
          <p:cNvSpPr/>
          <p:nvPr/>
        </p:nvSpPr>
        <p:spPr>
          <a:xfrm>
            <a:off x="7064831" y="5773782"/>
            <a:ext cx="2749732" cy="1028925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3189978" y="145814"/>
            <a:ext cx="3526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How tall is the tree?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B8E05D-6733-4141-A341-8EB91DF42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4" r="29763"/>
          <a:stretch/>
        </p:blipFill>
        <p:spPr>
          <a:xfrm>
            <a:off x="7085874" y="3631568"/>
            <a:ext cx="483318" cy="1212443"/>
          </a:xfrm>
          <a:prstGeom prst="rect">
            <a:avLst/>
          </a:prstGeom>
        </p:spPr>
      </p:pic>
      <p:sp>
        <p:nvSpPr>
          <p:cNvPr id="17" name="Block Arc 16">
            <a:extLst>
              <a:ext uri="{FF2B5EF4-FFF2-40B4-BE49-F238E27FC236}">
                <a16:creationId xmlns:a16="http://schemas.microsoft.com/office/drawing/2014/main" id="{D6C65539-0CEF-4007-838B-48607C85580A}"/>
              </a:ext>
            </a:extLst>
          </p:cNvPr>
          <p:cNvSpPr/>
          <p:nvPr/>
        </p:nvSpPr>
        <p:spPr>
          <a:xfrm>
            <a:off x="6171123" y="2642292"/>
            <a:ext cx="2093426" cy="2093426"/>
          </a:xfrm>
          <a:prstGeom prst="blockArc">
            <a:avLst>
              <a:gd name="adj1" fmla="val 10635224"/>
              <a:gd name="adj2" fmla="val 12140697"/>
              <a:gd name="adj3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0658B-817E-46EC-B2EB-C7A8D8703201}"/>
              </a:ext>
            </a:extLst>
          </p:cNvPr>
          <p:cNvSpPr txBox="1"/>
          <p:nvPr/>
        </p:nvSpPr>
        <p:spPr>
          <a:xfrm>
            <a:off x="5256527" y="3107109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22°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E27606-1579-4009-A3D7-DB26181FAA1D}"/>
              </a:ext>
            </a:extLst>
          </p:cNvPr>
          <p:cNvSpPr/>
          <p:nvPr/>
        </p:nvSpPr>
        <p:spPr>
          <a:xfrm>
            <a:off x="1068871" y="2911439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69BB6E-DBB4-4170-9961-C484ACC686A6}"/>
              </a:ext>
            </a:extLst>
          </p:cNvPr>
          <p:cNvSpPr/>
          <p:nvPr/>
        </p:nvSpPr>
        <p:spPr>
          <a:xfrm>
            <a:off x="4256880" y="470531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8B862-C107-4FD2-AA1F-8C52F501D4D5}"/>
              </a:ext>
            </a:extLst>
          </p:cNvPr>
          <p:cNvSpPr/>
          <p:nvPr/>
        </p:nvSpPr>
        <p:spPr>
          <a:xfrm>
            <a:off x="5106239" y="2097308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85928B-D6BE-42AB-B220-30B0269F0007}"/>
              </a:ext>
            </a:extLst>
          </p:cNvPr>
          <p:cNvSpPr txBox="1"/>
          <p:nvPr/>
        </p:nvSpPr>
        <p:spPr>
          <a:xfrm>
            <a:off x="7829656" y="5817327"/>
            <a:ext cx="1245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/>
              <a:t>8 m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AFB6F9-8F60-4049-B33D-CFBF5F520E7E}"/>
              </a:ext>
            </a:extLst>
          </p:cNvPr>
          <p:cNvGrpSpPr/>
          <p:nvPr/>
        </p:nvGrpSpPr>
        <p:grpSpPr>
          <a:xfrm>
            <a:off x="224709" y="27640"/>
            <a:ext cx="1188146" cy="2025574"/>
            <a:chOff x="120201" y="27640"/>
            <a:chExt cx="1188146" cy="202557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AF26C0-DF18-47A1-BF88-228B0E0A6DA3}"/>
                </a:ext>
              </a:extLst>
            </p:cNvPr>
            <p:cNvSpPr/>
            <p:nvPr/>
          </p:nvSpPr>
          <p:spPr>
            <a:xfrm>
              <a:off x="120201" y="655706"/>
              <a:ext cx="118013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CAH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49D62B-ECB1-459A-A7FB-DCBAFF6FDD70}"/>
                </a:ext>
              </a:extLst>
            </p:cNvPr>
            <p:cNvSpPr/>
            <p:nvPr/>
          </p:nvSpPr>
          <p:spPr>
            <a:xfrm>
              <a:off x="120201" y="27640"/>
              <a:ext cx="118814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SOH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ED9FBD-AF98-45CE-997F-550998DCCA0F}"/>
                </a:ext>
              </a:extLst>
            </p:cNvPr>
            <p:cNvSpPr/>
            <p:nvPr/>
          </p:nvSpPr>
          <p:spPr>
            <a:xfrm>
              <a:off x="120201" y="1283773"/>
              <a:ext cx="116371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TOA</a:t>
              </a:r>
            </a:p>
          </p:txBody>
        </p:sp>
      </p:grp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C90180E9-6DAE-4D0E-86DC-E5C103AB2453}"/>
              </a:ext>
            </a:extLst>
          </p:cNvPr>
          <p:cNvSpPr/>
          <p:nvPr/>
        </p:nvSpPr>
        <p:spPr>
          <a:xfrm>
            <a:off x="1395243" y="1439893"/>
            <a:ext cx="457200" cy="457200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/>
              <p:nvPr/>
            </p:nvSpPr>
            <p:spPr>
              <a:xfrm>
                <a:off x="3421198" y="5608251"/>
                <a:ext cx="3089372" cy="8900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4000" b="0" dirty="0">
                    <a:solidFill>
                      <a:schemeClr val="bg1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𝑇𝑎𝑛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2</m:t>
                    </m:r>
                    <m:r>
                      <m:rPr>
                        <m:nor/>
                      </m:rPr>
                      <a:rPr lang="en-GB" sz="40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GB" sz="4000" dirty="0"/>
                      <m:t>°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198" y="5608251"/>
                <a:ext cx="3089372" cy="890052"/>
              </a:xfrm>
              <a:prstGeom prst="rect">
                <a:avLst/>
              </a:prstGeom>
              <a:blipFill>
                <a:blip r:embed="rId3"/>
                <a:stretch>
                  <a:fillRect l="-9862" t="-1370" b="-19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78F133B-15ED-4BE0-9427-F76E0F8F8E6A}"/>
              </a:ext>
            </a:extLst>
          </p:cNvPr>
          <p:cNvSpPr txBox="1"/>
          <p:nvPr/>
        </p:nvSpPr>
        <p:spPr>
          <a:xfrm>
            <a:off x="461776" y="6383534"/>
            <a:ext cx="14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to scale)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D9B687F-63E1-40B1-8014-4CBE3EBD5BC3}"/>
              </a:ext>
            </a:extLst>
          </p:cNvPr>
          <p:cNvCxnSpPr>
            <a:cxnSpLocks/>
          </p:cNvCxnSpPr>
          <p:nvPr/>
        </p:nvCxnSpPr>
        <p:spPr>
          <a:xfrm flipV="1">
            <a:off x="5437051" y="3753921"/>
            <a:ext cx="190282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BA7A874-DDD3-4078-80CD-FD013601ED8B}"/>
              </a:ext>
            </a:extLst>
          </p:cNvPr>
          <p:cNvCxnSpPr>
            <a:cxnSpLocks/>
          </p:cNvCxnSpPr>
          <p:nvPr/>
        </p:nvCxnSpPr>
        <p:spPr>
          <a:xfrm>
            <a:off x="3384613" y="4774489"/>
            <a:ext cx="3696907" cy="71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FC8BF1B-CB64-44F5-A5BC-7D977F7F32E4}"/>
              </a:ext>
            </a:extLst>
          </p:cNvPr>
          <p:cNvSpPr txBox="1"/>
          <p:nvPr/>
        </p:nvSpPr>
        <p:spPr>
          <a:xfrm>
            <a:off x="4704485" y="4731571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15 m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6FD8F99-30A7-4B7A-AFEE-51CFD4BA7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02" y="1968839"/>
            <a:ext cx="2457175" cy="2950455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B45A2FE-20B8-45D3-8E74-412BF3C941D6}"/>
              </a:ext>
            </a:extLst>
          </p:cNvPr>
          <p:cNvCxnSpPr>
            <a:cxnSpLocks/>
          </p:cNvCxnSpPr>
          <p:nvPr/>
        </p:nvCxnSpPr>
        <p:spPr>
          <a:xfrm>
            <a:off x="3413760" y="2123440"/>
            <a:ext cx="3901440" cy="1595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E0E0956-C18B-4DF3-A40E-C70F31662F45}"/>
              </a:ext>
            </a:extLst>
          </p:cNvPr>
          <p:cNvCxnSpPr>
            <a:cxnSpLocks/>
          </p:cNvCxnSpPr>
          <p:nvPr/>
        </p:nvCxnSpPr>
        <p:spPr>
          <a:xfrm>
            <a:off x="7802880" y="3647440"/>
            <a:ext cx="0" cy="121325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674CEA6-9A1A-415C-9CCC-33E2190373C0}"/>
              </a:ext>
            </a:extLst>
          </p:cNvPr>
          <p:cNvSpPr txBox="1"/>
          <p:nvPr/>
        </p:nvSpPr>
        <p:spPr>
          <a:xfrm>
            <a:off x="7997164" y="3892624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2 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5EBF921-86A7-4D9F-AB0D-953534A330D4}"/>
              </a:ext>
            </a:extLst>
          </p:cNvPr>
          <p:cNvSpPr txBox="1"/>
          <p:nvPr/>
        </p:nvSpPr>
        <p:spPr>
          <a:xfrm>
            <a:off x="7685179" y="5113177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(+2 m)</a:t>
            </a:r>
          </a:p>
        </p:txBody>
      </p:sp>
    </p:spTree>
    <p:extLst>
      <p:ext uri="{BB962C8B-B14F-4D97-AF65-F5344CB8AC3E}">
        <p14:creationId xmlns:p14="http://schemas.microsoft.com/office/powerpoint/2010/main" val="101883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  <p:bldP spid="35" grpId="0" animBg="1"/>
      <p:bldP spid="41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95797" y="69669"/>
            <a:ext cx="9718766" cy="6733039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886A962-2D08-4538-9C09-8B1ED3409D86}"/>
              </a:ext>
            </a:extLst>
          </p:cNvPr>
          <p:cNvSpPr/>
          <p:nvPr/>
        </p:nvSpPr>
        <p:spPr>
          <a:xfrm>
            <a:off x="7064831" y="5773782"/>
            <a:ext cx="2749732" cy="1028925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2213139" y="145814"/>
            <a:ext cx="5479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How far away is the lighthouse?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B8E05D-6733-4141-A341-8EB91DF42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4" r="29763"/>
          <a:stretch/>
        </p:blipFill>
        <p:spPr>
          <a:xfrm>
            <a:off x="8227225" y="3927934"/>
            <a:ext cx="361587" cy="90707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A2AB6C-D9DD-4F34-8675-8F498B8F4509}"/>
              </a:ext>
            </a:extLst>
          </p:cNvPr>
          <p:cNvCxnSpPr>
            <a:cxnSpLocks/>
          </p:cNvCxnSpPr>
          <p:nvPr/>
        </p:nvCxnSpPr>
        <p:spPr>
          <a:xfrm flipH="1" flipV="1">
            <a:off x="3039036" y="1828802"/>
            <a:ext cx="4921324" cy="29311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ck Arc 16">
            <a:extLst>
              <a:ext uri="{FF2B5EF4-FFF2-40B4-BE49-F238E27FC236}">
                <a16:creationId xmlns:a16="http://schemas.microsoft.com/office/drawing/2014/main" id="{D6C65539-0CEF-4007-838B-48607C85580A}"/>
              </a:ext>
            </a:extLst>
          </p:cNvPr>
          <p:cNvSpPr/>
          <p:nvPr/>
        </p:nvSpPr>
        <p:spPr>
          <a:xfrm>
            <a:off x="7063377" y="3937000"/>
            <a:ext cx="1641566" cy="1641566"/>
          </a:xfrm>
          <a:prstGeom prst="blockArc">
            <a:avLst>
              <a:gd name="adj1" fmla="val 10888041"/>
              <a:gd name="adj2" fmla="val 12736823"/>
              <a:gd name="adj3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0658B-817E-46EC-B2EB-C7A8D8703201}"/>
              </a:ext>
            </a:extLst>
          </p:cNvPr>
          <p:cNvSpPr txBox="1"/>
          <p:nvPr/>
        </p:nvSpPr>
        <p:spPr>
          <a:xfrm>
            <a:off x="6249754" y="4135123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28°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E27606-1579-4009-A3D7-DB26181FAA1D}"/>
              </a:ext>
            </a:extLst>
          </p:cNvPr>
          <p:cNvSpPr/>
          <p:nvPr/>
        </p:nvSpPr>
        <p:spPr>
          <a:xfrm>
            <a:off x="1648277" y="2620423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69BB6E-DBB4-4170-9961-C484ACC686A6}"/>
              </a:ext>
            </a:extLst>
          </p:cNvPr>
          <p:cNvSpPr/>
          <p:nvPr/>
        </p:nvSpPr>
        <p:spPr>
          <a:xfrm>
            <a:off x="5063177" y="4666561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8B862-C107-4FD2-AA1F-8C52F501D4D5}"/>
              </a:ext>
            </a:extLst>
          </p:cNvPr>
          <p:cNvSpPr/>
          <p:nvPr/>
        </p:nvSpPr>
        <p:spPr>
          <a:xfrm>
            <a:off x="5574373" y="2620423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85928B-D6BE-42AB-B220-30B0269F0007}"/>
              </a:ext>
            </a:extLst>
          </p:cNvPr>
          <p:cNvSpPr txBox="1"/>
          <p:nvPr/>
        </p:nvSpPr>
        <p:spPr>
          <a:xfrm>
            <a:off x="7654127" y="5817327"/>
            <a:ext cx="1596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/>
              <a:t>57 m</a:t>
            </a:r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99898EF5-EEEF-4B59-9A9D-739AF5097EE4}"/>
              </a:ext>
            </a:extLst>
          </p:cNvPr>
          <p:cNvSpPr/>
          <p:nvPr/>
        </p:nvSpPr>
        <p:spPr>
          <a:xfrm>
            <a:off x="1395243" y="811826"/>
            <a:ext cx="457200" cy="457200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AFB6F9-8F60-4049-B33D-CFBF5F520E7E}"/>
              </a:ext>
            </a:extLst>
          </p:cNvPr>
          <p:cNvGrpSpPr/>
          <p:nvPr/>
        </p:nvGrpSpPr>
        <p:grpSpPr>
          <a:xfrm>
            <a:off x="224709" y="27640"/>
            <a:ext cx="1188146" cy="2025574"/>
            <a:chOff x="120201" y="27640"/>
            <a:chExt cx="1188146" cy="202557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AF26C0-DF18-47A1-BF88-228B0E0A6DA3}"/>
                </a:ext>
              </a:extLst>
            </p:cNvPr>
            <p:cNvSpPr/>
            <p:nvPr/>
          </p:nvSpPr>
          <p:spPr>
            <a:xfrm>
              <a:off x="120201" y="655706"/>
              <a:ext cx="118013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CAH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49D62B-ECB1-459A-A7FB-DCBAFF6FDD70}"/>
                </a:ext>
              </a:extLst>
            </p:cNvPr>
            <p:cNvSpPr/>
            <p:nvPr/>
          </p:nvSpPr>
          <p:spPr>
            <a:xfrm>
              <a:off x="120201" y="27640"/>
              <a:ext cx="118814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SOH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ED9FBD-AF98-45CE-997F-550998DCCA0F}"/>
                </a:ext>
              </a:extLst>
            </p:cNvPr>
            <p:cNvSpPr/>
            <p:nvPr/>
          </p:nvSpPr>
          <p:spPr>
            <a:xfrm>
              <a:off x="120201" y="1283773"/>
              <a:ext cx="116371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TOA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/>
              <p:nvPr/>
            </p:nvSpPr>
            <p:spPr>
              <a:xfrm>
                <a:off x="3451678" y="5496491"/>
                <a:ext cx="3022174" cy="888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4000" b="0" dirty="0">
                    <a:solidFill>
                      <a:schemeClr val="bg1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𝐶𝑜𝑠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28</m:t>
                    </m:r>
                    <m:r>
                      <m:rPr>
                        <m:nor/>
                      </m:rPr>
                      <a:rPr lang="en-GB" sz="4000" dirty="0"/>
                      <m:t>°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65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678" y="5496491"/>
                <a:ext cx="3022174" cy="888385"/>
              </a:xfrm>
              <a:prstGeom prst="rect">
                <a:avLst/>
              </a:prstGeom>
              <a:blipFill>
                <a:blip r:embed="rId3"/>
                <a:stretch>
                  <a:fillRect l="-10081" t="-1379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78F133B-15ED-4BE0-9427-F76E0F8F8E6A}"/>
              </a:ext>
            </a:extLst>
          </p:cNvPr>
          <p:cNvSpPr txBox="1"/>
          <p:nvPr/>
        </p:nvSpPr>
        <p:spPr>
          <a:xfrm>
            <a:off x="461776" y="6383534"/>
            <a:ext cx="14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to scale)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78F15C-3BDC-422B-BEC1-E73F36CDFDB8}"/>
              </a:ext>
            </a:extLst>
          </p:cNvPr>
          <p:cNvSpPr txBox="1"/>
          <p:nvPr/>
        </p:nvSpPr>
        <p:spPr>
          <a:xfrm>
            <a:off x="4635260" y="2297258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65 m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6A39940-3557-43C6-B9B5-B8C61E867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49" y="1748827"/>
            <a:ext cx="1513780" cy="302755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A669D4-4B34-4845-9591-B231B18BCDD2}"/>
              </a:ext>
            </a:extLst>
          </p:cNvPr>
          <p:cNvCxnSpPr>
            <a:cxnSpLocks/>
          </p:cNvCxnSpPr>
          <p:nvPr/>
        </p:nvCxnSpPr>
        <p:spPr>
          <a:xfrm>
            <a:off x="6347697" y="4754339"/>
            <a:ext cx="1612663" cy="34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1E4E95E-8B7F-40ED-A9D6-E7324F4FB337}"/>
              </a:ext>
            </a:extLst>
          </p:cNvPr>
          <p:cNvCxnSpPr>
            <a:cxnSpLocks/>
          </p:cNvCxnSpPr>
          <p:nvPr/>
        </p:nvCxnSpPr>
        <p:spPr>
          <a:xfrm flipH="1">
            <a:off x="3356658" y="4745621"/>
            <a:ext cx="4606724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05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  <p:bldP spid="32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95797" y="69669"/>
            <a:ext cx="9718766" cy="6733039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886A962-2D08-4538-9C09-8B1ED3409D86}"/>
              </a:ext>
            </a:extLst>
          </p:cNvPr>
          <p:cNvSpPr/>
          <p:nvPr/>
        </p:nvSpPr>
        <p:spPr>
          <a:xfrm>
            <a:off x="7064831" y="5773782"/>
            <a:ext cx="2749732" cy="1028925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2235253" y="145814"/>
            <a:ext cx="54355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What angle does the kite make </a:t>
            </a:r>
          </a:p>
          <a:p>
            <a:pPr algn="ctr"/>
            <a:r>
              <a:rPr lang="en-GB" sz="3200" dirty="0"/>
              <a:t>with the horizon?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B8E05D-6733-4141-A341-8EB91DF42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4" r="29763"/>
          <a:stretch/>
        </p:blipFill>
        <p:spPr>
          <a:xfrm>
            <a:off x="8188203" y="4229509"/>
            <a:ext cx="563908" cy="141461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A2AB6C-D9DD-4F34-8675-8F498B8F4509}"/>
              </a:ext>
            </a:extLst>
          </p:cNvPr>
          <p:cNvCxnSpPr>
            <a:cxnSpLocks/>
          </p:cNvCxnSpPr>
          <p:nvPr/>
        </p:nvCxnSpPr>
        <p:spPr>
          <a:xfrm flipH="1" flipV="1">
            <a:off x="3039035" y="1828800"/>
            <a:ext cx="5129605" cy="27257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CCAFE9-0317-4F27-887C-92EE7D45FCCB}"/>
              </a:ext>
            </a:extLst>
          </p:cNvPr>
          <p:cNvCxnSpPr>
            <a:cxnSpLocks/>
          </p:cNvCxnSpPr>
          <p:nvPr/>
        </p:nvCxnSpPr>
        <p:spPr>
          <a:xfrm flipH="1">
            <a:off x="6932023" y="4571069"/>
            <a:ext cx="12676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ck Arc 16">
            <a:extLst>
              <a:ext uri="{FF2B5EF4-FFF2-40B4-BE49-F238E27FC236}">
                <a16:creationId xmlns:a16="http://schemas.microsoft.com/office/drawing/2014/main" id="{D6C65539-0CEF-4007-838B-48607C85580A}"/>
              </a:ext>
            </a:extLst>
          </p:cNvPr>
          <p:cNvSpPr/>
          <p:nvPr/>
        </p:nvSpPr>
        <p:spPr>
          <a:xfrm>
            <a:off x="7347857" y="3733800"/>
            <a:ext cx="1641566" cy="1641566"/>
          </a:xfrm>
          <a:prstGeom prst="blockArc">
            <a:avLst>
              <a:gd name="adj1" fmla="val 10772385"/>
              <a:gd name="adj2" fmla="val 12407789"/>
              <a:gd name="adj3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F0658B-817E-46EC-B2EB-C7A8D8703201}"/>
                  </a:ext>
                </a:extLst>
              </p:cNvPr>
              <p:cNvSpPr txBox="1"/>
              <p:nvPr/>
            </p:nvSpPr>
            <p:spPr>
              <a:xfrm>
                <a:off x="6480561" y="3859032"/>
                <a:ext cx="5545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200" dirty="0"/>
                  <a:t>°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F0658B-817E-46EC-B2EB-C7A8D8703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561" y="3859032"/>
                <a:ext cx="554575" cy="584775"/>
              </a:xfrm>
              <a:prstGeom prst="rect">
                <a:avLst/>
              </a:prstGeom>
              <a:blipFill>
                <a:blip r:embed="rId3"/>
                <a:stretch>
                  <a:fillRect t="-12500" r="-27473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522152D-7DFA-4A7D-8ED6-E6356AE8F593}"/>
              </a:ext>
            </a:extLst>
          </p:cNvPr>
          <p:cNvSpPr txBox="1"/>
          <p:nvPr/>
        </p:nvSpPr>
        <p:spPr>
          <a:xfrm>
            <a:off x="4721488" y="4542618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25 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E27606-1579-4009-A3D7-DB26181FAA1D}"/>
              </a:ext>
            </a:extLst>
          </p:cNvPr>
          <p:cNvSpPr/>
          <p:nvPr/>
        </p:nvSpPr>
        <p:spPr>
          <a:xfrm>
            <a:off x="2192383" y="2365631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69BB6E-DBB4-4170-9961-C484ACC686A6}"/>
              </a:ext>
            </a:extLst>
          </p:cNvPr>
          <p:cNvSpPr/>
          <p:nvPr/>
        </p:nvSpPr>
        <p:spPr>
          <a:xfrm>
            <a:off x="4177990" y="45426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8B862-C107-4FD2-AA1F-8C52F501D4D5}"/>
              </a:ext>
            </a:extLst>
          </p:cNvPr>
          <p:cNvSpPr/>
          <p:nvPr/>
        </p:nvSpPr>
        <p:spPr>
          <a:xfrm>
            <a:off x="5308250" y="2256397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85928B-D6BE-42AB-B220-30B0269F0007}"/>
              </a:ext>
            </a:extLst>
          </p:cNvPr>
          <p:cNvSpPr txBox="1"/>
          <p:nvPr/>
        </p:nvSpPr>
        <p:spPr>
          <a:xfrm>
            <a:off x="7892173" y="5817327"/>
            <a:ext cx="1120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/>
              <a:t>39°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AFB6F9-8F60-4049-B33D-CFBF5F520E7E}"/>
              </a:ext>
            </a:extLst>
          </p:cNvPr>
          <p:cNvGrpSpPr/>
          <p:nvPr/>
        </p:nvGrpSpPr>
        <p:grpSpPr>
          <a:xfrm>
            <a:off x="224709" y="27640"/>
            <a:ext cx="1188146" cy="2025574"/>
            <a:chOff x="120201" y="27640"/>
            <a:chExt cx="1188146" cy="202557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AF26C0-DF18-47A1-BF88-228B0E0A6DA3}"/>
                </a:ext>
              </a:extLst>
            </p:cNvPr>
            <p:cNvSpPr/>
            <p:nvPr/>
          </p:nvSpPr>
          <p:spPr>
            <a:xfrm>
              <a:off x="120201" y="655706"/>
              <a:ext cx="118013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CAH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49D62B-ECB1-459A-A7FB-DCBAFF6FDD70}"/>
                </a:ext>
              </a:extLst>
            </p:cNvPr>
            <p:cNvSpPr/>
            <p:nvPr/>
          </p:nvSpPr>
          <p:spPr>
            <a:xfrm>
              <a:off x="120201" y="27640"/>
              <a:ext cx="118814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SOH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ED9FBD-AF98-45CE-997F-550998DCCA0F}"/>
                </a:ext>
              </a:extLst>
            </p:cNvPr>
            <p:cNvSpPr/>
            <p:nvPr/>
          </p:nvSpPr>
          <p:spPr>
            <a:xfrm>
              <a:off x="120201" y="1283773"/>
              <a:ext cx="116371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TOA</a:t>
              </a:r>
            </a:p>
          </p:txBody>
        </p:sp>
      </p:grp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C90180E9-6DAE-4D0E-86DC-E5C103AB2453}"/>
              </a:ext>
            </a:extLst>
          </p:cNvPr>
          <p:cNvSpPr/>
          <p:nvPr/>
        </p:nvSpPr>
        <p:spPr>
          <a:xfrm>
            <a:off x="1395243" y="1439893"/>
            <a:ext cx="457200" cy="457200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/>
              <p:nvPr/>
            </p:nvSpPr>
            <p:spPr>
              <a:xfrm>
                <a:off x="3553278" y="5496491"/>
                <a:ext cx="2794419" cy="874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4000" b="0" dirty="0">
                    <a:solidFill>
                      <a:schemeClr val="bg1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𝑇𝑎𝑛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GB" sz="4000" dirty="0"/>
                      <m:t>°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278" y="5496491"/>
                <a:ext cx="2794419" cy="874342"/>
              </a:xfrm>
              <a:prstGeom prst="rect">
                <a:avLst/>
              </a:prstGeom>
              <a:blipFill>
                <a:blip r:embed="rId4"/>
                <a:stretch>
                  <a:fillRect l="-11135" t="-2797" b="-20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78F133B-15ED-4BE0-9427-F76E0F8F8E6A}"/>
              </a:ext>
            </a:extLst>
          </p:cNvPr>
          <p:cNvSpPr txBox="1"/>
          <p:nvPr/>
        </p:nvSpPr>
        <p:spPr>
          <a:xfrm>
            <a:off x="461776" y="6383534"/>
            <a:ext cx="14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to scale)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C816616-FA6C-40B9-8E36-0D721E149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54" y="1152023"/>
            <a:ext cx="2486316" cy="1243158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DBEC60-C904-40AE-B1C8-AB8FB4299FE4}"/>
              </a:ext>
            </a:extLst>
          </p:cNvPr>
          <p:cNvCxnSpPr>
            <a:cxnSpLocks/>
          </p:cNvCxnSpPr>
          <p:nvPr/>
        </p:nvCxnSpPr>
        <p:spPr>
          <a:xfrm>
            <a:off x="3013166" y="4554583"/>
            <a:ext cx="5199015" cy="1741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6431230-BF15-43D9-B4FE-484DC582AC09}"/>
              </a:ext>
            </a:extLst>
          </p:cNvPr>
          <p:cNvCxnSpPr>
            <a:cxnSpLocks/>
          </p:cNvCxnSpPr>
          <p:nvPr/>
        </p:nvCxnSpPr>
        <p:spPr>
          <a:xfrm flipV="1">
            <a:off x="3013166" y="1893027"/>
            <a:ext cx="0" cy="261105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578F15C-3BDC-422B-BEC1-E73F36CDFDB8}"/>
              </a:ext>
            </a:extLst>
          </p:cNvPr>
          <p:cNvSpPr txBox="1"/>
          <p:nvPr/>
        </p:nvSpPr>
        <p:spPr>
          <a:xfrm>
            <a:off x="1803517" y="2992706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20 m</a:t>
            </a:r>
          </a:p>
        </p:txBody>
      </p:sp>
    </p:spTree>
    <p:extLst>
      <p:ext uri="{BB962C8B-B14F-4D97-AF65-F5344CB8AC3E}">
        <p14:creationId xmlns:p14="http://schemas.microsoft.com/office/powerpoint/2010/main" val="305465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  <p:bldP spid="35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DED61D-0DB2-4B55-B46C-D46C28687A60}"/>
              </a:ext>
            </a:extLst>
          </p:cNvPr>
          <p:cNvSpPr/>
          <p:nvPr/>
        </p:nvSpPr>
        <p:spPr>
          <a:xfrm>
            <a:off x="1107440" y="4837334"/>
            <a:ext cx="6360155" cy="5961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1581BA-CDE9-449C-9176-2D92B41E2E06}"/>
              </a:ext>
            </a:extLst>
          </p:cNvPr>
          <p:cNvSpPr/>
          <p:nvPr/>
        </p:nvSpPr>
        <p:spPr>
          <a:xfrm>
            <a:off x="6514387" y="757068"/>
            <a:ext cx="622286" cy="40822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5BC6A2-BCB3-4541-91F0-B72D4E39E509}"/>
              </a:ext>
            </a:extLst>
          </p:cNvPr>
          <p:cNvSpPr/>
          <p:nvPr/>
        </p:nvSpPr>
        <p:spPr>
          <a:xfrm>
            <a:off x="95797" y="69669"/>
            <a:ext cx="9718766" cy="6733039"/>
          </a:xfrm>
          <a:prstGeom prst="roundRect">
            <a:avLst>
              <a:gd name="adj" fmla="val 837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886A962-2D08-4538-9C09-8B1ED3409D86}"/>
              </a:ext>
            </a:extLst>
          </p:cNvPr>
          <p:cNvSpPr/>
          <p:nvPr/>
        </p:nvSpPr>
        <p:spPr>
          <a:xfrm>
            <a:off x="7064831" y="5773782"/>
            <a:ext cx="2749732" cy="1028925"/>
          </a:xfrm>
          <a:prstGeom prst="roundRect">
            <a:avLst>
              <a:gd name="adj" fmla="val 8376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7A8A0-106E-4B23-A801-9049A03E7927}"/>
              </a:ext>
            </a:extLst>
          </p:cNvPr>
          <p:cNvSpPr txBox="1"/>
          <p:nvPr/>
        </p:nvSpPr>
        <p:spPr>
          <a:xfrm>
            <a:off x="2894623" y="145814"/>
            <a:ext cx="4116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How long is the ladder?</a:t>
            </a: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D6C65539-0CEF-4007-838B-48607C85580A}"/>
              </a:ext>
            </a:extLst>
          </p:cNvPr>
          <p:cNvSpPr/>
          <p:nvPr/>
        </p:nvSpPr>
        <p:spPr>
          <a:xfrm>
            <a:off x="2615123" y="4064692"/>
            <a:ext cx="2093426" cy="2093426"/>
          </a:xfrm>
          <a:prstGeom prst="blockArc">
            <a:avLst>
              <a:gd name="adj1" fmla="val 18731799"/>
              <a:gd name="adj2" fmla="val 56389"/>
              <a:gd name="adj3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0658B-817E-46EC-B2EB-C7A8D8703201}"/>
              </a:ext>
            </a:extLst>
          </p:cNvPr>
          <p:cNvSpPr txBox="1"/>
          <p:nvPr/>
        </p:nvSpPr>
        <p:spPr>
          <a:xfrm>
            <a:off x="4642281" y="4278080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58°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22152D-7DFA-4A7D-8ED6-E6356AE8F593}"/>
              </a:ext>
            </a:extLst>
          </p:cNvPr>
          <p:cNvSpPr txBox="1"/>
          <p:nvPr/>
        </p:nvSpPr>
        <p:spPr>
          <a:xfrm>
            <a:off x="7132514" y="2459384"/>
            <a:ext cx="12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4.5 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E27606-1579-4009-A3D7-DB26181FAA1D}"/>
              </a:ext>
            </a:extLst>
          </p:cNvPr>
          <p:cNvSpPr/>
          <p:nvPr/>
        </p:nvSpPr>
        <p:spPr>
          <a:xfrm>
            <a:off x="7318791" y="2871479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69BB6E-DBB4-4170-9961-C484ACC686A6}"/>
              </a:ext>
            </a:extLst>
          </p:cNvPr>
          <p:cNvSpPr/>
          <p:nvPr/>
        </p:nvSpPr>
        <p:spPr>
          <a:xfrm>
            <a:off x="4849699" y="495131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8B862-C107-4FD2-AA1F-8C52F501D4D5}"/>
              </a:ext>
            </a:extLst>
          </p:cNvPr>
          <p:cNvSpPr/>
          <p:nvPr/>
        </p:nvSpPr>
        <p:spPr>
          <a:xfrm>
            <a:off x="4583618" y="1839461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85928B-D6BE-42AB-B220-30B0269F0007}"/>
              </a:ext>
            </a:extLst>
          </p:cNvPr>
          <p:cNvSpPr txBox="1"/>
          <p:nvPr/>
        </p:nvSpPr>
        <p:spPr>
          <a:xfrm>
            <a:off x="7829656" y="5817327"/>
            <a:ext cx="1245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/>
              <a:t>5 m</a:t>
            </a:r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04255F99-8773-4C74-8F29-D8A57FDFE40E}"/>
              </a:ext>
            </a:extLst>
          </p:cNvPr>
          <p:cNvSpPr/>
          <p:nvPr/>
        </p:nvSpPr>
        <p:spPr>
          <a:xfrm>
            <a:off x="1395243" y="191133"/>
            <a:ext cx="457200" cy="457200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AFB6F9-8F60-4049-B33D-CFBF5F520E7E}"/>
              </a:ext>
            </a:extLst>
          </p:cNvPr>
          <p:cNvGrpSpPr/>
          <p:nvPr/>
        </p:nvGrpSpPr>
        <p:grpSpPr>
          <a:xfrm>
            <a:off x="224709" y="27640"/>
            <a:ext cx="1188146" cy="2025574"/>
            <a:chOff x="120201" y="27640"/>
            <a:chExt cx="1188146" cy="202557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AF26C0-DF18-47A1-BF88-228B0E0A6DA3}"/>
                </a:ext>
              </a:extLst>
            </p:cNvPr>
            <p:cNvSpPr/>
            <p:nvPr/>
          </p:nvSpPr>
          <p:spPr>
            <a:xfrm>
              <a:off x="120201" y="655706"/>
              <a:ext cx="118013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CAH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49D62B-ECB1-459A-A7FB-DCBAFF6FDD70}"/>
                </a:ext>
              </a:extLst>
            </p:cNvPr>
            <p:cNvSpPr/>
            <p:nvPr/>
          </p:nvSpPr>
          <p:spPr>
            <a:xfrm>
              <a:off x="120201" y="27640"/>
              <a:ext cx="118814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SOH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ED9FBD-AF98-45CE-997F-550998DCCA0F}"/>
                </a:ext>
              </a:extLst>
            </p:cNvPr>
            <p:cNvSpPr/>
            <p:nvPr/>
          </p:nvSpPr>
          <p:spPr>
            <a:xfrm>
              <a:off x="120201" y="1283773"/>
              <a:ext cx="116371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TOA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/>
              <p:nvPr/>
            </p:nvSpPr>
            <p:spPr>
              <a:xfrm>
                <a:off x="3482158" y="5750491"/>
                <a:ext cx="3009222" cy="883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4000" b="0" dirty="0">
                    <a:solidFill>
                      <a:schemeClr val="bg1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𝑆𝑖𝑛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58</m:t>
                    </m:r>
                    <m:r>
                      <m:rPr>
                        <m:nor/>
                      </m:rPr>
                      <a:rPr lang="en-GB" sz="4000" dirty="0"/>
                      <m:t>°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4.5</m:t>
                        </m:r>
                      </m:num>
                      <m:den>
                        <m:r>
                          <a:rPr lang="en-GB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E41785-5749-48CA-BAB1-AB6E2843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158" y="5750491"/>
                <a:ext cx="3009222" cy="883127"/>
              </a:xfrm>
              <a:prstGeom prst="rect">
                <a:avLst/>
              </a:prstGeom>
              <a:blipFill>
                <a:blip r:embed="rId2"/>
                <a:stretch>
                  <a:fillRect l="-10121" t="-1379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78F133B-15ED-4BE0-9427-F76E0F8F8E6A}"/>
              </a:ext>
            </a:extLst>
          </p:cNvPr>
          <p:cNvSpPr txBox="1"/>
          <p:nvPr/>
        </p:nvSpPr>
        <p:spPr>
          <a:xfrm>
            <a:off x="461776" y="6383534"/>
            <a:ext cx="14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(not to scale)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139BE1A-CA77-4EDD-BDA3-3BDE1DFF5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3077">
            <a:off x="4911445" y="457852"/>
            <a:ext cx="588918" cy="5173223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D9B687F-63E1-40B1-8014-4CBE3EBD5BC3}"/>
              </a:ext>
            </a:extLst>
          </p:cNvPr>
          <p:cNvCxnSpPr>
            <a:cxnSpLocks/>
          </p:cNvCxnSpPr>
          <p:nvPr/>
        </p:nvCxnSpPr>
        <p:spPr>
          <a:xfrm flipV="1">
            <a:off x="3679371" y="5135681"/>
            <a:ext cx="190282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B5FA403-0E03-4176-BED6-983B43EEF9D3}"/>
              </a:ext>
            </a:extLst>
          </p:cNvPr>
          <p:cNvCxnSpPr>
            <a:cxnSpLocks/>
          </p:cNvCxnSpPr>
          <p:nvPr/>
        </p:nvCxnSpPr>
        <p:spPr>
          <a:xfrm flipV="1">
            <a:off x="6859333" y="994707"/>
            <a:ext cx="0" cy="421079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  <p:bldP spid="34" grpId="0" animBg="1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95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8801</TotalTime>
  <Words>627</Words>
  <Application>Microsoft Office PowerPoint</Application>
  <PresentationFormat>A4 Paper (210x297 mm)</PresentationFormat>
  <Paragraphs>253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Cambria Math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Kite</dc:creator>
  <cp:lastModifiedBy>Jishitha R</cp:lastModifiedBy>
  <cp:revision>398</cp:revision>
  <cp:lastPrinted>2017-12-31T22:38:51Z</cp:lastPrinted>
  <dcterms:created xsi:type="dcterms:W3CDTF">2017-01-17T16:57:04Z</dcterms:created>
  <dcterms:modified xsi:type="dcterms:W3CDTF">2024-05-06T05:34:48Z</dcterms:modified>
</cp:coreProperties>
</file>