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80" r:id="rId7"/>
    <p:sldId id="281" r:id="rId8"/>
    <p:sldId id="282" r:id="rId9"/>
    <p:sldId id="283" r:id="rId10"/>
    <p:sldId id="278" r:id="rId11"/>
    <p:sldId id="265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r>
            <a:rPr lang="en-US" b="0" i="0" dirty="0"/>
            <a:t>Students will calculate the average of three numbers using ROUND function</a:t>
          </a:r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0" i="0" dirty="0"/>
            <a:t>Students will make guessing game using random function. Keep guessing until user give correct number.</a:t>
          </a:r>
          <a:endParaRPr lang="en-US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/>
      <dgm:spPr/>
      <dgm:t>
        <a:bodyPr/>
        <a:lstStyle/>
        <a:p>
          <a:r>
            <a:rPr lang="en-US" b="0" i="0" dirty="0"/>
            <a:t>Students will make guessing game using random function. You have only 3 chance to guess </a:t>
          </a:r>
          <a:r>
            <a:rPr lang="en-US" b="0" i="0"/>
            <a:t>the number.</a:t>
          </a:r>
          <a:endParaRPr lang="en-US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9E5D0F90-01B8-4E58-AE89-511A1A4CCE5D}" type="pres">
      <dgm:prSet presAssocID="{D33DB27A-2BC2-49E7-B1D3-5AC0EC728135}" presName="linearFlow" presStyleCnt="0">
        <dgm:presLayoutVars>
          <dgm:dir/>
          <dgm:animLvl val="lvl"/>
          <dgm:resizeHandles/>
        </dgm:presLayoutVars>
      </dgm:prSet>
      <dgm:spPr/>
    </dgm:pt>
    <dgm:pt modelId="{CFD1EF54-2030-4EC1-8A21-6CBB427F634A}" type="pres">
      <dgm:prSet presAssocID="{52A53E5C-5A47-4BCE-99C9-30C6F438A77D}" presName="compositeNode" presStyleCnt="0">
        <dgm:presLayoutVars>
          <dgm:bulletEnabled val="1"/>
        </dgm:presLayoutVars>
      </dgm:prSet>
      <dgm:spPr/>
    </dgm:pt>
    <dgm:pt modelId="{A1E80340-C502-4ECD-A82A-37FB9DB53707}" type="pres">
      <dgm:prSet presAssocID="{52A53E5C-5A47-4BCE-99C9-30C6F438A77D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 female with solid fill"/>
        </a:ext>
      </dgm:extLst>
    </dgm:pt>
    <dgm:pt modelId="{BF67EA4F-588F-4EA8-995A-32B05E0656F8}" type="pres">
      <dgm:prSet presAssocID="{52A53E5C-5A47-4BCE-99C9-30C6F438A77D}" presName="childNode" presStyleLbl="node1" presStyleIdx="0" presStyleCnt="3">
        <dgm:presLayoutVars>
          <dgm:bulletEnabled val="1"/>
        </dgm:presLayoutVars>
      </dgm:prSet>
      <dgm:spPr/>
    </dgm:pt>
    <dgm:pt modelId="{4BEC995D-0B58-4E06-922F-5FBE6E053F2A}" type="pres">
      <dgm:prSet presAssocID="{52A53E5C-5A47-4BCE-99C9-30C6F438A77D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24870E6-A4BB-4566-8C6C-748B413F1677}" type="pres">
      <dgm:prSet presAssocID="{8C68F889-9FAB-4E6D-9FBF-2392AA7B7118}" presName="sibTrans" presStyleCnt="0"/>
      <dgm:spPr/>
    </dgm:pt>
    <dgm:pt modelId="{1E19EB68-B9FF-47F5-A533-92DE0D917B33}" type="pres">
      <dgm:prSet presAssocID="{FFE86CB9-3655-421E-8F49-BCDB1621BAB1}" presName="compositeNode" presStyleCnt="0">
        <dgm:presLayoutVars>
          <dgm:bulletEnabled val="1"/>
        </dgm:presLayoutVars>
      </dgm:prSet>
      <dgm:spPr/>
    </dgm:pt>
    <dgm:pt modelId="{837198C5-2783-4B09-BB2D-AF869A8ADE25}" type="pres">
      <dgm:prSet presAssocID="{FFE86CB9-3655-421E-8F49-BCDB1621BAB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68B49786-463F-4F09-A570-8E42659B6453}" type="pres">
      <dgm:prSet presAssocID="{FFE86CB9-3655-421E-8F49-BCDB1621BAB1}" presName="childNode" presStyleLbl="node1" presStyleIdx="1" presStyleCnt="3">
        <dgm:presLayoutVars>
          <dgm:bulletEnabled val="1"/>
        </dgm:presLayoutVars>
      </dgm:prSet>
      <dgm:spPr/>
    </dgm:pt>
    <dgm:pt modelId="{D7213CA3-A413-417D-AABB-789232817C28}" type="pres">
      <dgm:prSet presAssocID="{FFE86CB9-3655-421E-8F49-BCDB1621BAB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7188E8A6-AC50-4AC2-B61F-7289B51187CF}" type="pres">
      <dgm:prSet presAssocID="{6729978D-EC01-4F87-A6B1-EBA564E3756D}" presName="sibTrans" presStyleCnt="0"/>
      <dgm:spPr/>
    </dgm:pt>
    <dgm:pt modelId="{0A7F324A-DCBB-4A5E-8F86-2C61F2B68269}" type="pres">
      <dgm:prSet presAssocID="{08CC7998-BB71-4BB0-9334-AB3B1ED2C9B9}" presName="compositeNode" presStyleCnt="0">
        <dgm:presLayoutVars>
          <dgm:bulletEnabled val="1"/>
        </dgm:presLayoutVars>
      </dgm:prSet>
      <dgm:spPr/>
    </dgm:pt>
    <dgm:pt modelId="{9CB96B10-ADC1-4253-996F-D936AF0C029A}" type="pres">
      <dgm:prSet presAssocID="{08CC7998-BB71-4BB0-9334-AB3B1ED2C9B9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3C1D2DC3-8BB6-41A9-9E91-BDFAB8C1F73B}" type="pres">
      <dgm:prSet presAssocID="{08CC7998-BB71-4BB0-9334-AB3B1ED2C9B9}" presName="childNode" presStyleLbl="node1" presStyleIdx="2" presStyleCnt="3">
        <dgm:presLayoutVars>
          <dgm:bulletEnabled val="1"/>
        </dgm:presLayoutVars>
      </dgm:prSet>
      <dgm:spPr/>
    </dgm:pt>
    <dgm:pt modelId="{A91DED5B-3A30-4481-A148-9F91CB8BB603}" type="pres">
      <dgm:prSet presAssocID="{08CC7998-BB71-4BB0-9334-AB3B1ED2C9B9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BB906F2B-2B02-48DD-904A-55A50281360A}" type="presOf" srcId="{1576C5B8-4DF4-42E0-987F-8E6BC01AD541}" destId="{3C1D2DC3-8BB6-41A9-9E91-BDFAB8C1F73B}" srcOrd="0" destOrd="0" presId="urn:microsoft.com/office/officeart/2005/8/layout/hList2"/>
    <dgm:cxn modelId="{726AB947-2ACF-4537-B2B8-A02AD5B715C9}" type="presOf" srcId="{856B0AB0-83FF-4DA5-A766-5CE3E0F42084}" destId="{68B49786-463F-4F09-A570-8E42659B6453}" srcOrd="0" destOrd="0" presId="urn:microsoft.com/office/officeart/2005/8/layout/hList2"/>
    <dgm:cxn modelId="{05A98B4C-F304-4208-8453-66597350FCD1}" type="presOf" srcId="{E914A20A-5B6E-46AA-BA0D-20C81A266851}" destId="{BF67EA4F-588F-4EA8-995A-32B05E0656F8}" srcOrd="0" destOrd="0" presId="urn:microsoft.com/office/officeart/2005/8/layout/hList2"/>
    <dgm:cxn modelId="{3EF20F8E-A66F-40CD-9E9E-C7598F274BB9}" type="presOf" srcId="{08CC7998-BB71-4BB0-9334-AB3B1ED2C9B9}" destId="{A91DED5B-3A30-4481-A148-9F91CB8BB603}" srcOrd="0" destOrd="0" presId="urn:microsoft.com/office/officeart/2005/8/layout/hList2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6B41EB9B-E136-438C-9372-D4AC058BA2D8}" type="presOf" srcId="{FFE86CB9-3655-421E-8F49-BCDB1621BAB1}" destId="{D7213CA3-A413-417D-AABB-789232817C28}" srcOrd="0" destOrd="0" presId="urn:microsoft.com/office/officeart/2005/8/layout/hList2"/>
    <dgm:cxn modelId="{F3B273A4-E5B8-4E2C-91F0-623C9B4D8C2B}" type="presOf" srcId="{52A53E5C-5A47-4BCE-99C9-30C6F438A77D}" destId="{4BEC995D-0B58-4E06-922F-5FBE6E053F2A}" srcOrd="0" destOrd="0" presId="urn:microsoft.com/office/officeart/2005/8/layout/hList2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C0C1CEF1-E9D1-436D-BBDA-DD910B726575}" type="presOf" srcId="{D33DB27A-2BC2-49E7-B1D3-5AC0EC728135}" destId="{9E5D0F90-01B8-4E58-AE89-511A1A4CCE5D}" srcOrd="0" destOrd="0" presId="urn:microsoft.com/office/officeart/2005/8/layout/hList2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FFC6B1A3-4208-4A86-A336-4180A5A35BE6}" type="presParOf" srcId="{9E5D0F90-01B8-4E58-AE89-511A1A4CCE5D}" destId="{CFD1EF54-2030-4EC1-8A21-6CBB427F634A}" srcOrd="0" destOrd="0" presId="urn:microsoft.com/office/officeart/2005/8/layout/hList2"/>
    <dgm:cxn modelId="{95ECBAD0-2F91-4253-89FD-1A9AC949518F}" type="presParOf" srcId="{CFD1EF54-2030-4EC1-8A21-6CBB427F634A}" destId="{A1E80340-C502-4ECD-A82A-37FB9DB53707}" srcOrd="0" destOrd="0" presId="urn:microsoft.com/office/officeart/2005/8/layout/hList2"/>
    <dgm:cxn modelId="{313701C2-19C6-4290-AC78-3BA2D7A43BFE}" type="presParOf" srcId="{CFD1EF54-2030-4EC1-8A21-6CBB427F634A}" destId="{BF67EA4F-588F-4EA8-995A-32B05E0656F8}" srcOrd="1" destOrd="0" presId="urn:microsoft.com/office/officeart/2005/8/layout/hList2"/>
    <dgm:cxn modelId="{08F5022B-5D3B-4835-9530-A82F2D57E6BE}" type="presParOf" srcId="{CFD1EF54-2030-4EC1-8A21-6CBB427F634A}" destId="{4BEC995D-0B58-4E06-922F-5FBE6E053F2A}" srcOrd="2" destOrd="0" presId="urn:microsoft.com/office/officeart/2005/8/layout/hList2"/>
    <dgm:cxn modelId="{75685EB5-AAB3-4A85-AFA6-82DC2113689B}" type="presParOf" srcId="{9E5D0F90-01B8-4E58-AE89-511A1A4CCE5D}" destId="{324870E6-A4BB-4566-8C6C-748B413F1677}" srcOrd="1" destOrd="0" presId="urn:microsoft.com/office/officeart/2005/8/layout/hList2"/>
    <dgm:cxn modelId="{1FA199C7-8D3B-4B5A-94A3-CCAFF4804B91}" type="presParOf" srcId="{9E5D0F90-01B8-4E58-AE89-511A1A4CCE5D}" destId="{1E19EB68-B9FF-47F5-A533-92DE0D917B33}" srcOrd="2" destOrd="0" presId="urn:microsoft.com/office/officeart/2005/8/layout/hList2"/>
    <dgm:cxn modelId="{1D235B54-EFF6-4DCF-9117-3139B6E223FB}" type="presParOf" srcId="{1E19EB68-B9FF-47F5-A533-92DE0D917B33}" destId="{837198C5-2783-4B09-BB2D-AF869A8ADE25}" srcOrd="0" destOrd="0" presId="urn:microsoft.com/office/officeart/2005/8/layout/hList2"/>
    <dgm:cxn modelId="{E3322EDC-A1C4-4CED-B976-23551EA42F70}" type="presParOf" srcId="{1E19EB68-B9FF-47F5-A533-92DE0D917B33}" destId="{68B49786-463F-4F09-A570-8E42659B6453}" srcOrd="1" destOrd="0" presId="urn:microsoft.com/office/officeart/2005/8/layout/hList2"/>
    <dgm:cxn modelId="{5234C1A5-3AB1-4165-BEF5-D9A0CAB20135}" type="presParOf" srcId="{1E19EB68-B9FF-47F5-A533-92DE0D917B33}" destId="{D7213CA3-A413-417D-AABB-789232817C28}" srcOrd="2" destOrd="0" presId="urn:microsoft.com/office/officeart/2005/8/layout/hList2"/>
    <dgm:cxn modelId="{1E3E86C7-6715-43E3-ADEE-EB4B561209B4}" type="presParOf" srcId="{9E5D0F90-01B8-4E58-AE89-511A1A4CCE5D}" destId="{7188E8A6-AC50-4AC2-B61F-7289B51187CF}" srcOrd="3" destOrd="0" presId="urn:microsoft.com/office/officeart/2005/8/layout/hList2"/>
    <dgm:cxn modelId="{03A35AB8-692F-4D6E-9C59-329AE62A8586}" type="presParOf" srcId="{9E5D0F90-01B8-4E58-AE89-511A1A4CCE5D}" destId="{0A7F324A-DCBB-4A5E-8F86-2C61F2B68269}" srcOrd="4" destOrd="0" presId="urn:microsoft.com/office/officeart/2005/8/layout/hList2"/>
    <dgm:cxn modelId="{98162912-9A5A-4A9C-84B7-356C8A0D1186}" type="presParOf" srcId="{0A7F324A-DCBB-4A5E-8F86-2C61F2B68269}" destId="{9CB96B10-ADC1-4253-996F-D936AF0C029A}" srcOrd="0" destOrd="0" presId="urn:microsoft.com/office/officeart/2005/8/layout/hList2"/>
    <dgm:cxn modelId="{477EA2CC-6FD3-42C0-899F-17BB2EBA6EDE}" type="presParOf" srcId="{0A7F324A-DCBB-4A5E-8F86-2C61F2B68269}" destId="{3C1D2DC3-8BB6-41A9-9E91-BDFAB8C1F73B}" srcOrd="1" destOrd="0" presId="urn:microsoft.com/office/officeart/2005/8/layout/hList2"/>
    <dgm:cxn modelId="{D7E5F7F9-E7F6-44AC-9E22-D7DCFC14D494}" type="presParOf" srcId="{0A7F324A-DCBB-4A5E-8F86-2C61F2B68269}" destId="{A91DED5B-3A30-4481-A148-9F91CB8BB60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C995D-0B58-4E06-922F-5FBE6E053F2A}">
      <dsp:nvSpPr>
        <dsp:cNvPr id="0" name=""/>
        <dsp:cNvSpPr/>
      </dsp:nvSpPr>
      <dsp:spPr>
        <a:xfrm rot="16200000">
          <a:off x="-1932281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A</a:t>
          </a:r>
        </a:p>
      </dsp:txBody>
      <dsp:txXfrm>
        <a:off x="-1932281" y="3003520"/>
        <a:ext cx="4550156" cy="542206"/>
      </dsp:txXfrm>
    </dsp:sp>
    <dsp:sp modelId="{BF67EA4F-588F-4EA8-995A-32B05E0656F8}">
      <dsp:nvSpPr>
        <dsp:cNvPr id="0" name=""/>
        <dsp:cNvSpPr/>
      </dsp:nvSpPr>
      <dsp:spPr>
        <a:xfrm>
          <a:off x="61390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calculate the average of three numbers using ROUND function</a:t>
          </a:r>
          <a:endParaRPr lang="en-US" sz="2700" kern="1200" dirty="0"/>
        </a:p>
      </dsp:txBody>
      <dsp:txXfrm>
        <a:off x="613900" y="999545"/>
        <a:ext cx="2700765" cy="4550156"/>
      </dsp:txXfrm>
    </dsp:sp>
    <dsp:sp modelId="{A1E80340-C502-4ECD-A82A-37FB9DB53707}">
      <dsp:nvSpPr>
        <dsp:cNvPr id="0" name=""/>
        <dsp:cNvSpPr/>
      </dsp:nvSpPr>
      <dsp:spPr>
        <a:xfrm>
          <a:off x="7169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13CA3-A413-417D-AABB-789232817C28}">
      <dsp:nvSpPr>
        <dsp:cNvPr id="0" name=""/>
        <dsp:cNvSpPr/>
      </dsp:nvSpPr>
      <dsp:spPr>
        <a:xfrm rot="16200000">
          <a:off x="201333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B</a:t>
          </a:r>
        </a:p>
      </dsp:txBody>
      <dsp:txXfrm>
        <a:off x="2013338" y="3003520"/>
        <a:ext cx="4550156" cy="542206"/>
      </dsp:txXfrm>
    </dsp:sp>
    <dsp:sp modelId="{68B49786-463F-4F09-A570-8E42659B6453}">
      <dsp:nvSpPr>
        <dsp:cNvPr id="0" name=""/>
        <dsp:cNvSpPr/>
      </dsp:nvSpPr>
      <dsp:spPr>
        <a:xfrm>
          <a:off x="455952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make guessing game using random function. Keep guessing until user give correct number.</a:t>
          </a:r>
          <a:endParaRPr lang="en-US" sz="2700" kern="1200" dirty="0"/>
        </a:p>
      </dsp:txBody>
      <dsp:txXfrm>
        <a:off x="4559520" y="999545"/>
        <a:ext cx="2700765" cy="4550156"/>
      </dsp:txXfrm>
    </dsp:sp>
    <dsp:sp modelId="{837198C5-2783-4B09-BB2D-AF869A8ADE25}">
      <dsp:nvSpPr>
        <dsp:cNvPr id="0" name=""/>
        <dsp:cNvSpPr/>
      </dsp:nvSpPr>
      <dsp:spPr>
        <a:xfrm>
          <a:off x="401731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DED5B-3A30-4481-A148-9F91CB8BB603}">
      <dsp:nvSpPr>
        <dsp:cNvPr id="0" name=""/>
        <dsp:cNvSpPr/>
      </dsp:nvSpPr>
      <dsp:spPr>
        <a:xfrm rot="16200000">
          <a:off x="595895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C</a:t>
          </a:r>
        </a:p>
      </dsp:txBody>
      <dsp:txXfrm>
        <a:off x="5958958" y="3003520"/>
        <a:ext cx="4550156" cy="542206"/>
      </dsp:txXfrm>
    </dsp:sp>
    <dsp:sp modelId="{3C1D2DC3-8BB6-41A9-9E91-BDFAB8C1F73B}">
      <dsp:nvSpPr>
        <dsp:cNvPr id="0" name=""/>
        <dsp:cNvSpPr/>
      </dsp:nvSpPr>
      <dsp:spPr>
        <a:xfrm>
          <a:off x="850514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make guessing game using random function. You have only 3 chance to guess </a:t>
          </a:r>
          <a:r>
            <a:rPr lang="en-US" sz="2700" b="0" i="0" kern="1200"/>
            <a:t>the number.</a:t>
          </a:r>
          <a:endParaRPr lang="en-US" sz="2700" kern="1200" dirty="0"/>
        </a:p>
      </dsp:txBody>
      <dsp:txXfrm>
        <a:off x="8505140" y="999545"/>
        <a:ext cx="2700765" cy="4550156"/>
      </dsp:txXfrm>
    </dsp:sp>
    <dsp:sp modelId="{9CB96B10-ADC1-4253-996F-D936AF0C029A}">
      <dsp:nvSpPr>
        <dsp:cNvPr id="0" name=""/>
        <dsp:cNvSpPr/>
      </dsp:nvSpPr>
      <dsp:spPr>
        <a:xfrm>
          <a:off x="796293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Programming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Introduction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H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ave you ever encountered rounding or randomness in everyday life.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Discuss how these concepts can be applied in computer programming.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Objective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understand and apply the ROUND and RANDOM functions in pseudocode to manipulate numerical data and generate random values after having explored their usage through interactive activities and examples.</a:t>
            </a:r>
          </a:p>
        </p:txBody>
      </p:sp>
    </p:spTree>
    <p:extLst>
      <p:ext uri="{BB962C8B-B14F-4D97-AF65-F5344CB8AC3E}">
        <p14:creationId xmlns:p14="http://schemas.microsoft.com/office/powerpoint/2010/main" val="243121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4464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ROUND: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sz="2400" dirty="0"/>
              <a:t>– returns a value rounded to a given number of decimal places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RANDOM: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sz="2400" dirty="0"/>
              <a:t>– returns a random number</a:t>
            </a: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Example</a:t>
            </a:r>
          </a:p>
          <a:p>
            <a:pPr algn="l">
              <a:lnSpc>
                <a:spcPct val="150000"/>
              </a:lnSpc>
            </a:pPr>
            <a:r>
              <a:rPr lang="en-US" sz="2400" dirty="0"/>
              <a:t>Value3 </a:t>
            </a:r>
            <a:r>
              <a:rPr lang="en-US" sz="2400" dirty="0">
                <a:sym typeface="Wingdings" panose="05000000000000000000" pitchFamily="2" charset="2"/>
              </a:rPr>
              <a:t></a:t>
            </a:r>
            <a:r>
              <a:rPr lang="en-US" sz="2400" dirty="0"/>
              <a:t> ROUND(6.97354, 2) returns the value rounded to 2 decimal places Value4 </a:t>
            </a:r>
            <a:r>
              <a:rPr lang="en-US" sz="2400" dirty="0">
                <a:sym typeface="Wingdings" panose="05000000000000000000" pitchFamily="2" charset="2"/>
              </a:rPr>
              <a:t></a:t>
            </a:r>
            <a:r>
              <a:rPr lang="en-US" sz="2400" dirty="0"/>
              <a:t> RANDOM() returns a random number between 0 and 1 inclusive</a:t>
            </a: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65543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638881" y="417576"/>
            <a:ext cx="10909640" cy="1249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i="0" kern="12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+mj-ea"/>
                <a:cs typeface="+mj-cs"/>
              </a:rPr>
              <a:t>Code Snippet (ROUND):</a:t>
            </a: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F6091-D1A9-0B88-9B91-3E59C22C004D}"/>
              </a:ext>
            </a:extLst>
          </p:cNvPr>
          <p:cNvSpPr txBox="1"/>
          <p:nvPr/>
        </p:nvSpPr>
        <p:spPr>
          <a:xfrm>
            <a:off x="1295400" y="2969512"/>
            <a:ext cx="8229600" cy="2228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DECLARE num</a:t>
            </a:r>
            <a:r>
              <a:rPr lang="en-US" dirty="0">
                <a:solidFill>
                  <a:srgbClr val="FFFFFF"/>
                </a:solidFill>
                <a:highlight>
                  <a:srgbClr val="0D0D0D"/>
                </a:highlight>
                <a:latin typeface="Söhne Mono"/>
              </a:rPr>
              <a:t> :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INTEGER </a:t>
            </a: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num </a:t>
            </a:r>
            <a:r>
              <a:rPr lang="en-US" dirty="0">
                <a:solidFill>
                  <a:srgbClr val="FFFFFF"/>
                </a:solidFill>
                <a:highlight>
                  <a:srgbClr val="0D0D0D"/>
                </a:highlight>
                <a:latin typeface="Söhne Mono"/>
                <a:sym typeface="Wingdings" panose="05000000000000000000" pitchFamily="2" charset="2"/>
              </a:rPr>
              <a:t>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</a:t>
            </a:r>
            <a:r>
              <a:rPr lang="en-US" b="0" i="0" dirty="0">
                <a:solidFill>
                  <a:srgbClr val="DF3079"/>
                </a:solidFill>
                <a:effectLst/>
                <a:highlight>
                  <a:srgbClr val="0D0D0D"/>
                </a:highlight>
                <a:latin typeface="Söhne Mono"/>
              </a:rPr>
              <a:t>4.634532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b="0" i="0" dirty="0" err="1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rounded_num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  <a:sym typeface="Wingdings" panose="05000000000000000000" pitchFamily="2" charset="2"/>
              </a:rPr>
              <a:t>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</a:t>
            </a:r>
            <a:r>
              <a:rPr lang="en-US" b="0" i="0" dirty="0">
                <a:solidFill>
                  <a:srgbClr val="E9950C"/>
                </a:solidFill>
                <a:effectLst/>
                <a:highlight>
                  <a:srgbClr val="0D0D0D"/>
                </a:highlight>
                <a:latin typeface="Söhne Mono"/>
              </a:rPr>
              <a:t>ROUND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(num, 2) </a:t>
            </a: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OUTPUT </a:t>
            </a:r>
            <a:r>
              <a:rPr lang="en-US" b="0" i="0" dirty="0" err="1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rounded_num</a:t>
            </a:r>
            <a:r>
              <a:rPr lang="en-US" b="0" i="0" dirty="0">
                <a:effectLst/>
                <a:highlight>
                  <a:srgbClr val="0D0D0D"/>
                </a:highlight>
                <a:latin typeface="Söhne Mono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638881" y="417576"/>
            <a:ext cx="10909640" cy="1249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i="0" kern="12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+mj-ea"/>
                <a:cs typeface="+mj-cs"/>
              </a:rPr>
              <a:t>Code Snippet (RANDOM):</a:t>
            </a: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F6091-D1A9-0B88-9B91-3E59C22C004D}"/>
              </a:ext>
            </a:extLst>
          </p:cNvPr>
          <p:cNvSpPr txBox="1"/>
          <p:nvPr/>
        </p:nvSpPr>
        <p:spPr>
          <a:xfrm>
            <a:off x="1295400" y="2969512"/>
            <a:ext cx="8229600" cy="2228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DECLARE num, </a:t>
            </a:r>
            <a:r>
              <a:rPr lang="en-US" b="0" i="0" dirty="0" err="1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rounded_num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AS INTEGER </a:t>
            </a: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num = </a:t>
            </a:r>
            <a:r>
              <a:rPr lang="en-US" b="0" i="0" dirty="0">
                <a:solidFill>
                  <a:srgbClr val="DF3079"/>
                </a:solidFill>
                <a:effectLst/>
                <a:highlight>
                  <a:srgbClr val="0D0D0D"/>
                </a:highlight>
                <a:latin typeface="Söhne Mono"/>
              </a:rPr>
              <a:t>4.634532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b="0" i="0" dirty="0" err="1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rounded_num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 = </a:t>
            </a:r>
            <a:r>
              <a:rPr lang="en-US" b="0" i="0" dirty="0">
                <a:solidFill>
                  <a:srgbClr val="E9950C"/>
                </a:solidFill>
                <a:effectLst/>
                <a:highlight>
                  <a:srgbClr val="0D0D0D"/>
                </a:highlight>
                <a:latin typeface="Söhne Mono"/>
              </a:rPr>
              <a:t>ROUND</a:t>
            </a: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(num, 2) </a:t>
            </a: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OUTPUT </a:t>
            </a:r>
            <a:r>
              <a:rPr lang="en-US" b="0" i="0" dirty="0" err="1">
                <a:solidFill>
                  <a:srgbClr val="FFFFFF"/>
                </a:solidFill>
                <a:effectLst/>
                <a:highlight>
                  <a:srgbClr val="0D0D0D"/>
                </a:highlight>
                <a:latin typeface="Söhne Mono"/>
              </a:rPr>
              <a:t>rounded_num</a:t>
            </a:r>
            <a:r>
              <a:rPr lang="en-US" b="0" i="0" dirty="0">
                <a:effectLst/>
                <a:highlight>
                  <a:srgbClr val="0D0D0D"/>
                </a:highlight>
                <a:latin typeface="Söhne Mono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59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5332793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customXml/itemProps3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253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Söhne</vt:lpstr>
      <vt:lpstr>Söhne Mono</vt:lpstr>
      <vt:lpstr>Times New Roman</vt:lpstr>
      <vt:lpstr>Wingdings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18</cp:revision>
  <dcterms:created xsi:type="dcterms:W3CDTF">2024-01-10T15:53:50Z</dcterms:created>
  <dcterms:modified xsi:type="dcterms:W3CDTF">2024-04-18T11:29:57Z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0x010100F9CA9614F14FD1488B00FA06F070A81F</vt:lpwstr>
  </property>
  <property fmtid="{D5CDD505-2E9C-101B-9397-08002B2CF9AE}" pid="3" name="Created">
    <vt:filetime>2024-01-10T00:00:00Z</vt:filetime>
  </property>
  <property fmtid="{D5CDD505-2E9C-101B-9397-08002B2CF9AE}" pid="4" name="Creator">
    <vt:lpwstr>Microsoft® PowerPoint® for Microsoft 365</vt:lpwstr>
  </property>
  <property fmtid="{D5CDD505-2E9C-101B-9397-08002B2CF9AE}" pid="5" name="LastSaved">
    <vt:filetime>2024-01-10T00:00:00Z</vt:filetime>
  </property>
  <property fmtid="{D5CDD505-2E9C-101B-9397-08002B2CF9AE}" pid="6" name="NXPowerLiteLastOptimized">
    <vt:lpwstr>579000</vt:lpwstr>
  </property>
  <property fmtid="{D5CDD505-2E9C-101B-9397-08002B2CF9AE}" pid="7" name="NXPowerLiteSettings">
    <vt:lpwstr>F7000400038000</vt:lpwstr>
  </property>
  <property fmtid="{D5CDD505-2E9C-101B-9397-08002B2CF9AE}" pid="8" name="NXPowerLiteVersion">
    <vt:lpwstr>S10.2.0</vt:lpwstr>
  </property>
  <property fmtid="{D5CDD505-2E9C-101B-9397-08002B2CF9AE}" pid="9" name="Producer">
    <vt:lpwstr>3-Heights™ PDF Optimization Shell 6.3.1.5 (http://www.pdf-tools.com)</vt:lpwstr>
  </property>
</Properties>
</file>