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86" r:id="rId5"/>
    <p:sldId id="295" r:id="rId6"/>
    <p:sldId id="304" r:id="rId7"/>
    <p:sldId id="323" r:id="rId8"/>
    <p:sldId id="346" r:id="rId9"/>
    <p:sldId id="348" r:id="rId10"/>
    <p:sldId id="306" r:id="rId11"/>
    <p:sldId id="34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350"/>
    <a:srgbClr val="253746"/>
    <a:srgbClr val="004A76"/>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76243" autoAdjust="0"/>
  </p:normalViewPr>
  <p:slideViewPr>
    <p:cSldViewPr snapToGrid="0">
      <p:cViewPr varScale="1">
        <p:scale>
          <a:sx n="87" d="100"/>
          <a:sy n="87" d="100"/>
        </p:scale>
        <p:origin x="2556" y="84"/>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30/10/2024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a:t>
            </a:r>
            <a:r>
              <a:rPr lang="en-GB" sz="1200" b="1" kern="1200" dirty="0">
                <a:solidFill>
                  <a:schemeClr val="tx1"/>
                </a:solidFill>
                <a:effectLst/>
                <a:latin typeface="+mn-lt"/>
                <a:ea typeface="+mn-ea"/>
                <a:cs typeface="+mn-cs"/>
              </a:rPr>
              <a:t>4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Count to 100 with the children.  Divide the class – </a:t>
            </a:r>
            <a:r>
              <a:rPr lang="en-GB" sz="1200" b="1" u="sng" kern="1200" dirty="0">
                <a:solidFill>
                  <a:schemeClr val="tx1"/>
                </a:solidFill>
                <a:effectLst/>
                <a:latin typeface="+mn-lt"/>
                <a:ea typeface="+mn-ea"/>
                <a:cs typeface="+mn-cs"/>
              </a:rPr>
              <a:t>L</a:t>
            </a:r>
            <a:r>
              <a:rPr lang="en-GB" sz="1200" kern="1200" dirty="0">
                <a:solidFill>
                  <a:schemeClr val="tx1"/>
                </a:solidFill>
                <a:effectLst/>
                <a:latin typeface="+mn-lt"/>
                <a:ea typeface="+mn-ea"/>
                <a:cs typeface="+mn-cs"/>
              </a:rPr>
              <a:t>eft-hand side is the </a:t>
            </a:r>
            <a:r>
              <a:rPr lang="en-GB" sz="1200" b="1" u="sng" kern="1200" dirty="0">
                <a:solidFill>
                  <a:schemeClr val="tx1"/>
                </a:solidFill>
                <a:effectLst/>
                <a:latin typeface="+mn-lt"/>
                <a:ea typeface="+mn-ea"/>
                <a:cs typeface="+mn-cs"/>
              </a:rPr>
              <a:t>L</a:t>
            </a:r>
            <a:r>
              <a:rPr lang="en-GB" sz="1200" kern="1200" dirty="0">
                <a:solidFill>
                  <a:schemeClr val="tx1"/>
                </a:solidFill>
                <a:effectLst/>
                <a:latin typeface="+mn-lt"/>
                <a:ea typeface="+mn-ea"/>
                <a:cs typeface="+mn-cs"/>
              </a:rPr>
              <a:t>ions, </a:t>
            </a:r>
            <a:r>
              <a:rPr lang="en-GB" sz="1200" b="1" u="sng"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ight-hand side is the </a:t>
            </a:r>
            <a:r>
              <a:rPr lang="en-GB" sz="1200" kern="1200" dirty="0" err="1">
                <a:solidFill>
                  <a:schemeClr val="tx1"/>
                </a:solidFill>
                <a:effectLst/>
                <a:latin typeface="+mn-lt"/>
                <a:ea typeface="+mn-ea"/>
                <a:cs typeface="+mn-cs"/>
              </a:rPr>
              <a:t>Tig</a:t>
            </a:r>
            <a:r>
              <a:rPr lang="en-GB" sz="1200" b="0" u="none" kern="1200" dirty="0" err="1">
                <a:solidFill>
                  <a:schemeClr val="tx1"/>
                </a:solidFill>
                <a:effectLst/>
                <a:latin typeface="+mn-lt"/>
                <a:ea typeface="+mn-ea"/>
                <a:cs typeface="+mn-cs"/>
              </a:rPr>
              <a:t>e</a:t>
            </a:r>
            <a:r>
              <a:rPr lang="en-GB" sz="1200" b="1" u="sng" kern="1200" dirty="0" err="1">
                <a:solidFill>
                  <a:schemeClr val="tx1"/>
                </a:solidFill>
                <a:effectLst/>
                <a:latin typeface="+mn-lt"/>
                <a:ea typeface="+mn-ea"/>
                <a:cs typeface="+mn-cs"/>
              </a:rPr>
              <a:t>R</a:t>
            </a:r>
            <a:r>
              <a:rPr lang="en-GB" sz="1200" kern="1200" dirty="0" err="1">
                <a:solidFill>
                  <a:schemeClr val="tx1"/>
                </a:solidFill>
                <a:effectLst/>
                <a:latin typeface="+mn-lt"/>
                <a:ea typeface="+mn-ea"/>
                <a:cs typeface="+mn-cs"/>
              </a:rPr>
              <a:t>s</a:t>
            </a:r>
            <a:r>
              <a:rPr lang="en-GB" sz="1200" kern="1200" dirty="0">
                <a:solidFill>
                  <a:schemeClr val="tx1"/>
                </a:solidFill>
                <a:effectLst/>
                <a:latin typeface="+mn-lt"/>
                <a:ea typeface="+mn-ea"/>
                <a:cs typeface="+mn-cs"/>
              </a:rPr>
              <a:t>. Count all together to 10, and then, for each subsequent decade, point to either the Lions or the Tigers.  Do not do turn and turn about, but sometimes point to the same team twice!  Repeat this. How good are the lions and Tigers at counting? </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a:p>
        </p:txBody>
      </p:sp>
    </p:spTree>
    <p:extLst>
      <p:ext uri="{BB962C8B-B14F-4D97-AF65-F5344CB8AC3E}">
        <p14:creationId xmlns:p14="http://schemas.microsoft.com/office/powerpoint/2010/main" val="419036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i="0" kern="1200" dirty="0">
                <a:solidFill>
                  <a:schemeClr val="tx1"/>
                </a:solidFill>
                <a:effectLst/>
                <a:latin typeface="+mn-lt"/>
                <a:ea typeface="+mn-ea"/>
                <a:cs typeface="+mn-cs"/>
              </a:rPr>
              <a:t>Ask children how many fingers are needed to make 10 again? Confirm</a:t>
            </a:r>
            <a:r>
              <a:rPr lang="en-GB" sz="1200" i="0" kern="1200" baseline="0" dirty="0">
                <a:solidFill>
                  <a:schemeClr val="tx1"/>
                </a:solidFill>
                <a:effectLst/>
                <a:latin typeface="+mn-lt"/>
                <a:ea typeface="+mn-ea"/>
                <a:cs typeface="+mn-cs"/>
              </a:rPr>
              <a:t> that you would need 6.</a:t>
            </a:r>
          </a:p>
          <a:p>
            <a:pPr lvl="0"/>
            <a:r>
              <a:rPr lang="en-GB" sz="1200" kern="1200" dirty="0">
                <a:solidFill>
                  <a:schemeClr val="tx1"/>
                </a:solidFill>
                <a:effectLst/>
                <a:latin typeface="+mn-lt"/>
                <a:ea typeface="+mn-ea"/>
                <a:cs typeface="+mn-cs"/>
              </a:rPr>
              <a:t>Remind children that these 2 numbers are special because they are partners that when added together make 10. </a:t>
            </a:r>
          </a:p>
          <a:p>
            <a:pPr lvl="0"/>
            <a:r>
              <a:rPr lang="en-GB" sz="1200" kern="1200" dirty="0">
                <a:solidFill>
                  <a:schemeClr val="tx1"/>
                </a:solidFill>
                <a:effectLst/>
                <a:latin typeface="+mn-lt"/>
                <a:ea typeface="+mn-ea"/>
                <a:cs typeface="+mn-cs"/>
              </a:rPr>
              <a:t>Explain that these partners can help us work out subtraction number sentences as well as the addition ones.</a:t>
            </a:r>
          </a:p>
          <a:p>
            <a:pPr lvl="0"/>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288878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Feedback and explain that if we had 10 fingers to begin, then took away 6, the answer is 4 because that is how many fingers are still standing!</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a:p>
        </p:txBody>
      </p:sp>
    </p:spTree>
    <p:extLst>
      <p:ext uri="{BB962C8B-B14F-4D97-AF65-F5344CB8AC3E}">
        <p14:creationId xmlns:p14="http://schemas.microsoft.com/office/powerpoint/2010/main" val="288878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i="0" kern="1200" dirty="0">
                <a:solidFill>
                  <a:schemeClr val="tx1"/>
                </a:solidFill>
                <a:effectLst/>
                <a:latin typeface="+mn-lt"/>
                <a:ea typeface="+mn-ea"/>
                <a:cs typeface="+mn-cs"/>
              </a:rPr>
              <a:t>Ask children how many fingers are needed to make 10 again? Confirm you would need</a:t>
            </a:r>
            <a:r>
              <a:rPr lang="en-GB" sz="1200" i="0" kern="1200" baseline="0" dirty="0">
                <a:solidFill>
                  <a:schemeClr val="tx1"/>
                </a:solidFill>
                <a:effectLst/>
                <a:latin typeface="+mn-lt"/>
                <a:ea typeface="+mn-ea"/>
                <a:cs typeface="+mn-cs"/>
              </a:rPr>
              <a:t> 8.</a:t>
            </a: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288878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Feedback and explain that if we had 10 fingers to begin, then took away 8, the answer is 2 because that is how many fingers are still standing!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would happen if we added the 8 back</a:t>
            </a:r>
            <a:r>
              <a:rPr lang="en-GB" sz="1200" kern="1200" baseline="0" dirty="0">
                <a:solidFill>
                  <a:schemeClr val="tx1"/>
                </a:solidFill>
                <a:effectLst/>
                <a:latin typeface="+mn-lt"/>
                <a:ea typeface="+mn-ea"/>
                <a:cs typeface="+mn-cs"/>
              </a:rPr>
              <a:t> onto the 2? Confirm that this would make 10.</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Repeat again with another number.</a:t>
            </a:r>
          </a:p>
          <a:p>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lang="en-GB" sz="1200" kern="1200" dirty="0">
                <a:solidFill>
                  <a:schemeClr val="tx1"/>
                </a:solidFill>
                <a:effectLst/>
                <a:latin typeface="+mn-lt"/>
                <a:ea typeface="+mn-ea"/>
                <a:cs typeface="+mn-cs"/>
              </a:rPr>
              <a:t>Ladybird spot number bonds to 10 and then subtraction problems using number bonds to help</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lang="en-US" sz="1200" kern="1200" dirty="0">
                <a:solidFill>
                  <a:schemeClr val="tx1"/>
                </a:solidFill>
                <a:effectLst/>
                <a:latin typeface="+mn-lt"/>
                <a:ea typeface="+mn-ea"/>
                <a:cs typeface="+mn-cs"/>
              </a:rPr>
              <a:t>Use number bonds to 10 to work out subtraction number sentences.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a:p>
        </p:txBody>
      </p:sp>
    </p:spTree>
    <p:extLst>
      <p:ext uri="{BB962C8B-B14F-4D97-AF65-F5344CB8AC3E}">
        <p14:creationId xmlns:p14="http://schemas.microsoft.com/office/powerpoint/2010/main" val="288878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b="0" i="0" u="none" strike="noStrike" kern="1200" baseline="0" dirty="0">
                <a:solidFill>
                  <a:schemeClr val="tx1"/>
                </a:solidFill>
                <a:latin typeface="+mn-lt"/>
                <a:ea typeface="+mn-ea"/>
                <a:cs typeface="+mn-cs"/>
              </a:rPr>
              <a:t>Number bonds to 10 Sheet 1</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a:p>
        </p:txBody>
      </p:sp>
    </p:spTree>
    <p:extLst>
      <p:ext uri="{BB962C8B-B14F-4D97-AF65-F5344CB8AC3E}">
        <p14:creationId xmlns:p14="http://schemas.microsoft.com/office/powerpoint/2010/main" val="3605750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1-maths/"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a:t>Year 1</a:t>
            </a:r>
            <a:endParaRPr lang="en-GB" dirty="0"/>
          </a:p>
        </p:txBody>
      </p:sp>
    </p:spTree>
    <p:extLst>
      <p:ext uri="{BB962C8B-B14F-4D97-AF65-F5344CB8AC3E}">
        <p14:creationId xmlns:p14="http://schemas.microsoft.com/office/powerpoint/2010/main" val="12918710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1</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7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a:t>
            </a:r>
            <a:endParaRPr lang="en-GB" dirty="0"/>
          </a:p>
        </p:txBody>
      </p:sp>
      <p:pic>
        <p:nvPicPr>
          <p:cNvPr id="3075" name="Picture 3" descr="N:\Documents\Website\Wagtail Website\User Manuel for HT\Elephant---Remember-this-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899" y="1424203"/>
            <a:ext cx="2633091" cy="16716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Number to 100</a:t>
            </a:r>
            <a:endParaRPr lang="en-GB" sz="2000" b="1" dirty="0">
              <a:solidFill>
                <a:schemeClr val="accent5">
                  <a:lumMod val="75000"/>
                </a:schemeClr>
              </a:solidFill>
            </a:endParaRPr>
          </a:p>
        </p:txBody>
      </p:sp>
      <p:sp>
        <p:nvSpPr>
          <p:cNvPr id="8" name="TextBox 7">
            <a:extLst>
              <a:ext uri="{FF2B5EF4-FFF2-40B4-BE49-F238E27FC236}">
                <a16:creationId xmlns:a16="http://schemas.microsoft.com/office/drawing/2014/main" id="{D054371C-A99C-4DB5-8BBC-831AD77810B7}"/>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t>Number bonds to 10</a:t>
            </a:r>
            <a:endParaRPr lang="en-GB" sz="2400" b="1" dirty="0">
              <a:solidFill>
                <a:srgbClr val="253746"/>
              </a:solidFill>
            </a:endParaRPr>
          </a:p>
        </p:txBody>
      </p:sp>
    </p:spTree>
    <p:extLst>
      <p:ext uri="{BB962C8B-B14F-4D97-AF65-F5344CB8AC3E}">
        <p14:creationId xmlns:p14="http://schemas.microsoft.com/office/powerpoint/2010/main" val="49920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1</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26957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spcAft>
                <a:spcPts val="1000"/>
              </a:spcAft>
              <a:buClr>
                <a:srgbClr val="EA7600"/>
              </a:buClr>
              <a:buSzPct val="120000"/>
            </a:pPr>
            <a:endParaRPr lang="en-GB" sz="2000" b="1" dirty="0" smtClean="0">
              <a:solidFill>
                <a:schemeClr val="accent5">
                  <a:lumMod val="75000"/>
                </a:schemeClr>
              </a:solidFill>
            </a:endParaRPr>
          </a:p>
          <a:p>
            <a:pPr>
              <a:spcAft>
                <a:spcPts val="1000"/>
              </a:spcAft>
              <a:buClr>
                <a:srgbClr val="EA7600"/>
              </a:buClr>
              <a:buSzPct val="120000"/>
            </a:pPr>
            <a:r>
              <a:rPr lang="en-GB" sz="2000" b="1" dirty="0" smtClean="0">
                <a:solidFill>
                  <a:schemeClr val="accent5">
                    <a:lumMod val="75000"/>
                  </a:schemeClr>
                </a:solidFill>
              </a:rPr>
              <a:t>Addition </a:t>
            </a:r>
            <a:r>
              <a:rPr lang="en-GB" sz="2000" b="1" dirty="0">
                <a:solidFill>
                  <a:schemeClr val="accent5">
                    <a:lumMod val="75000"/>
                  </a:schemeClr>
                </a:solidFill>
              </a:rPr>
              <a:t>and subtraction of number bonds to 10.</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t>Number bonds to 10</a:t>
            </a:r>
            <a:endParaRPr lang="en-GB" sz="2400" b="1" dirty="0">
              <a:solidFill>
                <a:srgbClr val="253746"/>
              </a:solidFill>
            </a:endParaRPr>
          </a:p>
        </p:txBody>
      </p:sp>
    </p:spTree>
    <p:extLst>
      <p:ext uri="{BB962C8B-B14F-4D97-AF65-F5344CB8AC3E}">
        <p14:creationId xmlns:p14="http://schemas.microsoft.com/office/powerpoint/2010/main" val="3195037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Addition and subtraction of number bonds to 10.</a:t>
            </a:r>
          </a:p>
        </p:txBody>
      </p:sp>
      <p:pic>
        <p:nvPicPr>
          <p:cNvPr id="13" name="Picture 12" descr="Palm, Hand, Finger, Bleaching, Palm Reading, You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556" b="100000" l="0" r="95185"/>
                    </a14:imgEffect>
                  </a14:imgLayer>
                </a14:imgProps>
              </a:ext>
              <a:ext uri="{28A0092B-C50C-407E-A947-70E740481C1C}">
                <a14:useLocalDpi xmlns:a14="http://schemas.microsoft.com/office/drawing/2010/main" val="0"/>
              </a:ext>
            </a:extLst>
          </a:blip>
          <a:srcRect t="6657"/>
          <a:stretch/>
        </p:blipFill>
        <p:spPr bwMode="auto">
          <a:xfrm>
            <a:off x="2046384" y="1789251"/>
            <a:ext cx="2139103" cy="2662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 b="100000" l="9766" r="89844"/>
                    </a14:imgEffect>
                    <a14:imgEffect>
                      <a14:saturation sat="66000"/>
                    </a14:imgEffect>
                  </a14:imgLayer>
                </a14:imgProps>
              </a:ext>
              <a:ext uri="{28A0092B-C50C-407E-A947-70E740481C1C}">
                <a14:useLocalDpi xmlns:a14="http://schemas.microsoft.com/office/drawing/2010/main" val="0"/>
              </a:ext>
            </a:extLst>
          </a:blip>
          <a:srcRect b="24787"/>
          <a:stretch/>
        </p:blipFill>
        <p:spPr bwMode="auto">
          <a:xfrm flipH="1">
            <a:off x="3921171" y="2849527"/>
            <a:ext cx="1677764" cy="1602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Palm, Hand, Finger, Bleaching, Palm Reading, You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556" b="100000" l="0" r="95185"/>
                    </a14:imgEffect>
                  </a14:imgLayer>
                </a14:imgProps>
              </a:ext>
              <a:ext uri="{28A0092B-C50C-407E-A947-70E740481C1C}">
                <a14:useLocalDpi xmlns:a14="http://schemas.microsoft.com/office/drawing/2010/main" val="0"/>
              </a:ext>
            </a:extLst>
          </a:blip>
          <a:srcRect t="6657"/>
          <a:stretch/>
        </p:blipFill>
        <p:spPr bwMode="auto">
          <a:xfrm flipH="1">
            <a:off x="3998175" y="1789251"/>
            <a:ext cx="2139103" cy="2662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45377F9E-D2A2-4BA3-B120-59FF6DB0C5D4}"/>
              </a:ext>
            </a:extLst>
          </p:cNvPr>
          <p:cNvGrpSpPr/>
          <p:nvPr/>
        </p:nvGrpSpPr>
        <p:grpSpPr>
          <a:xfrm>
            <a:off x="6139224" y="538755"/>
            <a:ext cx="2801678" cy="1569186"/>
            <a:chOff x="4298496" y="4063018"/>
            <a:chExt cx="2801678" cy="1569186"/>
          </a:xfrm>
          <a:effectLst>
            <a:outerShdw blurRad="50800" dist="38100" dir="2700000" algn="tl" rotWithShape="0">
              <a:prstClr val="black">
                <a:alpha val="40000"/>
              </a:prstClr>
            </a:outerShdw>
          </a:effectLst>
        </p:grpSpPr>
        <p:sp>
          <p:nvSpPr>
            <p:cNvPr id="18"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fingers are standing up?</a:t>
              </a:r>
            </a:p>
          </p:txBody>
        </p:sp>
        <p:pic>
          <p:nvPicPr>
            <p:cNvPr id="19" name="Picture 18">
              <a:extLst>
                <a:ext uri="{FF2B5EF4-FFF2-40B4-BE49-F238E27FC236}">
                  <a16:creationId xmlns:a16="http://schemas.microsoft.com/office/drawing/2014/main" id="{EEC1D852-2E0F-4198-9E1C-668A9B27AF8C}"/>
                </a:ext>
              </a:extLst>
            </p:cNvPr>
            <p:cNvPicPr>
              <a:picLocks noChangeAspect="1"/>
            </p:cNvPicPr>
            <p:nvPr/>
          </p:nvPicPr>
          <p:blipFill rotWithShape="1">
            <a:blip r:embed="rId7"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3" name="Rectangle 2"/>
          <p:cNvSpPr/>
          <p:nvPr/>
        </p:nvSpPr>
        <p:spPr>
          <a:xfrm>
            <a:off x="6637841" y="3120396"/>
            <a:ext cx="931665" cy="1862048"/>
          </a:xfrm>
          <a:prstGeom prst="rect">
            <a:avLst/>
          </a:prstGeom>
        </p:spPr>
        <p:txBody>
          <a:bodyPr wrap="none">
            <a:spAutoFit/>
          </a:bodyPr>
          <a:lstStyle/>
          <a:p>
            <a:r>
              <a:rPr lang="en-GB" sz="11500" b="1" dirty="0"/>
              <a:t>4</a:t>
            </a:r>
          </a:p>
        </p:txBody>
      </p:sp>
      <p:pic>
        <p:nvPicPr>
          <p:cNvPr id="16" name="Picture 2" descr="Palm, Hand, Finger, Nail, Young, Japanese, People, Body"/>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100000" l="6852" r="90000"/>
                    </a14:imgEffect>
                  </a14:imgLayer>
                </a14:imgProps>
              </a:ext>
              <a:ext uri="{28A0092B-C50C-407E-A947-70E740481C1C}">
                <a14:useLocalDpi xmlns:a14="http://schemas.microsoft.com/office/drawing/2010/main" val="0"/>
              </a:ext>
            </a:extLst>
          </a:blip>
          <a:srcRect/>
          <a:stretch>
            <a:fillRect/>
          </a:stretch>
        </p:blipFill>
        <p:spPr bwMode="auto">
          <a:xfrm flipH="1">
            <a:off x="1753674" y="1458872"/>
            <a:ext cx="2244501" cy="2992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7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Addition and subtraction of number bonds to 10.</a:t>
            </a:r>
          </a:p>
        </p:txBody>
      </p:sp>
      <p:sp>
        <p:nvSpPr>
          <p:cNvPr id="5" name="Speech Bubble: Rectangle with Corners Rounded 10">
            <a:extLst>
              <a:ext uri="{FF2B5EF4-FFF2-40B4-BE49-F238E27FC236}">
                <a16:creationId xmlns:a16="http://schemas.microsoft.com/office/drawing/2014/main" id="{74C417F1-7452-4CAF-B654-EF88E64246B4}"/>
              </a:ext>
            </a:extLst>
          </p:cNvPr>
          <p:cNvSpPr/>
          <p:nvPr/>
        </p:nvSpPr>
        <p:spPr>
          <a:xfrm>
            <a:off x="69733" y="752679"/>
            <a:ext cx="3290081" cy="1422803"/>
          </a:xfrm>
          <a:prstGeom prst="flowChartTerminator">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 Ask children to hold up 10 fingers and then put 6 fingers down again.</a:t>
            </a:r>
          </a:p>
        </p:txBody>
      </p:sp>
      <p:sp>
        <p:nvSpPr>
          <p:cNvPr id="3" name="Rectangle 2"/>
          <p:cNvSpPr/>
          <p:nvPr/>
        </p:nvSpPr>
        <p:spPr>
          <a:xfrm>
            <a:off x="1988498" y="2175482"/>
            <a:ext cx="3228769" cy="1446550"/>
          </a:xfrm>
          <a:prstGeom prst="rect">
            <a:avLst/>
          </a:prstGeom>
        </p:spPr>
        <p:txBody>
          <a:bodyPr wrap="none">
            <a:spAutoFit/>
          </a:bodyPr>
          <a:lstStyle/>
          <a:p>
            <a:r>
              <a:rPr lang="en-GB" sz="8800" b="1" dirty="0"/>
              <a:t>10 – 6 </a:t>
            </a:r>
          </a:p>
        </p:txBody>
      </p:sp>
      <p:grpSp>
        <p:nvGrpSpPr>
          <p:cNvPr id="7" name="Group 6">
            <a:extLst>
              <a:ext uri="{FF2B5EF4-FFF2-40B4-BE49-F238E27FC236}">
                <a16:creationId xmlns:a16="http://schemas.microsoft.com/office/drawing/2014/main" id="{364AD7A8-990B-4304-8815-E1D38F787728}"/>
              </a:ext>
            </a:extLst>
          </p:cNvPr>
          <p:cNvGrpSpPr/>
          <p:nvPr/>
        </p:nvGrpSpPr>
        <p:grpSpPr>
          <a:xfrm>
            <a:off x="3359813" y="3653702"/>
            <a:ext cx="5524803" cy="2734714"/>
            <a:chOff x="459308" y="1956782"/>
            <a:chExt cx="4195251" cy="2166894"/>
          </a:xfrm>
        </p:grpSpPr>
        <p:sp>
          <p:nvSpPr>
            <p:cNvPr id="8" name="Cloud 7">
              <a:extLst>
                <a:ext uri="{FF2B5EF4-FFF2-40B4-BE49-F238E27FC236}">
                  <a16:creationId xmlns:a16="http://schemas.microsoft.com/office/drawing/2014/main" id="{8674C3AD-9653-4D94-B4F7-313FBDEC0BDC}"/>
                </a:ext>
              </a:extLst>
            </p:cNvPr>
            <p:cNvSpPr/>
            <p:nvPr/>
          </p:nvSpPr>
          <p:spPr>
            <a:xfrm>
              <a:off x="459308" y="2179672"/>
              <a:ext cx="3290082" cy="1944004"/>
            </a:xfrm>
            <a:prstGeom prst="cloud">
              <a:avLst/>
            </a:prstGeom>
            <a:solidFill>
              <a:schemeClr val="bg1">
                <a:lumMod val="95000"/>
              </a:schemeClr>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Myriad Pro Light" panose="020B0603030403020204" pitchFamily="34" charset="0"/>
                </a:rPr>
                <a:t>Talk to your partner.</a:t>
              </a:r>
            </a:p>
            <a:p>
              <a:pPr algn="ctr"/>
              <a:r>
                <a:rPr lang="en-GB" sz="2000" b="1" dirty="0">
                  <a:solidFill>
                    <a:schemeClr val="bg2">
                      <a:lumMod val="25000"/>
                    </a:schemeClr>
                  </a:solidFill>
                  <a:latin typeface="Myriad Pro Light" panose="020B0603030403020204" pitchFamily="34" charset="0"/>
                </a:rPr>
                <a:t>What is the answer to this number sentence?</a:t>
              </a:r>
            </a:p>
          </p:txBody>
        </p:sp>
        <p:pic>
          <p:nvPicPr>
            <p:cNvPr id="9" name="Picture 8">
              <a:extLst>
                <a:ext uri="{FF2B5EF4-FFF2-40B4-BE49-F238E27FC236}">
                  <a16:creationId xmlns:a16="http://schemas.microsoft.com/office/drawing/2014/main" id="{F948412F-BFF1-4F62-B3DC-5CACCB9BB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365" y="1956782"/>
              <a:ext cx="1721194" cy="1206893"/>
            </a:xfrm>
            <a:prstGeom prst="rect">
              <a:avLst/>
            </a:prstGeom>
            <a:effectLst>
              <a:outerShdw blurRad="50800" dist="38100" dir="2700000" algn="tl" rotWithShape="0">
                <a:prstClr val="black">
                  <a:alpha val="40000"/>
                </a:prstClr>
              </a:outerShdw>
            </a:effectLst>
          </p:spPr>
        </p:pic>
      </p:grpSp>
      <p:sp>
        <p:nvSpPr>
          <p:cNvPr id="11" name="Rectangle 10"/>
          <p:cNvSpPr/>
          <p:nvPr/>
        </p:nvSpPr>
        <p:spPr>
          <a:xfrm>
            <a:off x="5043474" y="2175482"/>
            <a:ext cx="1574470" cy="1446550"/>
          </a:xfrm>
          <a:prstGeom prst="rect">
            <a:avLst/>
          </a:prstGeom>
        </p:spPr>
        <p:txBody>
          <a:bodyPr wrap="none">
            <a:spAutoFit/>
          </a:bodyPr>
          <a:lstStyle/>
          <a:p>
            <a:r>
              <a:rPr lang="en-GB" sz="8800" b="1" dirty="0"/>
              <a:t>= 4</a:t>
            </a:r>
          </a:p>
        </p:txBody>
      </p:sp>
    </p:spTree>
    <p:extLst>
      <p:ext uri="{BB962C8B-B14F-4D97-AF65-F5344CB8AC3E}">
        <p14:creationId xmlns:p14="http://schemas.microsoft.com/office/powerpoint/2010/main" val="32120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Addition and subtraction of number bonds to 10.</a:t>
            </a:r>
          </a:p>
        </p:txBody>
      </p:sp>
      <p:pic>
        <p:nvPicPr>
          <p:cNvPr id="13" name="Picture 12" descr="Palm, Hand, Finger, Bleaching, Palm Reading, You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556" b="100000" l="0" r="95185"/>
                    </a14:imgEffect>
                  </a14:imgLayer>
                </a14:imgProps>
              </a:ext>
              <a:ext uri="{28A0092B-C50C-407E-A947-70E740481C1C}">
                <a14:useLocalDpi xmlns:a14="http://schemas.microsoft.com/office/drawing/2010/main" val="0"/>
              </a:ext>
            </a:extLst>
          </a:blip>
          <a:srcRect t="6657"/>
          <a:stretch/>
        </p:blipFill>
        <p:spPr bwMode="auto">
          <a:xfrm>
            <a:off x="2046384" y="1789251"/>
            <a:ext cx="2139103" cy="2662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 b="100000" l="9766" r="89844"/>
                    </a14:imgEffect>
                    <a14:imgEffect>
                      <a14:saturation sat="66000"/>
                    </a14:imgEffect>
                  </a14:imgLayer>
                </a14:imgProps>
              </a:ext>
              <a:ext uri="{28A0092B-C50C-407E-A947-70E740481C1C}">
                <a14:useLocalDpi xmlns:a14="http://schemas.microsoft.com/office/drawing/2010/main" val="0"/>
              </a:ext>
            </a:extLst>
          </a:blip>
          <a:srcRect b="24787"/>
          <a:stretch/>
        </p:blipFill>
        <p:spPr bwMode="auto">
          <a:xfrm flipH="1">
            <a:off x="3921171" y="2849527"/>
            <a:ext cx="1677764" cy="1602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Palm, Hand, Finger, Bleaching, Palm Reading, You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556" b="100000" l="0" r="95185"/>
                    </a14:imgEffect>
                  </a14:imgLayer>
                </a14:imgProps>
              </a:ext>
              <a:ext uri="{28A0092B-C50C-407E-A947-70E740481C1C}">
                <a14:useLocalDpi xmlns:a14="http://schemas.microsoft.com/office/drawing/2010/main" val="0"/>
              </a:ext>
            </a:extLst>
          </a:blip>
          <a:srcRect t="6657"/>
          <a:stretch/>
        </p:blipFill>
        <p:spPr bwMode="auto">
          <a:xfrm flipH="1">
            <a:off x="3998175" y="1789251"/>
            <a:ext cx="2139103" cy="2662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45377F9E-D2A2-4BA3-B120-59FF6DB0C5D4}"/>
              </a:ext>
            </a:extLst>
          </p:cNvPr>
          <p:cNvGrpSpPr/>
          <p:nvPr/>
        </p:nvGrpSpPr>
        <p:grpSpPr>
          <a:xfrm>
            <a:off x="6139224" y="538755"/>
            <a:ext cx="2801678" cy="1569186"/>
            <a:chOff x="4298496" y="4063018"/>
            <a:chExt cx="2801678" cy="1569186"/>
          </a:xfrm>
          <a:effectLst>
            <a:outerShdw blurRad="50800" dist="38100" dir="2700000" algn="tl" rotWithShape="0">
              <a:prstClr val="black">
                <a:alpha val="40000"/>
              </a:prstClr>
            </a:outerShdw>
          </a:effectLst>
        </p:grpSpPr>
        <p:sp>
          <p:nvSpPr>
            <p:cNvPr id="18"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fingers are standing up?</a:t>
              </a:r>
            </a:p>
          </p:txBody>
        </p:sp>
        <p:pic>
          <p:nvPicPr>
            <p:cNvPr id="19" name="Picture 18">
              <a:extLst>
                <a:ext uri="{FF2B5EF4-FFF2-40B4-BE49-F238E27FC236}">
                  <a16:creationId xmlns:a16="http://schemas.microsoft.com/office/drawing/2014/main" id="{EEC1D852-2E0F-4198-9E1C-668A9B27AF8C}"/>
                </a:ext>
              </a:extLst>
            </p:cNvPr>
            <p:cNvPicPr>
              <a:picLocks noChangeAspect="1"/>
            </p:cNvPicPr>
            <p:nvPr/>
          </p:nvPicPr>
          <p:blipFill rotWithShape="1">
            <a:blip r:embed="rId7"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3" name="Rectangle 2"/>
          <p:cNvSpPr/>
          <p:nvPr/>
        </p:nvSpPr>
        <p:spPr>
          <a:xfrm>
            <a:off x="6637841" y="3120396"/>
            <a:ext cx="931665" cy="1862048"/>
          </a:xfrm>
          <a:prstGeom prst="rect">
            <a:avLst/>
          </a:prstGeom>
        </p:spPr>
        <p:txBody>
          <a:bodyPr wrap="none">
            <a:spAutoFit/>
          </a:bodyPr>
          <a:lstStyle/>
          <a:p>
            <a:r>
              <a:rPr lang="en-GB" sz="11500" b="1" dirty="0"/>
              <a:t>2</a:t>
            </a:r>
          </a:p>
        </p:txBody>
      </p:sp>
      <p:pic>
        <p:nvPicPr>
          <p:cNvPr id="20" name="Picture 2" descr="Palm, Hand, Finger, Nail, Young, Japanese, People, Body"/>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583"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933622" y="1801476"/>
            <a:ext cx="1987549" cy="265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Addition and subtraction of number bonds to 10.</a:t>
            </a:r>
          </a:p>
        </p:txBody>
      </p:sp>
      <p:sp>
        <p:nvSpPr>
          <p:cNvPr id="5" name="Speech Bubble: Rectangle with Corners Rounded 10">
            <a:extLst>
              <a:ext uri="{FF2B5EF4-FFF2-40B4-BE49-F238E27FC236}">
                <a16:creationId xmlns:a16="http://schemas.microsoft.com/office/drawing/2014/main" id="{74C417F1-7452-4CAF-B654-EF88E64246B4}"/>
              </a:ext>
            </a:extLst>
          </p:cNvPr>
          <p:cNvSpPr/>
          <p:nvPr/>
        </p:nvSpPr>
        <p:spPr>
          <a:xfrm>
            <a:off x="69733" y="752679"/>
            <a:ext cx="3290081" cy="1422803"/>
          </a:xfrm>
          <a:prstGeom prst="flowChartTerminator">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 Ask children to hold up 10 fingers and then put 8 fingers down again.</a:t>
            </a:r>
          </a:p>
        </p:txBody>
      </p:sp>
      <p:sp>
        <p:nvSpPr>
          <p:cNvPr id="3" name="Rectangle 2"/>
          <p:cNvSpPr/>
          <p:nvPr/>
        </p:nvSpPr>
        <p:spPr>
          <a:xfrm>
            <a:off x="1988498" y="2175482"/>
            <a:ext cx="3228769" cy="1446550"/>
          </a:xfrm>
          <a:prstGeom prst="rect">
            <a:avLst/>
          </a:prstGeom>
        </p:spPr>
        <p:txBody>
          <a:bodyPr wrap="none">
            <a:spAutoFit/>
          </a:bodyPr>
          <a:lstStyle/>
          <a:p>
            <a:r>
              <a:rPr lang="en-GB" sz="8800" b="1" dirty="0"/>
              <a:t>10 – 8 </a:t>
            </a:r>
          </a:p>
        </p:txBody>
      </p:sp>
      <p:grpSp>
        <p:nvGrpSpPr>
          <p:cNvPr id="7" name="Group 6">
            <a:extLst>
              <a:ext uri="{FF2B5EF4-FFF2-40B4-BE49-F238E27FC236}">
                <a16:creationId xmlns:a16="http://schemas.microsoft.com/office/drawing/2014/main" id="{364AD7A8-990B-4304-8815-E1D38F787728}"/>
              </a:ext>
            </a:extLst>
          </p:cNvPr>
          <p:cNvGrpSpPr/>
          <p:nvPr/>
        </p:nvGrpSpPr>
        <p:grpSpPr>
          <a:xfrm>
            <a:off x="3359813" y="3653702"/>
            <a:ext cx="5524803" cy="2734714"/>
            <a:chOff x="459308" y="1956782"/>
            <a:chExt cx="4195251" cy="2166894"/>
          </a:xfrm>
        </p:grpSpPr>
        <p:sp>
          <p:nvSpPr>
            <p:cNvPr id="8" name="Cloud 7">
              <a:extLst>
                <a:ext uri="{FF2B5EF4-FFF2-40B4-BE49-F238E27FC236}">
                  <a16:creationId xmlns:a16="http://schemas.microsoft.com/office/drawing/2014/main" id="{8674C3AD-9653-4D94-B4F7-313FBDEC0BDC}"/>
                </a:ext>
              </a:extLst>
            </p:cNvPr>
            <p:cNvSpPr/>
            <p:nvPr/>
          </p:nvSpPr>
          <p:spPr>
            <a:xfrm>
              <a:off x="459308" y="2179672"/>
              <a:ext cx="3290082" cy="1944004"/>
            </a:xfrm>
            <a:prstGeom prst="cloud">
              <a:avLst/>
            </a:prstGeom>
            <a:solidFill>
              <a:schemeClr val="bg1">
                <a:lumMod val="95000"/>
              </a:schemeClr>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Myriad Pro Light" panose="020B0603030403020204" pitchFamily="34" charset="0"/>
                </a:rPr>
                <a:t>Talk to your partner.</a:t>
              </a:r>
            </a:p>
            <a:p>
              <a:pPr algn="ctr"/>
              <a:r>
                <a:rPr lang="en-GB" sz="2000" b="1" dirty="0">
                  <a:solidFill>
                    <a:schemeClr val="bg2">
                      <a:lumMod val="25000"/>
                    </a:schemeClr>
                  </a:solidFill>
                  <a:latin typeface="Myriad Pro Light" panose="020B0603030403020204" pitchFamily="34" charset="0"/>
                </a:rPr>
                <a:t>What is the answer to this number sentence?</a:t>
              </a:r>
            </a:p>
          </p:txBody>
        </p:sp>
        <p:pic>
          <p:nvPicPr>
            <p:cNvPr id="9" name="Picture 8">
              <a:extLst>
                <a:ext uri="{FF2B5EF4-FFF2-40B4-BE49-F238E27FC236}">
                  <a16:creationId xmlns:a16="http://schemas.microsoft.com/office/drawing/2014/main" id="{F948412F-BFF1-4F62-B3DC-5CACCB9BB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365" y="1956782"/>
              <a:ext cx="1721194" cy="1206893"/>
            </a:xfrm>
            <a:prstGeom prst="rect">
              <a:avLst/>
            </a:prstGeom>
            <a:effectLst>
              <a:outerShdw blurRad="50800" dist="38100" dir="2700000" algn="tl" rotWithShape="0">
                <a:prstClr val="black">
                  <a:alpha val="40000"/>
                </a:prstClr>
              </a:outerShdw>
            </a:effectLst>
          </p:spPr>
        </p:pic>
      </p:grpSp>
      <p:sp>
        <p:nvSpPr>
          <p:cNvPr id="11" name="Rectangle 10"/>
          <p:cNvSpPr/>
          <p:nvPr/>
        </p:nvSpPr>
        <p:spPr>
          <a:xfrm>
            <a:off x="5043474" y="2175482"/>
            <a:ext cx="1574470" cy="1446550"/>
          </a:xfrm>
          <a:prstGeom prst="rect">
            <a:avLst/>
          </a:prstGeom>
        </p:spPr>
        <p:txBody>
          <a:bodyPr wrap="none">
            <a:spAutoFit/>
          </a:bodyPr>
          <a:lstStyle/>
          <a:p>
            <a:r>
              <a:rPr lang="en-GB" sz="8800" b="1" dirty="0"/>
              <a:t>= 2</a:t>
            </a:r>
          </a:p>
        </p:txBody>
      </p:sp>
    </p:spTree>
    <p:extLst>
      <p:ext uri="{BB962C8B-B14F-4D97-AF65-F5344CB8AC3E}">
        <p14:creationId xmlns:p14="http://schemas.microsoft.com/office/powerpoint/2010/main" val="207062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a:t>
            </a:r>
            <a:endParaRPr lang="en-GB" dirty="0"/>
          </a:p>
        </p:txBody>
      </p:sp>
      <p:pic>
        <p:nvPicPr>
          <p:cNvPr id="4" name="Picture 3">
            <a:extLst>
              <a:ext uri="{FF2B5EF4-FFF2-40B4-BE49-F238E27FC236}">
                <a16:creationId xmlns:a16="http://schemas.microsoft.com/office/drawing/2014/main" id="{58BA31E1-A3F3-46ED-819F-BDA5648FCE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10" t="6232" r="14204" b="11159"/>
          <a:stretch/>
        </p:blipFill>
        <p:spPr>
          <a:xfrm>
            <a:off x="2410649" y="50855"/>
            <a:ext cx="3995524" cy="6078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5739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BA0EE811-478C-4958-8104-2A70B5A19611}" type="slidenum">
              <a:rPr lang="en-GB" smtClean="0"/>
              <a:pPr/>
              <a:t>8</a:t>
            </a:fld>
            <a:endParaRPr lang="en-GB" dirty="0"/>
          </a:p>
        </p:txBody>
      </p:sp>
      <p:sp>
        <p:nvSpPr>
          <p:cNvPr id="4" name="Footer Placeholder 3"/>
          <p:cNvSpPr>
            <a:spLocks noGrp="1"/>
          </p:cNvSpPr>
          <p:nvPr>
            <p:ph type="ftr" sz="quarter" idx="11"/>
          </p:nvPr>
        </p:nvSpPr>
        <p:spPr/>
        <p:txBody>
          <a:bodyPr/>
          <a:lstStyle/>
          <a:p>
            <a:pPr algn="r"/>
            <a:r>
              <a:rPr lang="en-GB" smtClean="0"/>
              <a:t>Year 1</a:t>
            </a:r>
            <a:endParaRPr lang="en-GB" dirty="0"/>
          </a:p>
        </p:txBody>
      </p:sp>
    </p:spTree>
    <p:extLst>
      <p:ext uri="{BB962C8B-B14F-4D97-AF65-F5344CB8AC3E}">
        <p14:creationId xmlns:p14="http://schemas.microsoft.com/office/powerpoint/2010/main" val="168145025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89DAA3BAD9E948A4BE19737862E1F0" ma:contentTypeVersion="10" ma:contentTypeDescription="Create a new document." ma:contentTypeScope="" ma:versionID="d60ef44440300f76bcacfe0844305a41">
  <xsd:schema xmlns:xsd="http://www.w3.org/2001/XMLSchema" xmlns:xs="http://www.w3.org/2001/XMLSchema" xmlns:p="http://schemas.microsoft.com/office/2006/metadata/properties" xmlns:ns3="5a5a196e-2862-462e-accd-8dafa4963078" targetNamespace="http://schemas.microsoft.com/office/2006/metadata/properties" ma:root="true" ma:fieldsID="df23a595dddf50d19945d50e30244515" ns3:_="">
    <xsd:import namespace="5a5a196e-2862-462e-accd-8dafa496307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ServiceSystemTag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a196e-2862-462e-accd-8dafa4963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5DF138-D8B8-4FE6-A339-1A4DCB7DE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5a196e-2862-462e-accd-8dafa4963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51F526-CDBD-4CCB-84B4-75E1A2D8BBFD}">
  <ds:schemaRefs>
    <ds:schemaRef ds:uri="http://schemas.microsoft.com/sharepoint/v3/contenttype/forms"/>
  </ds:schemaRefs>
</ds:datastoreItem>
</file>

<file path=customXml/itemProps3.xml><?xml version="1.0" encoding="utf-8"?>
<ds:datastoreItem xmlns:ds="http://schemas.openxmlformats.org/officeDocument/2006/customXml" ds:itemID="{638BED23-3601-40FD-AA97-26F80D52EA32}">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www.w3.org/XML/1998/namespace"/>
    <ds:schemaRef ds:uri="5a5a196e-2862-462e-accd-8dafa4963078"/>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3598</TotalTime>
  <Words>541</Words>
  <Application>Microsoft Office PowerPoint</Application>
  <PresentationFormat>On-screen Show (4:3)</PresentationFormat>
  <Paragraphs>66</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Shella Marie Santiago</cp:lastModifiedBy>
  <cp:revision>248</cp:revision>
  <dcterms:created xsi:type="dcterms:W3CDTF">2018-09-13T11:08:58Z</dcterms:created>
  <dcterms:modified xsi:type="dcterms:W3CDTF">2024-10-30T12:06:04Z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0x0101004589DAA3BAD9E948A4BE19737862E1F0</vt:lpwstr>
  </property>
</Properties>
</file>