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87" r:id="rId2"/>
    <p:sldId id="284" r:id="rId3"/>
    <p:sldId id="285" r:id="rId4"/>
    <p:sldId id="286" r:id="rId5"/>
    <p:sldId id="303" r:id="rId6"/>
    <p:sldId id="295" r:id="rId7"/>
    <p:sldId id="279" r:id="rId8"/>
    <p:sldId id="305" r:id="rId9"/>
    <p:sldId id="304" r:id="rId10"/>
    <p:sldId id="296" r:id="rId11"/>
    <p:sldId id="313" r:id="rId12"/>
    <p:sldId id="291" r:id="rId13"/>
    <p:sldId id="314" r:id="rId14"/>
    <p:sldId id="31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0099FF"/>
    <a:srgbClr val="004A76"/>
    <a:srgbClr val="F6B350"/>
    <a:srgbClr val="3F9DA7"/>
    <a:srgbClr val="6EBFC8"/>
    <a:srgbClr val="AED2BC"/>
    <a:srgbClr val="87BB9B"/>
    <a:srgbClr val="F7E3FD"/>
    <a:srgbClr val="6C3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4" autoAdjust="0"/>
    <p:restoredTop sz="81447" autoAdjust="0"/>
  </p:normalViewPr>
  <p:slideViewPr>
    <p:cSldViewPr snapToGrid="0">
      <p:cViewPr varScale="1">
        <p:scale>
          <a:sx n="54" d="100"/>
          <a:sy n="54" d="100"/>
        </p:scale>
        <p:origin x="17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cd0c6b642a85ca9b" providerId="LiveId" clId="{78A475CA-C347-46AE-92B4-E6BDA49780A6}"/>
    <pc:docChg chg="undo custSel addSld delSld modSld">
      <pc:chgData name="saba zubair" userId="cd0c6b642a85ca9b" providerId="LiveId" clId="{78A475CA-C347-46AE-92B4-E6BDA49780A6}" dt="2024-10-18T12:48:02.906" v="190" actId="1076"/>
      <pc:docMkLst>
        <pc:docMk/>
      </pc:docMkLst>
      <pc:sldChg chg="del">
        <pc:chgData name="saba zubair" userId="cd0c6b642a85ca9b" providerId="LiveId" clId="{78A475CA-C347-46AE-92B4-E6BDA49780A6}" dt="2024-10-18T12:44:57.495" v="48" actId="47"/>
        <pc:sldMkLst>
          <pc:docMk/>
          <pc:sldMk cId="3262603198" sldId="280"/>
        </pc:sldMkLst>
      </pc:sldChg>
      <pc:sldChg chg="addSp modSp">
        <pc:chgData name="saba zubair" userId="cd0c6b642a85ca9b" providerId="LiveId" clId="{78A475CA-C347-46AE-92B4-E6BDA49780A6}" dt="2024-10-18T12:44:47.029" v="36" actId="1076"/>
        <pc:sldMkLst>
          <pc:docMk/>
          <pc:sldMk cId="2814342108" sldId="291"/>
        </pc:sldMkLst>
        <pc:spChg chg="add mod">
          <ac:chgData name="saba zubair" userId="cd0c6b642a85ca9b" providerId="LiveId" clId="{78A475CA-C347-46AE-92B4-E6BDA49780A6}" dt="2024-10-18T12:44:47.029" v="36" actId="1076"/>
          <ac:spMkLst>
            <pc:docMk/>
            <pc:sldMk cId="2814342108" sldId="291"/>
            <ac:spMk id="12" creationId="{75510ABD-D14A-4BED-A7E1-B09049196956}"/>
          </ac:spMkLst>
        </pc:spChg>
        <pc:picChg chg="mod">
          <ac:chgData name="saba zubair" userId="cd0c6b642a85ca9b" providerId="LiveId" clId="{78A475CA-C347-46AE-92B4-E6BDA49780A6}" dt="2024-10-18T12:44:39.129" v="34" actId="1076"/>
          <ac:picMkLst>
            <pc:docMk/>
            <pc:sldMk cId="2814342108" sldId="291"/>
            <ac:picMk id="4" creationId="{4BF839A3-4A9E-4ADF-A7F5-B6CF3F4769D6}"/>
          </ac:picMkLst>
        </pc:picChg>
      </pc:sldChg>
      <pc:sldChg chg="del">
        <pc:chgData name="saba zubair" userId="cd0c6b642a85ca9b" providerId="LiveId" clId="{78A475CA-C347-46AE-92B4-E6BDA49780A6}" dt="2024-10-18T12:44:57.064" v="47" actId="47"/>
        <pc:sldMkLst>
          <pc:docMk/>
          <pc:sldMk cId="1837382425" sldId="292"/>
        </pc:sldMkLst>
      </pc:sldChg>
      <pc:sldChg chg="del">
        <pc:chgData name="saba zubair" userId="cd0c6b642a85ca9b" providerId="LiveId" clId="{78A475CA-C347-46AE-92B4-E6BDA49780A6}" dt="2024-10-18T12:44:55.448" v="42" actId="47"/>
        <pc:sldMkLst>
          <pc:docMk/>
          <pc:sldMk cId="2871152863" sldId="293"/>
        </pc:sldMkLst>
      </pc:sldChg>
      <pc:sldChg chg="del">
        <pc:chgData name="saba zubair" userId="cd0c6b642a85ca9b" providerId="LiveId" clId="{78A475CA-C347-46AE-92B4-E6BDA49780A6}" dt="2024-10-18T12:44:54.191" v="37" actId="47"/>
        <pc:sldMkLst>
          <pc:docMk/>
          <pc:sldMk cId="4232436115" sldId="294"/>
        </pc:sldMkLst>
      </pc:sldChg>
      <pc:sldChg chg="del">
        <pc:chgData name="saba zubair" userId="cd0c6b642a85ca9b" providerId="LiveId" clId="{78A475CA-C347-46AE-92B4-E6BDA49780A6}" dt="2024-10-18T12:44:54.463" v="38" actId="47"/>
        <pc:sldMkLst>
          <pc:docMk/>
          <pc:sldMk cId="11509344" sldId="297"/>
        </pc:sldMkLst>
      </pc:sldChg>
      <pc:sldChg chg="del">
        <pc:chgData name="saba zubair" userId="cd0c6b642a85ca9b" providerId="LiveId" clId="{78A475CA-C347-46AE-92B4-E6BDA49780A6}" dt="2024-10-18T12:44:55.218" v="41" actId="47"/>
        <pc:sldMkLst>
          <pc:docMk/>
          <pc:sldMk cId="4234667469" sldId="299"/>
        </pc:sldMkLst>
      </pc:sldChg>
      <pc:sldChg chg="del">
        <pc:chgData name="saba zubair" userId="cd0c6b642a85ca9b" providerId="LiveId" clId="{78A475CA-C347-46AE-92B4-E6BDA49780A6}" dt="2024-10-18T12:44:55.722" v="43" actId="47"/>
        <pc:sldMkLst>
          <pc:docMk/>
          <pc:sldMk cId="2343881626" sldId="300"/>
        </pc:sldMkLst>
      </pc:sldChg>
      <pc:sldChg chg="del">
        <pc:chgData name="saba zubair" userId="cd0c6b642a85ca9b" providerId="LiveId" clId="{78A475CA-C347-46AE-92B4-E6BDA49780A6}" dt="2024-10-18T12:44:56.456" v="46" actId="47"/>
        <pc:sldMkLst>
          <pc:docMk/>
          <pc:sldMk cId="1914155354" sldId="302"/>
        </pc:sldMkLst>
      </pc:sldChg>
      <pc:sldChg chg="del">
        <pc:chgData name="saba zubair" userId="cd0c6b642a85ca9b" providerId="LiveId" clId="{78A475CA-C347-46AE-92B4-E6BDA49780A6}" dt="2024-10-18T12:44:55.034" v="40" actId="47"/>
        <pc:sldMkLst>
          <pc:docMk/>
          <pc:sldMk cId="1155890231" sldId="307"/>
        </pc:sldMkLst>
      </pc:sldChg>
      <pc:sldChg chg="del">
        <pc:chgData name="saba zubair" userId="cd0c6b642a85ca9b" providerId="LiveId" clId="{78A475CA-C347-46AE-92B4-E6BDA49780A6}" dt="2024-10-18T12:44:56.237" v="45" actId="47"/>
        <pc:sldMkLst>
          <pc:docMk/>
          <pc:sldMk cId="1151266105" sldId="309"/>
        </pc:sldMkLst>
      </pc:sldChg>
      <pc:sldChg chg="del">
        <pc:chgData name="saba zubair" userId="cd0c6b642a85ca9b" providerId="LiveId" clId="{78A475CA-C347-46AE-92B4-E6BDA49780A6}" dt="2024-10-18T12:44:54.723" v="39" actId="47"/>
        <pc:sldMkLst>
          <pc:docMk/>
          <pc:sldMk cId="2591979807" sldId="310"/>
        </pc:sldMkLst>
      </pc:sldChg>
      <pc:sldChg chg="del">
        <pc:chgData name="saba zubair" userId="cd0c6b642a85ca9b" providerId="LiveId" clId="{78A475CA-C347-46AE-92B4-E6BDA49780A6}" dt="2024-10-18T12:44:55.999" v="44" actId="47"/>
        <pc:sldMkLst>
          <pc:docMk/>
          <pc:sldMk cId="2478931092" sldId="311"/>
        </pc:sldMkLst>
      </pc:sldChg>
      <pc:sldChg chg="del">
        <pc:chgData name="saba zubair" userId="cd0c6b642a85ca9b" providerId="LiveId" clId="{78A475CA-C347-46AE-92B4-E6BDA49780A6}" dt="2024-10-18T12:44:57.903" v="49" actId="47"/>
        <pc:sldMkLst>
          <pc:docMk/>
          <pc:sldMk cId="143499392" sldId="312"/>
        </pc:sldMkLst>
      </pc:sldChg>
      <pc:sldChg chg="addSp delSp modSp new add">
        <pc:chgData name="saba zubair" userId="cd0c6b642a85ca9b" providerId="LiveId" clId="{78A475CA-C347-46AE-92B4-E6BDA49780A6}" dt="2024-10-18T12:44:22.290" v="33" actId="1076"/>
        <pc:sldMkLst>
          <pc:docMk/>
          <pc:sldMk cId="979811844" sldId="313"/>
        </pc:sldMkLst>
        <pc:spChg chg="add">
          <ac:chgData name="saba zubair" userId="cd0c6b642a85ca9b" providerId="LiveId" clId="{78A475CA-C347-46AE-92B4-E6BDA49780A6}" dt="2024-10-18T12:41:05.992" v="2"/>
          <ac:spMkLst>
            <pc:docMk/>
            <pc:sldMk cId="979811844" sldId="313"/>
            <ac:spMk id="4" creationId="{9A1BBCDB-2DF7-4EE2-9FBD-4DD20FECC6A0}"/>
          </ac:spMkLst>
        </pc:spChg>
        <pc:spChg chg="add del mod">
          <ac:chgData name="saba zubair" userId="cd0c6b642a85ca9b" providerId="LiveId" clId="{78A475CA-C347-46AE-92B4-E6BDA49780A6}" dt="2024-10-18T12:43:19.883" v="25"/>
          <ac:spMkLst>
            <pc:docMk/>
            <pc:sldMk cId="979811844" sldId="313"/>
            <ac:spMk id="5" creationId="{0A850524-B5BE-4DE4-871C-DE1E3BBE309A}"/>
          </ac:spMkLst>
        </pc:spChg>
        <pc:spChg chg="add del mod">
          <ac:chgData name="saba zubair" userId="cd0c6b642a85ca9b" providerId="LiveId" clId="{78A475CA-C347-46AE-92B4-E6BDA49780A6}" dt="2024-10-18T12:42:44.945" v="14"/>
          <ac:spMkLst>
            <pc:docMk/>
            <pc:sldMk cId="979811844" sldId="313"/>
            <ac:spMk id="6" creationId="{6BA8EFC1-6112-4B1C-96AD-18FCF518014F}"/>
          </ac:spMkLst>
        </pc:spChg>
        <pc:spChg chg="add del mod">
          <ac:chgData name="saba zubair" userId="cd0c6b642a85ca9b" providerId="LiveId" clId="{78A475CA-C347-46AE-92B4-E6BDA49780A6}" dt="2024-10-18T12:42:44.945" v="14"/>
          <ac:spMkLst>
            <pc:docMk/>
            <pc:sldMk cId="979811844" sldId="313"/>
            <ac:spMk id="8" creationId="{CC2DE7C3-B813-473E-8CE6-8B3C46E470F5}"/>
          </ac:spMkLst>
        </pc:spChg>
        <pc:picChg chg="add del mod">
          <ac:chgData name="saba zubair" userId="cd0c6b642a85ca9b" providerId="LiveId" clId="{78A475CA-C347-46AE-92B4-E6BDA49780A6}" dt="2024-10-18T12:42:44.945" v="14"/>
          <ac:picMkLst>
            <pc:docMk/>
            <pc:sldMk cId="979811844" sldId="313"/>
            <ac:picMk id="7" creationId="{DA06A741-A963-4AF0-95B3-350BA92DB904}"/>
          </ac:picMkLst>
        </pc:picChg>
        <pc:picChg chg="add del mod">
          <ac:chgData name="saba zubair" userId="cd0c6b642a85ca9b" providerId="LiveId" clId="{78A475CA-C347-46AE-92B4-E6BDA49780A6}" dt="2024-10-18T12:44:16.988" v="30" actId="478"/>
          <ac:picMkLst>
            <pc:docMk/>
            <pc:sldMk cId="979811844" sldId="313"/>
            <ac:picMk id="9" creationId="{8891887C-86C9-4663-ABF7-1E4044A71D8F}"/>
          </ac:picMkLst>
        </pc:picChg>
        <pc:picChg chg="add mod">
          <ac:chgData name="saba zubair" userId="cd0c6b642a85ca9b" providerId="LiveId" clId="{78A475CA-C347-46AE-92B4-E6BDA49780A6}" dt="2024-10-18T12:44:22.290" v="33" actId="1076"/>
          <ac:picMkLst>
            <pc:docMk/>
            <pc:sldMk cId="979811844" sldId="313"/>
            <ac:picMk id="10" creationId="{7A81014E-0008-4370-8734-E91308C57037}"/>
          </ac:picMkLst>
        </pc:picChg>
      </pc:sldChg>
      <pc:sldChg chg="addSp modSp new add">
        <pc:chgData name="saba zubair" userId="cd0c6b642a85ca9b" providerId="LiveId" clId="{78A475CA-C347-46AE-92B4-E6BDA49780A6}" dt="2024-10-18T12:47:05.395" v="180" actId="14100"/>
        <pc:sldMkLst>
          <pc:docMk/>
          <pc:sldMk cId="1508290593" sldId="314"/>
        </pc:sldMkLst>
        <pc:spChg chg="add mod">
          <ac:chgData name="saba zubair" userId="cd0c6b642a85ca9b" providerId="LiveId" clId="{78A475CA-C347-46AE-92B4-E6BDA49780A6}" dt="2024-10-18T12:45:28.670" v="56" actId="1076"/>
          <ac:spMkLst>
            <pc:docMk/>
            <pc:sldMk cId="1508290593" sldId="314"/>
            <ac:spMk id="4" creationId="{7C94F6F3-B81F-4FC8-B5DB-0DE0C9805235}"/>
          </ac:spMkLst>
        </pc:spChg>
        <pc:spChg chg="add mod">
          <ac:chgData name="saba zubair" userId="cd0c6b642a85ca9b" providerId="LiveId" clId="{78A475CA-C347-46AE-92B4-E6BDA49780A6}" dt="2024-10-18T12:46:39.975" v="176" actId="20577"/>
          <ac:spMkLst>
            <pc:docMk/>
            <pc:sldMk cId="1508290593" sldId="314"/>
            <ac:spMk id="5" creationId="{C7A8A3FD-074C-47B8-8DB5-1F6E9736BFC5}"/>
          </ac:spMkLst>
        </pc:spChg>
        <pc:picChg chg="add mod">
          <ac:chgData name="saba zubair" userId="cd0c6b642a85ca9b" providerId="LiveId" clId="{78A475CA-C347-46AE-92B4-E6BDA49780A6}" dt="2024-10-18T12:47:05.395" v="180" actId="14100"/>
          <ac:picMkLst>
            <pc:docMk/>
            <pc:sldMk cId="1508290593" sldId="314"/>
            <ac:picMk id="6" creationId="{53109181-F373-4FDC-AB7C-DD7E12FA8476}"/>
          </ac:picMkLst>
        </pc:picChg>
      </pc:sldChg>
      <pc:sldChg chg="addSp modSp new add">
        <pc:chgData name="saba zubair" userId="cd0c6b642a85ca9b" providerId="LiveId" clId="{78A475CA-C347-46AE-92B4-E6BDA49780A6}" dt="2024-10-18T12:48:02.906" v="190" actId="1076"/>
        <pc:sldMkLst>
          <pc:docMk/>
          <pc:sldMk cId="1489514675" sldId="315"/>
        </pc:sldMkLst>
        <pc:spChg chg="add mod">
          <ac:chgData name="saba zubair" userId="cd0c6b642a85ca9b" providerId="LiveId" clId="{78A475CA-C347-46AE-92B4-E6BDA49780A6}" dt="2024-10-18T12:47:33.069" v="187" actId="1076"/>
          <ac:spMkLst>
            <pc:docMk/>
            <pc:sldMk cId="1489514675" sldId="315"/>
            <ac:spMk id="4" creationId="{415F0BDF-272D-4468-933E-B9D5544DEAAE}"/>
          </ac:spMkLst>
        </pc:spChg>
        <pc:picChg chg="add mod">
          <ac:chgData name="saba zubair" userId="cd0c6b642a85ca9b" providerId="LiveId" clId="{78A475CA-C347-46AE-92B4-E6BDA49780A6}" dt="2024-10-18T12:48:02.906" v="190" actId="1076"/>
          <ac:picMkLst>
            <pc:docMk/>
            <pc:sldMk cId="1489514675" sldId="315"/>
            <ac:picMk id="5" creationId="{5CB71470-DC29-49F2-924E-56D08517134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teaching, be aware that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Days 1 and 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ideally you will need a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real 100-bead bar. Alternatively use the slides.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any children require further examples, repeat with 67 + 5 and 38 + 7.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WT/ARE/GD:  Children develop understanding of bridging 10 when adding a 1-digit number to a 2-digit number using beaded lines or landmarked lines.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81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WT/ARE/GD:  Train journey Sheet 1 – </a:t>
            </a:r>
            <a:r>
              <a:rPr lang="en-GB" dirty="0"/>
              <a:t>add single-digit numbers to keep a running total of the number of passengers on a train.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Working towards ARE / Working at ARE only do the first 3 stops in each row.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Greater Depth must do all stops and the challenge.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40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Choose starters that suit your class by dragging and dropping the relevant slide or slides below to the start of the teaching for each day.</a:t>
            </a:r>
          </a:p>
          <a:p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1</a:t>
            </a:r>
          </a:p>
          <a:p>
            <a:pPr>
              <a:spcAft>
                <a:spcPts val="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Children choose numbers from 1-9 to write in a 3x2 grid. </a:t>
            </a:r>
            <a:r>
              <a:rPr lang="en-GB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What do we add to 35 to make 40? Ring the number if you have it.</a:t>
            </a: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Repeat with similar questions.</a:t>
            </a:r>
            <a:endParaRPr lang="en-GB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If necessary, children use bead strings to help.  First to ring all numbers wins.</a:t>
            </a:r>
            <a:endParaRPr lang="en-GB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Simmering skills – to use this starter, drag this slide to the start of Day 2</a:t>
            </a:r>
          </a:p>
          <a:p>
            <a:pPr>
              <a:spcAft>
                <a:spcPts val="0"/>
              </a:spcAft>
            </a:pPr>
            <a:r>
              <a:rPr lang="en-GB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What is 20 + 4?</a:t>
            </a: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Children show place value cards. </a:t>
            </a:r>
            <a:r>
              <a:rPr lang="en-GB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24 - 4? 24 - 20?</a:t>
            </a: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Ask other PV questions. Keep a brisk pace.</a:t>
            </a:r>
            <a:endParaRPr lang="en-GB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3</a:t>
            </a:r>
          </a:p>
          <a:p>
            <a:pPr>
              <a:spcAft>
                <a:spcPts val="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Show 10 pegs on a hanger. Children close their eyes whilst you remove 4. </a:t>
            </a:r>
            <a:r>
              <a:rPr lang="en-GB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How many have gone?</a:t>
            </a: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Children hold up 4 fingers. Repeat.</a:t>
            </a:r>
            <a:endParaRPr lang="en-GB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6452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295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 out that 2 of the 5 beads completed a whole 10 and there are 3 more.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Explain that we call this strategy ‘Target the 10s’ or ‘T10’ for short, as we’re trying to land on a multiple of 10 to help us add the single-digit number. Show the steps in the addition.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2370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813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26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a 1-digit number to a 2-digit number, bridging 10.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a 1-digit number to a 2-digit number, bridging 10.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Subtract a 1-digit number from a 2-digit number, bridging 10.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single digit numbers using facts and patterns</a:t>
            </a:r>
          </a:p>
        </p:txBody>
      </p:sp>
    </p:spTree>
    <p:extLst>
      <p:ext uri="{BB962C8B-B14F-4D97-AF65-F5344CB8AC3E}">
        <p14:creationId xmlns:p14="http://schemas.microsoft.com/office/powerpoint/2010/main" val="296699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a 1-digit number to a 2-digit number, bridging 10.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5898A455-356F-46E8-A632-36F7D8DC3269}"/>
              </a:ext>
            </a:extLst>
          </p:cNvPr>
          <p:cNvSpPr/>
          <p:nvPr/>
        </p:nvSpPr>
        <p:spPr>
          <a:xfrm>
            <a:off x="1668846" y="1306202"/>
            <a:ext cx="3667456" cy="393527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GB" sz="28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45 + 8</a:t>
            </a: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GB" sz="28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45 + </a:t>
            </a:r>
            <a:r>
              <a:rPr lang="en-GB" sz="2800" b="1" dirty="0">
                <a:solidFill>
                  <a:srgbClr val="0099FF"/>
                </a:solidFill>
                <a:latin typeface="Myriad Pro Light" panose="020B0603030403020204" pitchFamily="34" charset="0"/>
              </a:rPr>
              <a:t>5</a:t>
            </a:r>
            <a:r>
              <a:rPr lang="en-GB" sz="28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= 50</a:t>
            </a: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GB" sz="28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50 + </a:t>
            </a:r>
            <a:r>
              <a:rPr lang="en-GB" sz="28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3</a:t>
            </a:r>
            <a:r>
              <a:rPr lang="en-GB" sz="28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= </a:t>
            </a:r>
            <a:r>
              <a:rPr lang="en-GB" sz="2800" b="1" dirty="0">
                <a:solidFill>
                  <a:schemeClr val="tx1"/>
                </a:solidFill>
                <a:latin typeface="Myriad Pro Light" panose="020B0603030403020204" pitchFamily="34" charset="0"/>
              </a:rPr>
              <a:t>53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98C492B-45D2-4AE3-A883-2310B1D15582}"/>
              </a:ext>
            </a:extLst>
          </p:cNvPr>
          <p:cNvGrpSpPr/>
          <p:nvPr/>
        </p:nvGrpSpPr>
        <p:grpSpPr>
          <a:xfrm>
            <a:off x="3949535" y="929113"/>
            <a:ext cx="2922479" cy="1344527"/>
            <a:chOff x="4298495" y="4063018"/>
            <a:chExt cx="2922479" cy="1344527"/>
          </a:xfrm>
        </p:grpSpPr>
        <p:sp>
          <p:nvSpPr>
            <p:cNvPr id="7" name="Speech Bubble: Rectangle with Corners Rounded 14">
              <a:extLst>
                <a:ext uri="{FF2B5EF4-FFF2-40B4-BE49-F238E27FC236}">
                  <a16:creationId xmlns:a16="http://schemas.microsoft.com/office/drawing/2014/main" id="{54866186-A2FA-4AA6-A99A-24AD06E5B2F5}"/>
                </a:ext>
              </a:extLst>
            </p:cNvPr>
            <p:cNvSpPr/>
            <p:nvPr/>
          </p:nvSpPr>
          <p:spPr>
            <a:xfrm>
              <a:off x="4298495" y="4063018"/>
              <a:ext cx="2922479" cy="1344527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is the next multiple of 10?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6E9D7A4-331F-41F8-9A82-F72175C6EE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35661" y="4177321"/>
              <a:ext cx="391606" cy="849534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81F447B-9410-4EC2-83B0-760422F36EE5}"/>
              </a:ext>
            </a:extLst>
          </p:cNvPr>
          <p:cNvGrpSpPr/>
          <p:nvPr/>
        </p:nvGrpSpPr>
        <p:grpSpPr>
          <a:xfrm>
            <a:off x="5192713" y="1725995"/>
            <a:ext cx="3202688" cy="1344527"/>
            <a:chOff x="4298495" y="4063018"/>
            <a:chExt cx="2922479" cy="1344527"/>
          </a:xfrm>
        </p:grpSpPr>
        <p:sp>
          <p:nvSpPr>
            <p:cNvPr id="11" name="Speech Bubble: Rectangle with Corners Rounded 14">
              <a:extLst>
                <a:ext uri="{FF2B5EF4-FFF2-40B4-BE49-F238E27FC236}">
                  <a16:creationId xmlns:a16="http://schemas.microsoft.com/office/drawing/2014/main" id="{D899CAC4-D61C-463C-87FA-6FD44678938F}"/>
                </a:ext>
              </a:extLst>
            </p:cNvPr>
            <p:cNvSpPr/>
            <p:nvPr/>
          </p:nvSpPr>
          <p:spPr>
            <a:xfrm>
              <a:off x="4298495" y="4063018"/>
              <a:ext cx="2922479" cy="1344527"/>
            </a:xfrm>
            <a:prstGeom prst="cloudCallout">
              <a:avLst>
                <a:gd name="adj1" fmla="val -67898"/>
                <a:gd name="adj2" fmla="val 5586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many do we add to reach 50?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56BCC06-9174-4CC8-BDCD-C3F0790666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35661" y="4177321"/>
              <a:ext cx="391606" cy="849534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9457D47-06AF-4ED3-8079-91545C5BB49D}"/>
              </a:ext>
            </a:extLst>
          </p:cNvPr>
          <p:cNvGrpSpPr/>
          <p:nvPr/>
        </p:nvGrpSpPr>
        <p:grpSpPr>
          <a:xfrm>
            <a:off x="5336302" y="2667578"/>
            <a:ext cx="3563912" cy="1220650"/>
            <a:chOff x="3968875" y="4063019"/>
            <a:chExt cx="3252099" cy="1220650"/>
          </a:xfrm>
        </p:grpSpPr>
        <p:sp>
          <p:nvSpPr>
            <p:cNvPr id="15" name="Speech Bubble: Rectangle with Corners Rounded 14">
              <a:extLst>
                <a:ext uri="{FF2B5EF4-FFF2-40B4-BE49-F238E27FC236}">
                  <a16:creationId xmlns:a16="http://schemas.microsoft.com/office/drawing/2014/main" id="{63EEC6D1-9D4D-40E4-BE50-2C08C200D284}"/>
                </a:ext>
              </a:extLst>
            </p:cNvPr>
            <p:cNvSpPr/>
            <p:nvPr/>
          </p:nvSpPr>
          <p:spPr>
            <a:xfrm>
              <a:off x="3968875" y="4063019"/>
              <a:ext cx="3252099" cy="1220650"/>
            </a:xfrm>
            <a:prstGeom prst="cloudCallout">
              <a:avLst>
                <a:gd name="adj1" fmla="val -63864"/>
                <a:gd name="adj2" fmla="val 4137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many more do we need to add?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7B2C6F18-FE4A-40E9-AFAE-C157CFB228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35661" y="4177321"/>
              <a:ext cx="391606" cy="849534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069C0EF-0D75-48CB-9988-2B171D9CF4FB}"/>
              </a:ext>
            </a:extLst>
          </p:cNvPr>
          <p:cNvGrpSpPr/>
          <p:nvPr/>
        </p:nvGrpSpPr>
        <p:grpSpPr>
          <a:xfrm>
            <a:off x="4905408" y="3846210"/>
            <a:ext cx="3507320" cy="982115"/>
            <a:chOff x="3634690" y="4144283"/>
            <a:chExt cx="3392577" cy="982115"/>
          </a:xfrm>
        </p:grpSpPr>
        <p:sp>
          <p:nvSpPr>
            <p:cNvPr id="18" name="Speech Bubble: Rectangle with Corners Rounded 14">
              <a:extLst>
                <a:ext uri="{FF2B5EF4-FFF2-40B4-BE49-F238E27FC236}">
                  <a16:creationId xmlns:a16="http://schemas.microsoft.com/office/drawing/2014/main" id="{49924BFA-EB10-43B3-B54A-15A4A4332DED}"/>
                </a:ext>
              </a:extLst>
            </p:cNvPr>
            <p:cNvSpPr/>
            <p:nvPr/>
          </p:nvSpPr>
          <p:spPr>
            <a:xfrm>
              <a:off x="3634690" y="4144283"/>
              <a:ext cx="3252099" cy="982115"/>
            </a:xfrm>
            <a:prstGeom prst="cloudCallout">
              <a:avLst>
                <a:gd name="adj1" fmla="val -66292"/>
                <a:gd name="adj2" fmla="val -2013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So where will we end up?</a:t>
              </a: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0A54A178-488B-41EE-B51A-106160E032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35661" y="4177321"/>
              <a:ext cx="391606" cy="849534"/>
            </a:xfrm>
            <a:prstGeom prst="rect">
              <a:avLst/>
            </a:prstGeom>
          </p:spPr>
        </p:pic>
      </p:grpSp>
      <p:sp>
        <p:nvSpPr>
          <p:cNvPr id="20" name="Speech Bubble: Rectangle with Corners Rounded 14">
            <a:extLst>
              <a:ext uri="{FF2B5EF4-FFF2-40B4-BE49-F238E27FC236}">
                <a16:creationId xmlns:a16="http://schemas.microsoft.com/office/drawing/2014/main" id="{ED3D9B8C-5F87-4931-ACAE-A80D1CE11A49}"/>
              </a:ext>
            </a:extLst>
          </p:cNvPr>
          <p:cNvSpPr/>
          <p:nvPr/>
        </p:nvSpPr>
        <p:spPr>
          <a:xfrm>
            <a:off x="2711719" y="4816575"/>
            <a:ext cx="3667456" cy="1689379"/>
          </a:xfrm>
          <a:prstGeom prst="cloudCallout">
            <a:avLst>
              <a:gd name="adj1" fmla="val -66292"/>
              <a:gd name="adj2" fmla="val -20139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You really need to know your number facts to use this strategy!</a:t>
            </a:r>
          </a:p>
        </p:txBody>
      </p:sp>
    </p:spTree>
    <p:extLst>
      <p:ext uri="{BB962C8B-B14F-4D97-AF65-F5344CB8AC3E}">
        <p14:creationId xmlns:p14="http://schemas.microsoft.com/office/powerpoint/2010/main" val="27421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D76E574-1A6A-4501-A194-6D95F3230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0F3C69-1EF9-483F-9937-C1327BAF0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11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1BBCDB-2DF7-4EE2-9FBD-4DD20FECC6A0}"/>
              </a:ext>
            </a:extLst>
          </p:cNvPr>
          <p:cNvSpPr txBox="1"/>
          <p:nvPr/>
        </p:nvSpPr>
        <p:spPr>
          <a:xfrm>
            <a:off x="624468" y="795466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1 – Pair/Group Work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850524-B5BE-4DE4-871C-DE1E3BBE309A}"/>
              </a:ext>
            </a:extLst>
          </p:cNvPr>
          <p:cNvSpPr txBox="1"/>
          <p:nvPr/>
        </p:nvSpPr>
        <p:spPr>
          <a:xfrm>
            <a:off x="412595" y="1520104"/>
            <a:ext cx="3947532" cy="31393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Work in pairs. Spread out the calculation cards face down.  </a:t>
            </a:r>
          </a:p>
          <a:p>
            <a:pPr lvl="0"/>
            <a:r>
              <a:rPr lang="en-GB" dirty="0"/>
              <a:t>Turn over a card each. Using a beaded line to solve the calculation, draw hops on the line to show the ‘T10’ strategy.</a:t>
            </a:r>
          </a:p>
          <a:p>
            <a:pPr lvl="0"/>
            <a:r>
              <a:rPr lang="en-GB" dirty="0"/>
              <a:t>Record your working using the ‘Target the 10s recording sheet’</a:t>
            </a:r>
          </a:p>
          <a:p>
            <a:r>
              <a:rPr lang="en-GB" dirty="0"/>
              <a:t>Now swap cards and discuss each one, checking each other’s work.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A81014E-0008-4370-8734-E91308C57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72984"/>
            <a:ext cx="4090551" cy="571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11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F839A3-4A9E-4ADF-A7F5-B6CF3F4769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8328" y="376499"/>
            <a:ext cx="8467344" cy="42835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627438-C528-4BC5-A056-A23795D7D1D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025" y="4868655"/>
            <a:ext cx="8629950" cy="1316589"/>
          </a:xfrm>
          <a:prstGeom prst="rect">
            <a:avLst/>
          </a:prstGeom>
          <a:ln>
            <a:solidFill>
              <a:srgbClr val="FFC000"/>
            </a:solidFill>
          </a:ln>
        </p:spPr>
      </p:pic>
      <p:grpSp>
        <p:nvGrpSpPr>
          <p:cNvPr id="11" name="Group 10"/>
          <p:cNvGrpSpPr/>
          <p:nvPr/>
        </p:nvGrpSpPr>
        <p:grpSpPr>
          <a:xfrm>
            <a:off x="3715180" y="4951452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75510ABD-D14A-4BED-A7E1-B09049196956}"/>
              </a:ext>
            </a:extLst>
          </p:cNvPr>
          <p:cNvSpPr txBox="1"/>
          <p:nvPr/>
        </p:nvSpPr>
        <p:spPr>
          <a:xfrm>
            <a:off x="465146" y="140678"/>
            <a:ext cx="2170323" cy="66101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2 – Independent Work</a:t>
            </a:r>
          </a:p>
        </p:txBody>
      </p:sp>
    </p:spTree>
    <p:extLst>
      <p:ext uri="{BB962C8B-B14F-4D97-AF65-F5344CB8AC3E}">
        <p14:creationId xmlns:p14="http://schemas.microsoft.com/office/powerpoint/2010/main" val="281434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7C059B9-F158-4117-B0CB-8AAC54527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5A3C04-99DD-4CBB-B1C1-52CBB3A8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13</a:t>
            </a:fld>
            <a:endParaRPr lang="en-GB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7C94F6F3-B81F-4FC8-B5DB-0DE0C9805235}"/>
              </a:ext>
            </a:extLst>
          </p:cNvPr>
          <p:cNvSpPr txBox="1">
            <a:spLocks/>
          </p:cNvSpPr>
          <p:nvPr/>
        </p:nvSpPr>
        <p:spPr>
          <a:xfrm>
            <a:off x="3194463" y="707390"/>
            <a:ext cx="2419696" cy="765150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Plenary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A8A3FD-074C-47B8-8DB5-1F6E9736BFC5}"/>
              </a:ext>
            </a:extLst>
          </p:cNvPr>
          <p:cNvSpPr/>
          <p:nvPr/>
        </p:nvSpPr>
        <p:spPr>
          <a:xfrm>
            <a:off x="735559" y="1861240"/>
            <a:ext cx="7337503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Work in pairs to find one single digit and one double digit number. Apply your knowledge of bridging and display your answer on sticky notes. Peer check with other pairs.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109181-F373-4FDC-AB7C-DD7E12FA847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778826" y="2990214"/>
            <a:ext cx="2968831" cy="27099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8290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76DC7C-77FB-4A98-8B70-634B97E94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513376-530C-4ED9-8228-3752BE970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14</a:t>
            </a:fld>
            <a:endParaRPr lang="en-GB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415F0BDF-272D-4468-933E-B9D5544DEAAE}"/>
              </a:ext>
            </a:extLst>
          </p:cNvPr>
          <p:cNvSpPr txBox="1">
            <a:spLocks/>
          </p:cNvSpPr>
          <p:nvPr/>
        </p:nvSpPr>
        <p:spPr>
          <a:xfrm>
            <a:off x="3445279" y="707389"/>
            <a:ext cx="2253442" cy="693898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Homework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B71470-DC29-49F2-924E-56D085171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524" y="1401287"/>
            <a:ext cx="7338951" cy="505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514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49557" y="1454349"/>
            <a:ext cx="8130503" cy="26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Starters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Complements to multiples of 10 (pre-requisite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Place value (simmering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Subtraction facts for 10 (pre-requisite skills)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7DD54A-73E7-458F-8DA0-14D992CA1C4B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single digit numbers using facts and patterns</a:t>
            </a:r>
          </a:p>
        </p:txBody>
      </p:sp>
    </p:spTree>
    <p:extLst>
      <p:ext uri="{BB962C8B-B14F-4D97-AF65-F5344CB8AC3E}">
        <p14:creationId xmlns:p14="http://schemas.microsoft.com/office/powerpoint/2010/main" val="275489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Complements to multiples of 10 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084332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41B1753-00D5-49F2-A510-A953F9979007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single digit numbers using facts and patterns</a:t>
            </a:r>
          </a:p>
        </p:txBody>
      </p:sp>
    </p:spTree>
    <p:extLst>
      <p:ext uri="{BB962C8B-B14F-4D97-AF65-F5344CB8AC3E}">
        <p14:creationId xmlns:p14="http://schemas.microsoft.com/office/powerpoint/2010/main" val="1450291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3075" name="Picture 3" descr="N:\Documents\Website\Wagtail Website\User Manuel for HT\Elephant---Remember-this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899" y="1424203"/>
            <a:ext cx="2633091" cy="167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Place value 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8CB766-D191-4BCB-A05C-08D48125FBF5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single digit numbers using facts and patterns</a:t>
            </a:r>
          </a:p>
        </p:txBody>
      </p:sp>
    </p:spTree>
    <p:extLst>
      <p:ext uri="{BB962C8B-B14F-4D97-AF65-F5344CB8AC3E}">
        <p14:creationId xmlns:p14="http://schemas.microsoft.com/office/powerpoint/2010/main" val="499201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rgbClr val="ED7D31"/>
              </a:buClr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Starter</a:t>
            </a:r>
          </a:p>
          <a:p>
            <a:pPr lvl="0"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Subtraction facts for 10 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084332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41B1753-00D5-49F2-A510-A953F9979007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More Addition and Subtraction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Add/subtract single digit numbers using facts and patterns</a:t>
            </a:r>
          </a:p>
        </p:txBody>
      </p:sp>
    </p:spTree>
    <p:extLst>
      <p:ext uri="{BB962C8B-B14F-4D97-AF65-F5344CB8AC3E}">
        <p14:creationId xmlns:p14="http://schemas.microsoft.com/office/powerpoint/2010/main" val="113034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a 1 number to a 2-digit number, bridging 10.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single digit numbers using facts and patterns</a:t>
            </a:r>
          </a:p>
        </p:txBody>
      </p:sp>
    </p:spTree>
    <p:extLst>
      <p:ext uri="{BB962C8B-B14F-4D97-AF65-F5344CB8AC3E}">
        <p14:creationId xmlns:p14="http://schemas.microsoft.com/office/powerpoint/2010/main" val="2776791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a 1-digit number to a 2-digit number, bridging 10.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0C58A42-BBA0-4DB2-A0C8-8FF748A67C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349"/>
          <a:stretch/>
        </p:blipFill>
        <p:spPr>
          <a:xfrm>
            <a:off x="382237" y="612353"/>
            <a:ext cx="2726655" cy="1046600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16DA026-4D2E-4E32-B841-2E5AED3511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86" r="65558"/>
          <a:stretch/>
        </p:blipFill>
        <p:spPr>
          <a:xfrm>
            <a:off x="3328671" y="612353"/>
            <a:ext cx="446567" cy="1046600"/>
          </a:xfrm>
          <a:prstGeom prst="rect">
            <a:avLst/>
          </a:prstGeom>
        </p:spPr>
      </p:pic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DECE1824-3BC4-4BAB-972D-B272449F27D3}"/>
              </a:ext>
            </a:extLst>
          </p:cNvPr>
          <p:cNvSpPr/>
          <p:nvPr/>
        </p:nvSpPr>
        <p:spPr>
          <a:xfrm>
            <a:off x="3857975" y="573793"/>
            <a:ext cx="2895901" cy="1330847"/>
          </a:xfrm>
          <a:prstGeom prst="cloudCallout">
            <a:avLst>
              <a:gd name="adj1" fmla="val -59741"/>
              <a:gd name="adj2" fmla="val 6679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are going to add 5 beads.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7463C6B7-BAEF-414D-A541-8446C4DCEE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35"/>
          <a:stretch/>
        </p:blipFill>
        <p:spPr>
          <a:xfrm>
            <a:off x="391894" y="4187288"/>
            <a:ext cx="3583172" cy="10466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DFF10B4B-DB00-4F5E-BFEE-A87287DDEE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3" r="56472"/>
          <a:stretch/>
        </p:blipFill>
        <p:spPr>
          <a:xfrm>
            <a:off x="4377084" y="4184929"/>
            <a:ext cx="418011" cy="1046600"/>
          </a:xfrm>
          <a:prstGeom prst="rect">
            <a:avLst/>
          </a:prstGeom>
        </p:spPr>
      </p:pic>
      <p:sp>
        <p:nvSpPr>
          <p:cNvPr id="14" name="Speech Bubble: Rectangle with Corners Rounded 14">
            <a:extLst>
              <a:ext uri="{FF2B5EF4-FFF2-40B4-BE49-F238E27FC236}">
                <a16:creationId xmlns:a16="http://schemas.microsoft.com/office/drawing/2014/main" id="{8F4D5FA0-9A9B-46C5-9E43-15C7F5A102A3}"/>
              </a:ext>
            </a:extLst>
          </p:cNvPr>
          <p:cNvSpPr/>
          <p:nvPr/>
        </p:nvSpPr>
        <p:spPr>
          <a:xfrm>
            <a:off x="5244772" y="4010111"/>
            <a:ext cx="2895901" cy="1221418"/>
          </a:xfrm>
          <a:prstGeom prst="cloudCallout">
            <a:avLst>
              <a:gd name="adj1" fmla="val -70109"/>
              <a:gd name="adj2" fmla="val 4331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are going to add 5 beads.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B68B99C-8408-4425-8319-B9BC0995F28B}"/>
              </a:ext>
            </a:extLst>
          </p:cNvPr>
          <p:cNvGrpSpPr/>
          <p:nvPr/>
        </p:nvGrpSpPr>
        <p:grpSpPr>
          <a:xfrm>
            <a:off x="6309384" y="804976"/>
            <a:ext cx="2479089" cy="1330847"/>
            <a:chOff x="4298496" y="4063018"/>
            <a:chExt cx="2479089" cy="1330847"/>
          </a:xfrm>
        </p:grpSpPr>
        <p:sp>
          <p:nvSpPr>
            <p:cNvPr id="16" name="Speech Bubble: Rectangle with Corners Rounded 14">
              <a:extLst>
                <a:ext uri="{FF2B5EF4-FFF2-40B4-BE49-F238E27FC236}">
                  <a16:creationId xmlns:a16="http://schemas.microsoft.com/office/drawing/2014/main" id="{08E4A51B-E6A5-42E3-B29F-BEF1B67A74EC}"/>
                </a:ext>
              </a:extLst>
            </p:cNvPr>
            <p:cNvSpPr/>
            <p:nvPr/>
          </p:nvSpPr>
          <p:spPr>
            <a:xfrm>
              <a:off x="4298496" y="4063018"/>
              <a:ext cx="2479089" cy="1330847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do you notice?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FFE3663-ACCE-4522-A39D-ECFE7C3D75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44206" y="4272005"/>
              <a:ext cx="391606" cy="849534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F795019-E311-4164-8987-1F3E5457DECE}"/>
              </a:ext>
            </a:extLst>
          </p:cNvPr>
          <p:cNvGrpSpPr/>
          <p:nvPr/>
        </p:nvGrpSpPr>
        <p:grpSpPr>
          <a:xfrm>
            <a:off x="185744" y="1450922"/>
            <a:ext cx="2827166" cy="1330847"/>
            <a:chOff x="3950420" y="4063018"/>
            <a:chExt cx="2827166" cy="1330847"/>
          </a:xfrm>
        </p:grpSpPr>
        <p:sp>
          <p:nvSpPr>
            <p:cNvPr id="19" name="Speech Bubble: Rectangle with Corners Rounded 14">
              <a:extLst>
                <a:ext uri="{FF2B5EF4-FFF2-40B4-BE49-F238E27FC236}">
                  <a16:creationId xmlns:a16="http://schemas.microsoft.com/office/drawing/2014/main" id="{9CE42518-F006-4200-A5AF-F86B8963B939}"/>
                </a:ext>
              </a:extLst>
            </p:cNvPr>
            <p:cNvSpPr/>
            <p:nvPr/>
          </p:nvSpPr>
          <p:spPr>
            <a:xfrm>
              <a:off x="3950420" y="4063018"/>
              <a:ext cx="2827166" cy="1330847"/>
            </a:xfrm>
            <a:prstGeom prst="cloudCallout">
              <a:avLst>
                <a:gd name="adj1" fmla="val -36985"/>
                <a:gd name="adj2" fmla="val 72928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is the next multiple of 10 after 28?</a:t>
              </a: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F9D584AF-42B3-4433-B34E-0337D62942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44206" y="4272005"/>
              <a:ext cx="391606" cy="849534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61C7523-3C9A-44CC-ACA7-2EAD2F7F03BC}"/>
              </a:ext>
            </a:extLst>
          </p:cNvPr>
          <p:cNvGrpSpPr/>
          <p:nvPr/>
        </p:nvGrpSpPr>
        <p:grpSpPr>
          <a:xfrm>
            <a:off x="2156923" y="1710558"/>
            <a:ext cx="4078714" cy="1838698"/>
            <a:chOff x="2698873" y="3555168"/>
            <a:chExt cx="4078714" cy="1838698"/>
          </a:xfrm>
        </p:grpSpPr>
        <p:sp>
          <p:nvSpPr>
            <p:cNvPr id="22" name="Speech Bubble: Rectangle with Corners Rounded 14">
              <a:extLst>
                <a:ext uri="{FF2B5EF4-FFF2-40B4-BE49-F238E27FC236}">
                  <a16:creationId xmlns:a16="http://schemas.microsoft.com/office/drawing/2014/main" id="{08A53350-3660-4ED3-8637-50315E848A78}"/>
                </a:ext>
              </a:extLst>
            </p:cNvPr>
            <p:cNvSpPr/>
            <p:nvPr/>
          </p:nvSpPr>
          <p:spPr>
            <a:xfrm>
              <a:off x="2698873" y="3555168"/>
              <a:ext cx="4078714" cy="1838698"/>
            </a:xfrm>
            <a:prstGeom prst="cloudCallout">
              <a:avLst>
                <a:gd name="adj1" fmla="val -35721"/>
                <a:gd name="adj2" fmla="val 7389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Did you see the 2 beads being added to make 30? How many were added then?</a:t>
              </a: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F7C5DCC6-38DD-4680-A010-DE1FBA57DE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014205" y="3865947"/>
              <a:ext cx="391606" cy="849534"/>
            </a:xfrm>
            <a:prstGeom prst="rect">
              <a:avLst/>
            </a:prstGeom>
          </p:spPr>
        </p:pic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12F11D6B-5DC3-4BA1-A791-FA04A29FF08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432130" y="1982535"/>
            <a:ext cx="1912596" cy="1838698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593B4A1E-A42A-41CC-80F3-990276A31C5E}"/>
              </a:ext>
            </a:extLst>
          </p:cNvPr>
          <p:cNvGrpSpPr/>
          <p:nvPr/>
        </p:nvGrpSpPr>
        <p:grpSpPr>
          <a:xfrm>
            <a:off x="1570830" y="5036528"/>
            <a:ext cx="2935193" cy="1209119"/>
            <a:chOff x="3842392" y="4063018"/>
            <a:chExt cx="2935193" cy="1209119"/>
          </a:xfrm>
        </p:grpSpPr>
        <p:sp>
          <p:nvSpPr>
            <p:cNvPr id="26" name="Speech Bubble: Rectangle with Corners Rounded 14">
              <a:extLst>
                <a:ext uri="{FF2B5EF4-FFF2-40B4-BE49-F238E27FC236}">
                  <a16:creationId xmlns:a16="http://schemas.microsoft.com/office/drawing/2014/main" id="{7A20A919-BD5D-4657-B4D1-BCC1D6B1CA89}"/>
                </a:ext>
              </a:extLst>
            </p:cNvPr>
            <p:cNvSpPr/>
            <p:nvPr/>
          </p:nvSpPr>
          <p:spPr>
            <a:xfrm>
              <a:off x="3842392" y="4063018"/>
              <a:ext cx="2935193" cy="1209119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happened this time?</a:t>
              </a: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E66E2AA1-2480-4695-B37E-C9DDE76676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44206" y="4272005"/>
              <a:ext cx="391606" cy="849534"/>
            </a:xfrm>
            <a:prstGeom prst="rect">
              <a:avLst/>
            </a:prstGeom>
          </p:spPr>
        </p:pic>
      </p:grpSp>
      <p:sp>
        <p:nvSpPr>
          <p:cNvPr id="28" name="Speech Bubble: Rectangle with Corners Rounded 10">
            <a:extLst>
              <a:ext uri="{FF2B5EF4-FFF2-40B4-BE49-F238E27FC236}">
                <a16:creationId xmlns:a16="http://schemas.microsoft.com/office/drawing/2014/main" id="{28DA8BCE-4710-4634-8112-6DC70D259FCC}"/>
              </a:ext>
            </a:extLst>
          </p:cNvPr>
          <p:cNvSpPr/>
          <p:nvPr/>
        </p:nvSpPr>
        <p:spPr>
          <a:xfrm>
            <a:off x="4677269" y="5265215"/>
            <a:ext cx="3873627" cy="1009564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38 + </a:t>
            </a:r>
            <a:r>
              <a:rPr lang="en-GB" sz="2400" b="1" dirty="0">
                <a:solidFill>
                  <a:srgbClr val="0099FF"/>
                </a:solidFill>
                <a:latin typeface="Myriad Pro Light" panose="020B0603030403020204" pitchFamily="34" charset="0"/>
              </a:rPr>
              <a:t>2</a:t>
            </a: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+ </a:t>
            </a:r>
            <a:r>
              <a:rPr lang="en-GB" sz="24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3</a:t>
            </a: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= </a:t>
            </a:r>
            <a:r>
              <a:rPr lang="en-GB" sz="2400" b="1" dirty="0">
                <a:solidFill>
                  <a:schemeClr val="tx1"/>
                </a:solidFill>
                <a:latin typeface="Myriad Pro Light" panose="020B0603030403020204" pitchFamily="34" charset="0"/>
              </a:rPr>
              <a:t>43</a:t>
            </a:r>
          </a:p>
        </p:txBody>
      </p:sp>
    </p:spTree>
    <p:extLst>
      <p:ext uri="{BB962C8B-B14F-4D97-AF65-F5344CB8AC3E}">
        <p14:creationId xmlns:p14="http://schemas.microsoft.com/office/powerpoint/2010/main" val="20478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7.40741E-7 L -0.0246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04566 0.0002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1: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a 1-digit number to a 2-digit number, bridging 10.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EC68CA8-CA26-4FEF-9DAE-3C43B3D585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538" y="2905700"/>
            <a:ext cx="9195969" cy="1046600"/>
          </a:xfrm>
          <a:prstGeom prst="rect">
            <a:avLst/>
          </a:prstGeom>
        </p:spPr>
      </p:pic>
      <p:sp>
        <p:nvSpPr>
          <p:cNvPr id="6" name="Speech Bubble: Rectangle with Corners Rounded 14">
            <a:extLst>
              <a:ext uri="{FF2B5EF4-FFF2-40B4-BE49-F238E27FC236}">
                <a16:creationId xmlns:a16="http://schemas.microsoft.com/office/drawing/2014/main" id="{D5968DAB-2EF4-4A2B-BA1D-66C30B3E715F}"/>
              </a:ext>
            </a:extLst>
          </p:cNvPr>
          <p:cNvSpPr/>
          <p:nvPr/>
        </p:nvSpPr>
        <p:spPr>
          <a:xfrm>
            <a:off x="5305926" y="846531"/>
            <a:ext cx="3112240" cy="1569186"/>
          </a:xfrm>
          <a:prstGeom prst="cloudCallout">
            <a:avLst>
              <a:gd name="adj1" fmla="val -59741"/>
              <a:gd name="adj2" fmla="val 6679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are going to calculate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46 + 7</a:t>
            </a: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CB91C04-C1C3-4836-A75B-A396520D170F}"/>
              </a:ext>
            </a:extLst>
          </p:cNvPr>
          <p:cNvGrpSpPr/>
          <p:nvPr/>
        </p:nvGrpSpPr>
        <p:grpSpPr>
          <a:xfrm>
            <a:off x="4028685" y="3429000"/>
            <a:ext cx="418158" cy="482619"/>
            <a:chOff x="4479874" y="5454502"/>
            <a:chExt cx="418158" cy="482619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78A6F9A-8A31-4783-B1A9-11B97B8A93A0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14DD200-C2B2-4618-96C9-9600FCF10AA8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253746"/>
                  </a:solidFill>
                </a:rPr>
                <a:t>46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ED2F41F-B306-4B73-BE88-0F5E303689FF}"/>
              </a:ext>
            </a:extLst>
          </p:cNvPr>
          <p:cNvGrpSpPr/>
          <p:nvPr/>
        </p:nvGrpSpPr>
        <p:grpSpPr>
          <a:xfrm>
            <a:off x="952108" y="538755"/>
            <a:ext cx="3528398" cy="2053616"/>
            <a:chOff x="3954068" y="4063018"/>
            <a:chExt cx="3146106" cy="1569186"/>
          </a:xfrm>
        </p:grpSpPr>
        <p:sp>
          <p:nvSpPr>
            <p:cNvPr id="13" name="Speech Bubble: Rectangle with Corners Rounded 14">
              <a:extLst>
                <a:ext uri="{FF2B5EF4-FFF2-40B4-BE49-F238E27FC236}">
                  <a16:creationId xmlns:a16="http://schemas.microsoft.com/office/drawing/2014/main" id="{0CF7902B-80D2-428B-99D9-0886A9B858C4}"/>
                </a:ext>
              </a:extLst>
            </p:cNvPr>
            <p:cNvSpPr/>
            <p:nvPr/>
          </p:nvSpPr>
          <p:spPr>
            <a:xfrm>
              <a:off x="3954068" y="4063018"/>
              <a:ext cx="3146106" cy="1569186"/>
            </a:xfrm>
            <a:prstGeom prst="cloudCallout">
              <a:avLst>
                <a:gd name="adj1" fmla="val 37489"/>
                <a:gd name="adj2" fmla="val 8037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many beads do we need to make 50? </a:t>
              </a: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A77659F1-4353-495E-BC3E-AB9DA040AD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541496" y="4287950"/>
              <a:ext cx="293507" cy="636721"/>
            </a:xfrm>
            <a:prstGeom prst="rect">
              <a:avLst/>
            </a:prstGeom>
          </p:spPr>
        </p:pic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4AA032-A373-4E55-9EC5-D77A66A8EBB2}"/>
              </a:ext>
            </a:extLst>
          </p:cNvPr>
          <p:cNvSpPr/>
          <p:nvPr/>
        </p:nvSpPr>
        <p:spPr>
          <a:xfrm>
            <a:off x="4205868" y="3137766"/>
            <a:ext cx="331306" cy="308651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F2614B-3329-450D-96EE-42EA0D55A1BC}"/>
              </a:ext>
            </a:extLst>
          </p:cNvPr>
          <p:cNvSpPr txBox="1"/>
          <p:nvPr/>
        </p:nvSpPr>
        <p:spPr>
          <a:xfrm>
            <a:off x="4111529" y="2852114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253746"/>
                </a:solidFill>
              </a:rPr>
              <a:t>+4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BB9EA3F-22B9-4614-8885-419FE1E3B677}"/>
              </a:ext>
            </a:extLst>
          </p:cNvPr>
          <p:cNvGrpSpPr/>
          <p:nvPr/>
        </p:nvGrpSpPr>
        <p:grpSpPr>
          <a:xfrm>
            <a:off x="669274" y="4021847"/>
            <a:ext cx="3146106" cy="1569186"/>
            <a:chOff x="3954068" y="4063018"/>
            <a:chExt cx="3146106" cy="1569186"/>
          </a:xfrm>
        </p:grpSpPr>
        <p:sp>
          <p:nvSpPr>
            <p:cNvPr id="18" name="Speech Bubble: Rectangle with Corners Rounded 14">
              <a:extLst>
                <a:ext uri="{FF2B5EF4-FFF2-40B4-BE49-F238E27FC236}">
                  <a16:creationId xmlns:a16="http://schemas.microsoft.com/office/drawing/2014/main" id="{EDC9243B-6AA9-42E2-83D8-9C83D1874218}"/>
                </a:ext>
              </a:extLst>
            </p:cNvPr>
            <p:cNvSpPr/>
            <p:nvPr/>
          </p:nvSpPr>
          <p:spPr>
            <a:xfrm>
              <a:off x="3954068" y="4063018"/>
              <a:ext cx="3146106" cy="1569186"/>
            </a:xfrm>
            <a:prstGeom prst="cloudCallout">
              <a:avLst>
                <a:gd name="adj1" fmla="val 54751"/>
                <a:gd name="adj2" fmla="val -6922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many more do we need to add?</a:t>
              </a: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706E99F8-A846-4AC8-B831-4CAE206065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513374" y="4287950"/>
              <a:ext cx="321629" cy="697729"/>
            </a:xfrm>
            <a:prstGeom prst="rect">
              <a:avLst/>
            </a:prstGeom>
          </p:spPr>
        </p:pic>
      </p:grp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ED0355D-A0E8-4479-961D-66B4926B4F0F}"/>
              </a:ext>
            </a:extLst>
          </p:cNvPr>
          <p:cNvSpPr/>
          <p:nvPr/>
        </p:nvSpPr>
        <p:spPr>
          <a:xfrm>
            <a:off x="4537133" y="3130213"/>
            <a:ext cx="288325" cy="281370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  <a:gd name="connsiteX0" fmla="*/ 0 w 202018"/>
              <a:gd name="connsiteY0" fmla="*/ 181338 h 191971"/>
              <a:gd name="connsiteX1" fmla="*/ 106463 w 202018"/>
              <a:gd name="connsiteY1" fmla="*/ 2437 h 191971"/>
              <a:gd name="connsiteX2" fmla="*/ 171971 w 202018"/>
              <a:gd name="connsiteY2" fmla="*/ 85132 h 191971"/>
              <a:gd name="connsiteX3" fmla="*/ 202018 w 202018"/>
              <a:gd name="connsiteY3" fmla="*/ 191971 h 191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018" h="191971">
                <a:moveTo>
                  <a:pt x="0" y="181338"/>
                </a:moveTo>
                <a:cubicBezTo>
                  <a:pt x="20379" y="95391"/>
                  <a:pt x="72793" y="665"/>
                  <a:pt x="106463" y="2437"/>
                </a:cubicBezTo>
                <a:cubicBezTo>
                  <a:pt x="133531" y="-13597"/>
                  <a:pt x="156045" y="53543"/>
                  <a:pt x="171971" y="85132"/>
                </a:cubicBezTo>
                <a:cubicBezTo>
                  <a:pt x="187897" y="116721"/>
                  <a:pt x="195416" y="174165"/>
                  <a:pt x="202018" y="191971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F18D48-5575-4570-8539-0835FE8B1B36}"/>
              </a:ext>
            </a:extLst>
          </p:cNvPr>
          <p:cNvSpPr txBox="1"/>
          <p:nvPr/>
        </p:nvSpPr>
        <p:spPr>
          <a:xfrm>
            <a:off x="4480505" y="2848098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253746"/>
                </a:solidFill>
              </a:rPr>
              <a:t>+3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809DB62-8870-44A6-B177-08BDB9097224}"/>
              </a:ext>
            </a:extLst>
          </p:cNvPr>
          <p:cNvGrpSpPr/>
          <p:nvPr/>
        </p:nvGrpSpPr>
        <p:grpSpPr>
          <a:xfrm>
            <a:off x="5131008" y="4156741"/>
            <a:ext cx="2761807" cy="1251841"/>
            <a:chOff x="3954068" y="4063018"/>
            <a:chExt cx="2761807" cy="1251841"/>
          </a:xfrm>
        </p:grpSpPr>
        <p:sp>
          <p:nvSpPr>
            <p:cNvPr id="23" name="Speech Bubble: Rectangle with Corners Rounded 14">
              <a:extLst>
                <a:ext uri="{FF2B5EF4-FFF2-40B4-BE49-F238E27FC236}">
                  <a16:creationId xmlns:a16="http://schemas.microsoft.com/office/drawing/2014/main" id="{5B327A5A-AE4A-4B6F-8DD7-BB04D9D16A5A}"/>
                </a:ext>
              </a:extLst>
            </p:cNvPr>
            <p:cNvSpPr/>
            <p:nvPr/>
          </p:nvSpPr>
          <p:spPr>
            <a:xfrm>
              <a:off x="3954068" y="4063018"/>
              <a:ext cx="2761807" cy="1251841"/>
            </a:xfrm>
            <a:prstGeom prst="cloudCallout">
              <a:avLst>
                <a:gd name="adj1" fmla="val -45859"/>
                <a:gd name="adj2" fmla="val -7758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is the answer? </a:t>
              </a: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246FE1C3-7340-42F1-8BA4-5E51DBDB48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63660" y="4189862"/>
              <a:ext cx="252244" cy="547208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425CDF3-0F9F-4E85-BC29-30B7B669BCD8}"/>
              </a:ext>
            </a:extLst>
          </p:cNvPr>
          <p:cNvGrpSpPr/>
          <p:nvPr/>
        </p:nvGrpSpPr>
        <p:grpSpPr>
          <a:xfrm>
            <a:off x="4653186" y="3431386"/>
            <a:ext cx="418158" cy="482619"/>
            <a:chOff x="4479874" y="5454502"/>
            <a:chExt cx="418158" cy="482619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6CFF365-C07A-47E4-A000-290E73B2DE27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D192922-E031-44FC-968E-08C5885A75F6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253746"/>
                  </a:solidFill>
                </a:rPr>
                <a:t>53</a:t>
              </a:r>
            </a:p>
          </p:txBody>
        </p:sp>
      </p:grpSp>
      <p:sp>
        <p:nvSpPr>
          <p:cNvPr id="28" name="Speech Bubble: Rectangle with Corners Rounded 10">
            <a:extLst>
              <a:ext uri="{FF2B5EF4-FFF2-40B4-BE49-F238E27FC236}">
                <a16:creationId xmlns:a16="http://schemas.microsoft.com/office/drawing/2014/main" id="{AECDE6EA-D09D-4077-A930-8475E005E23B}"/>
              </a:ext>
            </a:extLst>
          </p:cNvPr>
          <p:cNvSpPr/>
          <p:nvPr/>
        </p:nvSpPr>
        <p:spPr>
          <a:xfrm>
            <a:off x="2738272" y="5297864"/>
            <a:ext cx="3869918" cy="86286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46 + </a:t>
            </a:r>
            <a:r>
              <a:rPr lang="en-GB" sz="24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4</a:t>
            </a: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+ </a:t>
            </a:r>
            <a:r>
              <a:rPr lang="en-GB" sz="2400" b="1" dirty="0">
                <a:solidFill>
                  <a:srgbClr val="0099FF"/>
                </a:solidFill>
                <a:latin typeface="Myriad Pro Light" panose="020B0603030403020204" pitchFamily="34" charset="0"/>
              </a:rPr>
              <a:t>3</a:t>
            </a: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= </a:t>
            </a:r>
            <a:r>
              <a:rPr lang="en-GB" sz="2400" b="1" dirty="0">
                <a:solidFill>
                  <a:schemeClr val="tx1"/>
                </a:solidFill>
                <a:latin typeface="Myriad Pro Light" panose="020B0603030403020204" pitchFamily="34" charset="0"/>
              </a:rPr>
              <a:t>53</a:t>
            </a:r>
          </a:p>
        </p:txBody>
      </p:sp>
    </p:spTree>
    <p:extLst>
      <p:ext uri="{BB962C8B-B14F-4D97-AF65-F5344CB8AC3E}">
        <p14:creationId xmlns:p14="http://schemas.microsoft.com/office/powerpoint/2010/main" val="426887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0" grpId="0" animBg="1"/>
      <p:bldP spid="21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1: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a 1-digit number to a 2-digit number, bridging 10.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F814275D-1C9E-4655-BBFD-438A8109AAAB}"/>
              </a:ext>
            </a:extLst>
          </p:cNvPr>
          <p:cNvSpPr/>
          <p:nvPr/>
        </p:nvSpPr>
        <p:spPr>
          <a:xfrm>
            <a:off x="1668846" y="1306202"/>
            <a:ext cx="3667456" cy="3853628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GB" sz="28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57 + 7</a:t>
            </a: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GB" sz="28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57 + </a:t>
            </a:r>
            <a:r>
              <a:rPr lang="en-GB" sz="2800" b="1" dirty="0">
                <a:solidFill>
                  <a:srgbClr val="0099FF"/>
                </a:solidFill>
                <a:latin typeface="Myriad Pro Light" panose="020B0603030403020204" pitchFamily="34" charset="0"/>
              </a:rPr>
              <a:t>3</a:t>
            </a:r>
            <a:r>
              <a:rPr lang="en-GB" sz="28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= 60</a:t>
            </a: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GB" sz="28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60 + </a:t>
            </a:r>
            <a:r>
              <a:rPr lang="en-GB" sz="28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4</a:t>
            </a:r>
            <a:r>
              <a:rPr lang="en-GB" sz="28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= </a:t>
            </a:r>
            <a:r>
              <a:rPr lang="en-GB" sz="2800" b="1" dirty="0">
                <a:solidFill>
                  <a:schemeClr val="tx1"/>
                </a:solidFill>
                <a:latin typeface="Myriad Pro Light" panose="020B0603030403020204" pitchFamily="34" charset="0"/>
              </a:rPr>
              <a:t>64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3DA522B-9AF5-48EA-949C-CCF044955E30}"/>
              </a:ext>
            </a:extLst>
          </p:cNvPr>
          <p:cNvGrpSpPr/>
          <p:nvPr/>
        </p:nvGrpSpPr>
        <p:grpSpPr>
          <a:xfrm>
            <a:off x="3949535" y="929113"/>
            <a:ext cx="2922479" cy="1344527"/>
            <a:chOff x="4298495" y="4063018"/>
            <a:chExt cx="2922479" cy="1344527"/>
          </a:xfrm>
        </p:grpSpPr>
        <p:sp>
          <p:nvSpPr>
            <p:cNvPr id="7" name="Speech Bubble: Rectangle with Corners Rounded 14">
              <a:extLst>
                <a:ext uri="{FF2B5EF4-FFF2-40B4-BE49-F238E27FC236}">
                  <a16:creationId xmlns:a16="http://schemas.microsoft.com/office/drawing/2014/main" id="{334F2691-F4C9-4AE1-82E6-ECF910278E29}"/>
                </a:ext>
              </a:extLst>
            </p:cNvPr>
            <p:cNvSpPr/>
            <p:nvPr/>
          </p:nvSpPr>
          <p:spPr>
            <a:xfrm>
              <a:off x="4298495" y="4063018"/>
              <a:ext cx="2922479" cy="1344527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is the next multiple of 10?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EF76F00-9607-4D4C-9D49-A24A7D0A6F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35661" y="4177321"/>
              <a:ext cx="391606" cy="849534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A1FD444-6CBE-4C17-BA36-FCE5FD4674D5}"/>
              </a:ext>
            </a:extLst>
          </p:cNvPr>
          <p:cNvGrpSpPr/>
          <p:nvPr/>
        </p:nvGrpSpPr>
        <p:grpSpPr>
          <a:xfrm>
            <a:off x="5192713" y="1725995"/>
            <a:ext cx="3202688" cy="1344527"/>
            <a:chOff x="4298495" y="4063018"/>
            <a:chExt cx="2922479" cy="1344527"/>
          </a:xfrm>
        </p:grpSpPr>
        <p:sp>
          <p:nvSpPr>
            <p:cNvPr id="11" name="Speech Bubble: Rectangle with Corners Rounded 14">
              <a:extLst>
                <a:ext uri="{FF2B5EF4-FFF2-40B4-BE49-F238E27FC236}">
                  <a16:creationId xmlns:a16="http://schemas.microsoft.com/office/drawing/2014/main" id="{D260EBFE-E0AF-4DE0-89E5-D63DB610A1F4}"/>
                </a:ext>
              </a:extLst>
            </p:cNvPr>
            <p:cNvSpPr/>
            <p:nvPr/>
          </p:nvSpPr>
          <p:spPr>
            <a:xfrm>
              <a:off x="4298495" y="4063018"/>
              <a:ext cx="2922479" cy="1344527"/>
            </a:xfrm>
            <a:prstGeom prst="cloudCallout">
              <a:avLst>
                <a:gd name="adj1" fmla="val -67898"/>
                <a:gd name="adj2" fmla="val 5586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many do we add to reach 60?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81BB838C-545F-4AE0-B61F-C2BA33B03E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35661" y="4177321"/>
              <a:ext cx="391606" cy="849534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BD809C4-A99A-4633-9899-E973636FE8F6}"/>
              </a:ext>
            </a:extLst>
          </p:cNvPr>
          <p:cNvGrpSpPr/>
          <p:nvPr/>
        </p:nvGrpSpPr>
        <p:grpSpPr>
          <a:xfrm>
            <a:off x="5336302" y="2667578"/>
            <a:ext cx="3563912" cy="1220650"/>
            <a:chOff x="3968875" y="4063019"/>
            <a:chExt cx="3252099" cy="1220650"/>
          </a:xfrm>
        </p:grpSpPr>
        <p:sp>
          <p:nvSpPr>
            <p:cNvPr id="15" name="Speech Bubble: Rectangle with Corners Rounded 14">
              <a:extLst>
                <a:ext uri="{FF2B5EF4-FFF2-40B4-BE49-F238E27FC236}">
                  <a16:creationId xmlns:a16="http://schemas.microsoft.com/office/drawing/2014/main" id="{E6CB8BEA-63D3-4A87-835F-096D0024B445}"/>
                </a:ext>
              </a:extLst>
            </p:cNvPr>
            <p:cNvSpPr/>
            <p:nvPr/>
          </p:nvSpPr>
          <p:spPr>
            <a:xfrm>
              <a:off x="3968875" y="4063019"/>
              <a:ext cx="3252099" cy="1220650"/>
            </a:xfrm>
            <a:prstGeom prst="cloudCallout">
              <a:avLst>
                <a:gd name="adj1" fmla="val -63864"/>
                <a:gd name="adj2" fmla="val 4137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many more do we need to add?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16F2C9A-7577-4EF0-8E3D-C62F109D54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35661" y="4177321"/>
              <a:ext cx="391606" cy="849534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9AEB275-D9B7-476F-B8F1-808960BF4782}"/>
              </a:ext>
            </a:extLst>
          </p:cNvPr>
          <p:cNvGrpSpPr/>
          <p:nvPr/>
        </p:nvGrpSpPr>
        <p:grpSpPr>
          <a:xfrm>
            <a:off x="4905408" y="3846210"/>
            <a:ext cx="3507320" cy="1220650"/>
            <a:chOff x="3634690" y="4144283"/>
            <a:chExt cx="3392577" cy="982115"/>
          </a:xfrm>
        </p:grpSpPr>
        <p:sp>
          <p:nvSpPr>
            <p:cNvPr id="18" name="Speech Bubble: Rectangle with Corners Rounded 14">
              <a:extLst>
                <a:ext uri="{FF2B5EF4-FFF2-40B4-BE49-F238E27FC236}">
                  <a16:creationId xmlns:a16="http://schemas.microsoft.com/office/drawing/2014/main" id="{D5D6223B-5088-405A-A47F-1CD89C7D9655}"/>
                </a:ext>
              </a:extLst>
            </p:cNvPr>
            <p:cNvSpPr/>
            <p:nvPr/>
          </p:nvSpPr>
          <p:spPr>
            <a:xfrm>
              <a:off x="3634690" y="4144283"/>
              <a:ext cx="3252099" cy="982115"/>
            </a:xfrm>
            <a:prstGeom prst="cloudCallout">
              <a:avLst>
                <a:gd name="adj1" fmla="val -66292"/>
                <a:gd name="adj2" fmla="val -2013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So where will we end up?</a:t>
              </a: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6E20437A-B912-47C5-A6D5-D46A42B61A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35661" y="4260254"/>
              <a:ext cx="391606" cy="7666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745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3775</TotalTime>
  <Words>1052</Words>
  <Application>Microsoft Office PowerPoint</Application>
  <PresentationFormat>On-screen Show (4:3)</PresentationFormat>
  <Paragraphs>139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259</cp:revision>
  <dcterms:created xsi:type="dcterms:W3CDTF">2018-09-13T11:08:58Z</dcterms:created>
  <dcterms:modified xsi:type="dcterms:W3CDTF">2024-10-18T12:48:08Z</dcterms:modified>
</cp:coreProperties>
</file>