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3" r:id="rId3"/>
    <p:sldId id="264" r:id="rId4"/>
    <p:sldId id="294" r:id="rId5"/>
    <p:sldId id="289" r:id="rId6"/>
    <p:sldId id="295" r:id="rId7"/>
    <p:sldId id="309" r:id="rId8"/>
    <p:sldId id="308" r:id="rId9"/>
    <p:sldId id="310" r:id="rId10"/>
    <p:sldId id="290" r:id="rId11"/>
    <p:sldId id="296" r:id="rId12"/>
    <p:sldId id="311" r:id="rId13"/>
    <p:sldId id="312" r:id="rId14"/>
    <p:sldId id="313" r:id="rId15"/>
  </p:sldIdLst>
  <p:sldSz cx="9144000" cy="6858000" type="screen4x3"/>
  <p:notesSz cx="6858000" cy="9144000"/>
  <p:embeddedFontLst>
    <p:embeddedFont>
      <p:font typeface="Twinkl" panose="020B0604020202020204" charset="0"/>
      <p:regular r:id="rId18"/>
      <p:bold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y Gaunt" initials="K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FFBFA"/>
    <a:srgbClr val="00A8E9"/>
    <a:srgbClr val="2DB6BC"/>
    <a:srgbClr val="ACDDFC"/>
    <a:srgbClr val="8D358B"/>
    <a:srgbClr val="F08115"/>
    <a:srgbClr val="019542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howGuides="1">
      <p:cViewPr>
        <p:scale>
          <a:sx n="91" d="100"/>
          <a:sy n="91" d="100"/>
        </p:scale>
        <p:origin x="-1018" y="-19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anose="02000000000000000000" pitchFamily="2" charset="0"/>
              </a:rPr>
              <a:t>22/02/2024</a:t>
            </a:fld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22/02/2024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life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twinkl-life" TargetMode="Externa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1A19288-1761-8040-90BB-F072862A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xmlns="" id="{448C070C-9F2F-2640-B97D-933320115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181AC64B-D5C1-C74F-AFD7-209ED4F94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8FEC1663-35DA-8E45-9FDE-5F063F155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xmlns="" id="{EA249DFE-9532-214E-A780-175AABB3E4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hape, background pattern&#10;&#10;Description automatically generated">
            <a:extLst>
              <a:ext uri="{FF2B5EF4-FFF2-40B4-BE49-F238E27FC236}">
                <a16:creationId xmlns:a16="http://schemas.microsoft.com/office/drawing/2014/main" xmlns="" id="{795E7D6C-C61B-714C-9C2E-66AAE77C2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85005CFA-ADE4-E344-A8D0-E5E0D77A25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Exploring</a:t>
            </a:r>
          </a:p>
        </p:txBody>
      </p:sp>
    </p:spTree>
    <p:extLst>
      <p:ext uri="{BB962C8B-B14F-4D97-AF65-F5344CB8AC3E}">
        <p14:creationId xmlns:p14="http://schemas.microsoft.com/office/powerpoint/2010/main" val="71691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It For?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xmlns="" id="{1A733C97-6E7B-AE44-B6CD-D4BBCBC23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864000" cy="8640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0F0913E8-94F0-164F-8098-4D1B9D55A021}"/>
              </a:ext>
            </a:extLst>
          </p:cNvPr>
          <p:cNvSpPr/>
          <p:nvPr/>
        </p:nvSpPr>
        <p:spPr>
          <a:xfrm>
            <a:off x="2195736" y="1473201"/>
            <a:ext cx="5976664" cy="1512168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we go online, it is called ‘accessing </a:t>
            </a:r>
          </a:p>
          <a:p>
            <a:pPr algn="ctr"/>
            <a:r>
              <a:rPr lang="en-US" dirty="0"/>
              <a:t>the Internet’. The things we </a:t>
            </a:r>
          </a:p>
          <a:p>
            <a:pPr algn="ctr"/>
            <a:r>
              <a:rPr lang="en-US" dirty="0"/>
              <a:t>use to access the </a:t>
            </a:r>
          </a:p>
          <a:p>
            <a:pPr algn="ctr"/>
            <a:r>
              <a:rPr lang="en-US" dirty="0"/>
              <a:t>Internet are called ‘devices’.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7599359-6B10-0A4C-B58C-139BDC277399}"/>
              </a:ext>
            </a:extLst>
          </p:cNvPr>
          <p:cNvSpPr/>
          <p:nvPr/>
        </p:nvSpPr>
        <p:spPr>
          <a:xfrm>
            <a:off x="796143" y="1219993"/>
            <a:ext cx="2160240" cy="20162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lots of ways we can access the Internet.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92BE3C12-BC06-2841-BB66-5017F06CC86F}"/>
              </a:ext>
            </a:extLst>
          </p:cNvPr>
          <p:cNvSpPr/>
          <p:nvPr/>
        </p:nvSpPr>
        <p:spPr>
          <a:xfrm>
            <a:off x="691552" y="3489425"/>
            <a:ext cx="3534435" cy="1512168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your groups, look at the picture you have been given. It is a picture of a device that can access the Internet.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3A8693-9CE5-674F-B852-FC414005748D}"/>
              </a:ext>
            </a:extLst>
          </p:cNvPr>
          <p:cNvSpPr/>
          <p:nvPr/>
        </p:nvSpPr>
        <p:spPr>
          <a:xfrm>
            <a:off x="691551" y="5176342"/>
            <a:ext cx="3534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Talk together about what the device is, what we use it for and how the device can help us.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F6D562-77D0-C144-892B-F0EF14E092BC}"/>
              </a:ext>
            </a:extLst>
          </p:cNvPr>
          <p:cNvSpPr/>
          <p:nvPr/>
        </p:nvSpPr>
        <p:spPr>
          <a:xfrm>
            <a:off x="4355976" y="3140968"/>
            <a:ext cx="4248472" cy="3024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electronics, screen, computer&#10;&#10;Description automatically generated">
            <a:extLst>
              <a:ext uri="{FF2B5EF4-FFF2-40B4-BE49-F238E27FC236}">
                <a16:creationId xmlns:a16="http://schemas.microsoft.com/office/drawing/2014/main" xmlns="" id="{F36045BD-5EA5-0842-8D5D-B5BB874A13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020" r="3939" b="50881"/>
          <a:stretch/>
        </p:blipFill>
        <p:spPr>
          <a:xfrm>
            <a:off x="4454420" y="3280825"/>
            <a:ext cx="4051583" cy="274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0EFFF5-DC46-9145-BB0D-9F870DD4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It For?</a:t>
            </a:r>
            <a:endParaRPr lang="en-US" dirty="0"/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xmlns="" id="{3FC5ED7C-7BE9-6746-8110-C0EC20F638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864000" cy="864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1C40FF21-B5BB-9D43-A4E0-47F23D59D861}"/>
              </a:ext>
            </a:extLst>
          </p:cNvPr>
          <p:cNvSpPr/>
          <p:nvPr/>
        </p:nvSpPr>
        <p:spPr>
          <a:xfrm>
            <a:off x="1110851" y="1538354"/>
            <a:ext cx="6912768" cy="108012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 lot of fantastic discussion.</a:t>
            </a:r>
          </a:p>
          <a:p>
            <a:pPr algn="ctr"/>
            <a:r>
              <a:rPr lang="en-US" dirty="0"/>
              <a:t>Now, let’s hear about the ways you think your device can be helpful when it accesses the Internet or goes online.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3293934-F198-CE4A-9A63-D96BDA138677}"/>
              </a:ext>
            </a:extLst>
          </p:cNvPr>
          <p:cNvSpPr/>
          <p:nvPr/>
        </p:nvSpPr>
        <p:spPr>
          <a:xfrm>
            <a:off x="2056083" y="2691289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When the picture that your group was looking at appears, please share your ideas.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FF135D3-70BB-DD46-887A-DDA4A9D8B5F3}"/>
              </a:ext>
            </a:extLst>
          </p:cNvPr>
          <p:cNvSpPr/>
          <p:nvPr/>
        </p:nvSpPr>
        <p:spPr>
          <a:xfrm>
            <a:off x="2663931" y="3453146"/>
            <a:ext cx="4248472" cy="30243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E2757754-A8AA-144F-9A27-0F9E3AB425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51530" r="7141" b="8030"/>
          <a:stretch/>
        </p:blipFill>
        <p:spPr>
          <a:xfrm>
            <a:off x="2762125" y="3642206"/>
            <a:ext cx="4050401" cy="2840146"/>
          </a:xfrm>
          <a:prstGeom prst="rect">
            <a:avLst/>
          </a:prstGeom>
        </p:spPr>
      </p:pic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EF06C746-C7BE-AB4D-BF81-D6CFA1E1F3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50881" r="6910" b="8712"/>
          <a:stretch/>
        </p:blipFill>
        <p:spPr>
          <a:xfrm>
            <a:off x="2750785" y="3629237"/>
            <a:ext cx="4069358" cy="2830410"/>
          </a:xfrm>
          <a:prstGeom prst="rect">
            <a:avLst/>
          </a:prstGeom>
        </p:spPr>
      </p:pic>
      <p:pic>
        <p:nvPicPr>
          <p:cNvPr id="11" name="Picture 10" descr="A picture containing person, person, photo, holding&#10;&#10;Description automatically generated">
            <a:extLst>
              <a:ext uri="{FF2B5EF4-FFF2-40B4-BE49-F238E27FC236}">
                <a16:creationId xmlns:a16="http://schemas.microsoft.com/office/drawing/2014/main" xmlns="" id="{CBA0B950-8D70-5E45-89C8-D55C8E46BF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6983" r="6910" b="52811"/>
          <a:stretch/>
        </p:blipFill>
        <p:spPr>
          <a:xfrm>
            <a:off x="2786781" y="3611817"/>
            <a:ext cx="4046133" cy="2820650"/>
          </a:xfrm>
          <a:prstGeom prst="rect">
            <a:avLst/>
          </a:prstGeom>
        </p:spPr>
      </p:pic>
      <p:pic>
        <p:nvPicPr>
          <p:cNvPr id="9" name="Picture 8" descr="A screen shot of a computer&#10;&#10;Description automatically generated">
            <a:extLst>
              <a:ext uri="{FF2B5EF4-FFF2-40B4-BE49-F238E27FC236}">
                <a16:creationId xmlns:a16="http://schemas.microsoft.com/office/drawing/2014/main" xmlns="" id="{C9A49776-B5D3-494B-836B-5CF5747299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6983" r="6910" b="53251"/>
          <a:stretch/>
        </p:blipFill>
        <p:spPr>
          <a:xfrm>
            <a:off x="2745632" y="3593982"/>
            <a:ext cx="4028763" cy="2828040"/>
          </a:xfrm>
          <a:prstGeom prst="rect">
            <a:avLst/>
          </a:prstGeom>
        </p:spPr>
      </p:pic>
      <p:pic>
        <p:nvPicPr>
          <p:cNvPr id="12" name="Picture 11" descr="A picture containing person, person, photo, holding&#10;&#10;Description automatically generated">
            <a:extLst>
              <a:ext uri="{FF2B5EF4-FFF2-40B4-BE49-F238E27FC236}">
                <a16:creationId xmlns:a16="http://schemas.microsoft.com/office/drawing/2014/main" xmlns="" id="{0509ECBB-7BB6-6D41-AA48-D61C6DCA97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50881" r="6910" b="8856"/>
          <a:stretch/>
        </p:blipFill>
        <p:spPr>
          <a:xfrm>
            <a:off x="2758403" y="3634117"/>
            <a:ext cx="4054123" cy="2820650"/>
          </a:xfrm>
          <a:prstGeom prst="rect">
            <a:avLst/>
          </a:prstGeom>
        </p:spPr>
      </p:pic>
      <p:pic>
        <p:nvPicPr>
          <p:cNvPr id="15" name="Picture 14" descr="A picture containing text, electronics, screen, computer&#10;&#10;Description automatically generated">
            <a:extLst>
              <a:ext uri="{FF2B5EF4-FFF2-40B4-BE49-F238E27FC236}">
                <a16:creationId xmlns:a16="http://schemas.microsoft.com/office/drawing/2014/main" xmlns="" id="{756D9F2F-53D4-154C-84BE-DBC78B81EE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6391" r="7066" b="52549"/>
          <a:stretch/>
        </p:blipFill>
        <p:spPr>
          <a:xfrm>
            <a:off x="2750785" y="3589517"/>
            <a:ext cx="4102517" cy="28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4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60207-B992-4348-924A-B9F676982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It For?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2F887FB-52BB-8347-81D1-45EDEACD7109}"/>
              </a:ext>
            </a:extLst>
          </p:cNvPr>
          <p:cNvSpPr/>
          <p:nvPr/>
        </p:nvSpPr>
        <p:spPr>
          <a:xfrm>
            <a:off x="3091071" y="1556792"/>
            <a:ext cx="2952328" cy="50057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These devices help us to:</a:t>
            </a:r>
          </a:p>
          <a:p>
            <a:pPr algn="ctr"/>
            <a:endParaRPr lang="en-US" dirty="0"/>
          </a:p>
        </p:txBody>
      </p:sp>
      <p:pic>
        <p:nvPicPr>
          <p:cNvPr id="4" name="Group Work">
            <a:extLst>
              <a:ext uri="{FF2B5EF4-FFF2-40B4-BE49-F238E27FC236}">
                <a16:creationId xmlns:a16="http://schemas.microsoft.com/office/drawing/2014/main" xmlns="" id="{698902F9-3551-514B-929A-7C1AFCCB7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864000" cy="864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BB4F8E45-6FB7-4A40-BEEA-659C02157A60}"/>
              </a:ext>
            </a:extLst>
          </p:cNvPr>
          <p:cNvSpPr/>
          <p:nvPr/>
        </p:nvSpPr>
        <p:spPr>
          <a:xfrm>
            <a:off x="938181" y="2280355"/>
            <a:ext cx="2232248" cy="20197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communicate with others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6F0EEFC-EBA6-8B4E-9171-DAF3741C5159}"/>
              </a:ext>
            </a:extLst>
          </p:cNvPr>
          <p:cNvSpPr/>
          <p:nvPr/>
        </p:nvSpPr>
        <p:spPr>
          <a:xfrm>
            <a:off x="620798" y="3933056"/>
            <a:ext cx="2232248" cy="20197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 home comfort systems (heating, lights)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16DDC6C-4FD1-8D4C-BF44-1C844E8421C0}"/>
              </a:ext>
            </a:extLst>
          </p:cNvPr>
          <p:cNvSpPr/>
          <p:nvPr/>
        </p:nvSpPr>
        <p:spPr>
          <a:xfrm>
            <a:off x="2563884" y="3723895"/>
            <a:ext cx="1670759" cy="1511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send messages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65D99276-D1C1-9D44-8713-A993EFBF817E}"/>
              </a:ext>
            </a:extLst>
          </p:cNvPr>
          <p:cNvSpPr/>
          <p:nvPr/>
        </p:nvSpPr>
        <p:spPr>
          <a:xfrm>
            <a:off x="3344147" y="2233629"/>
            <a:ext cx="2064276" cy="18677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personal accounts (e.g. banking)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B12FB64-9356-9349-9369-21C6C5CBD5E9}"/>
              </a:ext>
            </a:extLst>
          </p:cNvPr>
          <p:cNvSpPr/>
          <p:nvPr/>
        </p:nvSpPr>
        <p:spPr>
          <a:xfrm>
            <a:off x="4234643" y="3831663"/>
            <a:ext cx="1984140" cy="18677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information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2A70147-9465-0443-91F5-DB2567414CCE}"/>
              </a:ext>
            </a:extLst>
          </p:cNvPr>
          <p:cNvSpPr/>
          <p:nvPr/>
        </p:nvSpPr>
        <p:spPr>
          <a:xfrm>
            <a:off x="5215406" y="2280355"/>
            <a:ext cx="1670759" cy="1511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order shopping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151C2BB-C7C5-B140-BE20-E493A36E2F7A}"/>
              </a:ext>
            </a:extLst>
          </p:cNvPr>
          <p:cNvSpPr/>
          <p:nvPr/>
        </p:nvSpPr>
        <p:spPr>
          <a:xfrm>
            <a:off x="6177729" y="4300063"/>
            <a:ext cx="1670759" cy="1511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 personal fitness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36C8401-C6F1-E54E-BD89-40C875B274D7}"/>
              </a:ext>
            </a:extLst>
          </p:cNvPr>
          <p:cNvSpPr/>
          <p:nvPr/>
        </p:nvSpPr>
        <p:spPr>
          <a:xfrm>
            <a:off x="6685460" y="2780928"/>
            <a:ext cx="1761376" cy="165803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find directions</a:t>
            </a:r>
          </a:p>
        </p:txBody>
      </p:sp>
    </p:spTree>
    <p:extLst>
      <p:ext uri="{BB962C8B-B14F-4D97-AF65-F5344CB8AC3E}">
        <p14:creationId xmlns:p14="http://schemas.microsoft.com/office/powerpoint/2010/main" val="199805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AD77F1-2C37-064B-948C-ABF0EA48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Ways to Help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E6E358BB-EAB5-384A-A9C6-7B01E96D0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1238498" cy="864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036C2EB9-58C1-074C-9B9C-A06BABE206C8}"/>
              </a:ext>
            </a:extLst>
          </p:cNvPr>
          <p:cNvSpPr/>
          <p:nvPr/>
        </p:nvSpPr>
        <p:spPr>
          <a:xfrm>
            <a:off x="786815" y="1484452"/>
            <a:ext cx="7560840" cy="137940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are a lot of devices we can use and many tasks the </a:t>
            </a:r>
            <a:br>
              <a:rPr lang="en-US" dirty="0"/>
            </a:br>
            <a:r>
              <a:rPr lang="en-US" dirty="0"/>
              <a:t>Internet can be helpful for.</a:t>
            </a:r>
          </a:p>
          <a:p>
            <a:pPr algn="ctr"/>
            <a:r>
              <a:rPr lang="en-US" dirty="0"/>
              <a:t>We are going to listen to a story about the Chaudhury family and how they use the Internet during a normal day.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7870955B-4024-6948-8D62-3E1EAC76E721}"/>
              </a:ext>
            </a:extLst>
          </p:cNvPr>
          <p:cNvSpPr/>
          <p:nvPr/>
        </p:nvSpPr>
        <p:spPr>
          <a:xfrm>
            <a:off x="478031" y="1489800"/>
            <a:ext cx="3744416" cy="282779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 you listen, look at your </a:t>
            </a:r>
            <a:r>
              <a:rPr lang="en-US" b="1" dirty="0">
                <a:solidFill>
                  <a:srgbClr val="FFFBFA"/>
                </a:solidFill>
              </a:rPr>
              <a:t>Many Ways to Help Bingo Board</a:t>
            </a:r>
            <a:r>
              <a:rPr lang="en-US" dirty="0"/>
              <a:t>. If you see a device that someone uses in the story to help them, cross it off.</a:t>
            </a:r>
          </a:p>
          <a:p>
            <a:pPr algn="ctr"/>
            <a:r>
              <a:rPr lang="en-US" dirty="0"/>
              <a:t>Make sure you cross off the devices in the order they appear on your card. Let’s listen carefully.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C372BBC-FC0D-E745-BBD1-7A5BA7BB9DB9}"/>
              </a:ext>
            </a:extLst>
          </p:cNvPr>
          <p:cNvSpPr/>
          <p:nvPr/>
        </p:nvSpPr>
        <p:spPr>
          <a:xfrm>
            <a:off x="1409075" y="4731184"/>
            <a:ext cx="6325850" cy="128472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 lot of different ways the Internet was used by the Chaudhury family! Which devices did you hear mentioned? </a:t>
            </a:r>
            <a:r>
              <a:rPr lang="en-GB" dirty="0"/>
              <a:t>How do you think these devices helped the Chaudhury family?</a:t>
            </a:r>
            <a:endParaRPr lang="en-US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8D5C44A7-56A5-F64A-B8CD-F72EF8F2BB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50" y="1484452"/>
            <a:ext cx="4266298" cy="301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488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 can talk about ways in which the Internet is useful.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48" y="3533157"/>
            <a:ext cx="7886700" cy="2410469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identify how we use the Internet.</a:t>
            </a:r>
          </a:p>
          <a:p>
            <a:r>
              <a:rPr lang="en-GB" dirty="0">
                <a:latin typeface="Twinkl" pitchFamily="50" charset="0"/>
              </a:rPr>
              <a:t>I can talk about what we can use the Internet for.</a:t>
            </a:r>
          </a:p>
          <a:p>
            <a:r>
              <a:rPr lang="en-GB" dirty="0">
                <a:latin typeface="Twinkl" pitchFamily="50" charset="0"/>
              </a:rPr>
              <a:t>I can explain how the Internet helps us.</a:t>
            </a:r>
          </a:p>
          <a:p>
            <a:r>
              <a:rPr lang="en-GB" dirty="0">
                <a:latin typeface="Twinkl" pitchFamily="50" charset="0"/>
              </a:rPr>
              <a:t>I understand the importance of using the Internet safely and responsibly.</a:t>
            </a:r>
          </a:p>
        </p:txBody>
      </p:sp>
      <p:sp>
        <p:nvSpPr>
          <p:cNvPr id="9" name="TextBox 21"/>
          <p:cNvSpPr txBox="1">
            <a:spLocks noChangeArrowheads="1"/>
          </p:cNvSpPr>
          <p:nvPr/>
        </p:nvSpPr>
        <p:spPr bwMode="auto">
          <a:xfrm>
            <a:off x="2375756" y="6247089"/>
            <a:ext cx="4392488" cy="6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anose="02000000000000000000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0" y="543600"/>
            <a:ext cx="864000" cy="8640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EB16D59-7162-9A49-846D-420215F585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2"/>
          <a:stretch/>
        </p:blipFill>
        <p:spPr>
          <a:xfrm>
            <a:off x="4693320" y="3773906"/>
            <a:ext cx="2603009" cy="2607422"/>
          </a:xfrm>
          <a:prstGeom prst="rect">
            <a:avLst/>
          </a:prstGeom>
        </p:spPr>
      </p:pic>
      <p:pic>
        <p:nvPicPr>
          <p:cNvPr id="9" name="Picture 8" descr="A picture containing window, clock, light&#10;&#10;Description automatically generated">
            <a:extLst>
              <a:ext uri="{FF2B5EF4-FFF2-40B4-BE49-F238E27FC236}">
                <a16:creationId xmlns:a16="http://schemas.microsoft.com/office/drawing/2014/main" xmlns="" id="{C8F2A4DB-9E02-6240-9A68-908C2E75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77"/>
          <a:stretch/>
        </p:blipFill>
        <p:spPr>
          <a:xfrm>
            <a:off x="1974522" y="3799728"/>
            <a:ext cx="1784008" cy="2581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415DA750-ED8A-CD40-AFD0-7C5C3CE0EA37}"/>
              </a:ext>
            </a:extLst>
          </p:cNvPr>
          <p:cNvSpPr/>
          <p:nvPr/>
        </p:nvSpPr>
        <p:spPr>
          <a:xfrm>
            <a:off x="5558685" y="2633627"/>
            <a:ext cx="469387" cy="4792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1BB4D84-CD1A-3D46-A52B-B7C893EFAB42}"/>
              </a:ext>
            </a:extLst>
          </p:cNvPr>
          <p:cNvSpPr/>
          <p:nvPr/>
        </p:nvSpPr>
        <p:spPr>
          <a:xfrm>
            <a:off x="5627020" y="3319927"/>
            <a:ext cx="253362" cy="2586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30EA81C2-03FA-AD4B-A90B-36BA61BFC780}"/>
              </a:ext>
            </a:extLst>
          </p:cNvPr>
          <p:cNvSpPr/>
          <p:nvPr/>
        </p:nvSpPr>
        <p:spPr>
          <a:xfrm>
            <a:off x="993799" y="911771"/>
            <a:ext cx="2520280" cy="1620161"/>
          </a:xfrm>
          <a:prstGeom prst="clou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do we use the Internet for?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EE2A252A-6408-2942-81D1-3D689A0A961C}"/>
              </a:ext>
            </a:extLst>
          </p:cNvPr>
          <p:cNvSpPr/>
          <p:nvPr/>
        </p:nvSpPr>
        <p:spPr>
          <a:xfrm>
            <a:off x="2469964" y="3410227"/>
            <a:ext cx="253362" cy="2586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48DCA6F0-1C38-7F4F-8B7A-9683B79C8686}"/>
              </a:ext>
            </a:extLst>
          </p:cNvPr>
          <p:cNvSpPr/>
          <p:nvPr/>
        </p:nvSpPr>
        <p:spPr>
          <a:xfrm>
            <a:off x="2253939" y="2742126"/>
            <a:ext cx="469387" cy="4792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D9E29984-41AD-8E49-9B1C-E074ADF099BA}"/>
              </a:ext>
            </a:extLst>
          </p:cNvPr>
          <p:cNvSpPr/>
          <p:nvPr/>
        </p:nvSpPr>
        <p:spPr>
          <a:xfrm>
            <a:off x="4572000" y="715783"/>
            <a:ext cx="2248486" cy="1620161"/>
          </a:xfrm>
          <a:prstGeom prst="clou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it help us?</a:t>
            </a:r>
          </a:p>
        </p:txBody>
      </p:sp>
    </p:spTree>
    <p:extLst>
      <p:ext uri="{BB962C8B-B14F-4D97-AF65-F5344CB8AC3E}">
        <p14:creationId xmlns:p14="http://schemas.microsoft.com/office/powerpoint/2010/main" val="24969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36606"/>
            <a:ext cx="8220075" cy="5584682"/>
          </a:xfrm>
          <a:prstGeom prst="roundRect">
            <a:avLst>
              <a:gd name="adj" fmla="val 2203"/>
            </a:avLst>
          </a:prstGeom>
        </p:spPr>
        <p:txBody>
          <a:bodyPr/>
          <a:lstStyle/>
          <a:p>
            <a:r>
              <a:rPr lang="en-GB" sz="5400" dirty="0">
                <a:latin typeface="Twinkl" pitchFamily="2" charset="0"/>
              </a:rPr>
              <a:t>Reconnecting</a:t>
            </a:r>
          </a:p>
        </p:txBody>
      </p:sp>
    </p:spTree>
    <p:extLst>
      <p:ext uri="{BB962C8B-B14F-4D97-AF65-F5344CB8AC3E}">
        <p14:creationId xmlns:p14="http://schemas.microsoft.com/office/powerpoint/2010/main" val="3884373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Is the Internet?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0E81305D-BD41-A148-9DDC-FA4C575DB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1238498" cy="864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611B3B2D-4B78-A44E-BAD1-B7205B224DE2}"/>
              </a:ext>
            </a:extLst>
          </p:cNvPr>
          <p:cNvSpPr/>
          <p:nvPr/>
        </p:nvSpPr>
        <p:spPr>
          <a:xfrm>
            <a:off x="1240631" y="1408048"/>
            <a:ext cx="6653208" cy="58079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Today, we will be thinking about the Internet.</a:t>
            </a: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2A2D9E-C877-784D-AD42-4E883B8D8FF4}"/>
              </a:ext>
            </a:extLst>
          </p:cNvPr>
          <p:cNvSpPr/>
          <p:nvPr/>
        </p:nvSpPr>
        <p:spPr>
          <a:xfrm>
            <a:off x="1480019" y="2079188"/>
            <a:ext cx="6174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do we mean when we talk about the Internet? Think quietly and be ready to share your answers.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D61F39B-29E7-9340-9229-010F8CBE7269}"/>
              </a:ext>
            </a:extLst>
          </p:cNvPr>
          <p:cNvSpPr/>
          <p:nvPr/>
        </p:nvSpPr>
        <p:spPr>
          <a:xfrm>
            <a:off x="4453015" y="3087990"/>
            <a:ext cx="2736304" cy="2545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can access the Internet on lots of the electronic items we use </a:t>
            </a:r>
            <a:br>
              <a:rPr lang="en-US" dirty="0"/>
            </a:br>
            <a:r>
              <a:rPr lang="en-US" dirty="0"/>
              <a:t>everyday.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235E0BA-CBA8-DC4C-BD0D-AF59978DA533}"/>
              </a:ext>
            </a:extLst>
          </p:cNvPr>
          <p:cNvSpPr/>
          <p:nvPr/>
        </p:nvSpPr>
        <p:spPr>
          <a:xfrm>
            <a:off x="1668192" y="2815867"/>
            <a:ext cx="3240360" cy="3089646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The Internet is a system that enables computers and other devices to send each other information. </a:t>
            </a:r>
            <a:br>
              <a:rPr lang="en-US" dirty="0"/>
            </a:br>
            <a:r>
              <a:rPr lang="en-US" dirty="0"/>
              <a:t>We can then get this information and use it to help us.</a:t>
            </a:r>
          </a:p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E441DE7-E15A-8B49-A74D-D30203FFB5A3}"/>
              </a:ext>
            </a:extLst>
          </p:cNvPr>
          <p:cNvSpPr/>
          <p:nvPr/>
        </p:nvSpPr>
        <p:spPr>
          <a:xfrm>
            <a:off x="1003014" y="1457375"/>
            <a:ext cx="7128441" cy="994306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are now going to play a game of True or False. Think about whether it is true or false that the devices we are about to see can use the Internet.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8824B9F6-36D4-704D-8165-3AFF43E945E4}"/>
              </a:ext>
            </a:extLst>
          </p:cNvPr>
          <p:cNvSpPr/>
          <p:nvPr/>
        </p:nvSpPr>
        <p:spPr>
          <a:xfrm>
            <a:off x="755577" y="5851688"/>
            <a:ext cx="3642740" cy="43204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If you think it is true, stand up.</a:t>
            </a:r>
          </a:p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31792024-D86A-C640-BEA6-65BE7F65DF73}"/>
              </a:ext>
            </a:extLst>
          </p:cNvPr>
          <p:cNvSpPr/>
          <p:nvPr/>
        </p:nvSpPr>
        <p:spPr>
          <a:xfrm>
            <a:off x="4720379" y="5851688"/>
            <a:ext cx="3642739" cy="432048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you think it is false, sit down.</a:t>
            </a:r>
          </a:p>
        </p:txBody>
      </p:sp>
      <p:pic>
        <p:nvPicPr>
          <p:cNvPr id="14" name="Picture 13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DE6D1C3A-3F76-E843-9AE5-027F4CB9E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71" y="2300266"/>
            <a:ext cx="1576552" cy="3429000"/>
          </a:xfrm>
          <a:prstGeom prst="rect">
            <a:avLst/>
          </a:prstGeom>
        </p:spPr>
      </p:pic>
      <p:pic>
        <p:nvPicPr>
          <p:cNvPr id="16" name="Picture 15" descr="A picture containing toy, doll, sitting, computer&#10;&#10;Description automatically generated">
            <a:extLst>
              <a:ext uri="{FF2B5EF4-FFF2-40B4-BE49-F238E27FC236}">
                <a16:creationId xmlns:a16="http://schemas.microsoft.com/office/drawing/2014/main" xmlns="" id="{C96089E2-9CF9-2F4B-87D4-EDAC73AAB0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61" y="2628383"/>
            <a:ext cx="1939168" cy="30987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89B9FC3-8BB4-B443-971D-8517447DDC1E}"/>
              </a:ext>
            </a:extLst>
          </p:cNvPr>
          <p:cNvSpPr/>
          <p:nvPr/>
        </p:nvSpPr>
        <p:spPr>
          <a:xfrm>
            <a:off x="4111792" y="3904728"/>
            <a:ext cx="938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Ready?</a:t>
            </a:r>
          </a:p>
        </p:txBody>
      </p:sp>
    </p:spTree>
    <p:extLst>
      <p:ext uri="{BB962C8B-B14F-4D97-AF65-F5344CB8AC3E}">
        <p14:creationId xmlns:p14="http://schemas.microsoft.com/office/powerpoint/2010/main" val="37199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7" grpId="0" animBg="1"/>
      <p:bldP spid="7" grpId="1" animBg="1"/>
      <p:bldP spid="8" grpId="0" animBg="1"/>
      <p:bldP spid="8" grpId="1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DA8D52-E873-CF4F-B1D7-E95C5F96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Internet?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0EB29585-389D-C14A-8092-93E131D907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1238498" cy="864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CEDD5DA6-671F-A046-B363-252D97D80CA8}"/>
              </a:ext>
            </a:extLst>
          </p:cNvPr>
          <p:cNvSpPr/>
          <p:nvPr/>
        </p:nvSpPr>
        <p:spPr>
          <a:xfrm>
            <a:off x="827691" y="1644774"/>
            <a:ext cx="6912768" cy="648073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microwave can use the Internet.</a:t>
            </a:r>
          </a:p>
        </p:txBody>
      </p:sp>
      <p:pic>
        <p:nvPicPr>
          <p:cNvPr id="6" name="Picture 5" descr="A picture containing monitor, indoor, sitting, microwave&#10;&#10;Description automatically generated">
            <a:extLst>
              <a:ext uri="{FF2B5EF4-FFF2-40B4-BE49-F238E27FC236}">
                <a16:creationId xmlns:a16="http://schemas.microsoft.com/office/drawing/2014/main" xmlns="" id="{CAC233D6-E7AA-214B-9062-944EE8C96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56" y="1395577"/>
            <a:ext cx="2746781" cy="17541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5A49283-DCCD-534B-AA68-DAD82261333F}"/>
              </a:ext>
            </a:extLst>
          </p:cNvPr>
          <p:cNvSpPr/>
          <p:nvPr/>
        </p:nvSpPr>
        <p:spPr>
          <a:xfrm>
            <a:off x="827691" y="2461464"/>
            <a:ext cx="1872208" cy="64807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 or false?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F21F948-CB82-7D44-B8EF-5770BE8985B5}"/>
              </a:ext>
            </a:extLst>
          </p:cNvPr>
          <p:cNvSpPr/>
          <p:nvPr/>
        </p:nvSpPr>
        <p:spPr>
          <a:xfrm>
            <a:off x="2730611" y="2395612"/>
            <a:ext cx="2746781" cy="795953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False, microwaves do not use the Internet.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CE2A93A-606C-4A40-B981-C42E9A4A264F}"/>
              </a:ext>
            </a:extLst>
          </p:cNvPr>
          <p:cNvGrpSpPr/>
          <p:nvPr/>
        </p:nvGrpSpPr>
        <p:grpSpPr>
          <a:xfrm>
            <a:off x="659537" y="3322021"/>
            <a:ext cx="7815395" cy="1816148"/>
            <a:chOff x="674780" y="3551927"/>
            <a:chExt cx="7815395" cy="1816148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xmlns="" id="{8B8AD83D-3F11-9947-B798-C73E8DF6237C}"/>
                </a:ext>
              </a:extLst>
            </p:cNvPr>
            <p:cNvSpPr/>
            <p:nvPr/>
          </p:nvSpPr>
          <p:spPr>
            <a:xfrm>
              <a:off x="674780" y="4241117"/>
              <a:ext cx="6912768" cy="648073"/>
            </a:xfrm>
            <a:prstGeom prst="roundRect">
              <a:avLst/>
            </a:prstGeom>
            <a:solidFill>
              <a:srgbClr val="2DB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 television can use the Internet.</a:t>
              </a:r>
            </a:p>
          </p:txBody>
        </p:sp>
        <p:pic>
          <p:nvPicPr>
            <p:cNvPr id="11" name="Picture 10" descr="A close up of a computer screen&#10;&#10;Description automatically generated">
              <a:extLst>
                <a:ext uri="{FF2B5EF4-FFF2-40B4-BE49-F238E27FC236}">
                  <a16:creationId xmlns:a16="http://schemas.microsoft.com/office/drawing/2014/main" xmlns="" id="{91ECEA6F-4409-FF4D-83EF-903FDF62A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386" y="3551927"/>
              <a:ext cx="2606789" cy="1816148"/>
            </a:xfrm>
            <a:prstGeom prst="rect">
              <a:avLst/>
            </a:prstGeom>
          </p:spPr>
        </p:pic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D03E785D-CB84-8746-B2CB-B8B0B7661DF9}"/>
              </a:ext>
            </a:extLst>
          </p:cNvPr>
          <p:cNvSpPr/>
          <p:nvPr/>
        </p:nvSpPr>
        <p:spPr>
          <a:xfrm>
            <a:off x="674780" y="4967183"/>
            <a:ext cx="1872208" cy="64807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 or false?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21DE9DF6-4111-DD4B-9F8E-603956C3337B}"/>
              </a:ext>
            </a:extLst>
          </p:cNvPr>
          <p:cNvSpPr/>
          <p:nvPr/>
        </p:nvSpPr>
        <p:spPr>
          <a:xfrm>
            <a:off x="2689421" y="4967183"/>
            <a:ext cx="5756038" cy="131280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True, televisions can be connected to the Internet. </a:t>
            </a:r>
            <a:r>
              <a:rPr lang="en-GB" dirty="0"/>
              <a:t>By doing this, we can get more channels, watch programmes that we have missed and stream videos.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E7604E-30E5-5C4C-B29D-29206BEC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Internet?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C32F0837-318E-4D4F-A922-80025055D5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1238498" cy="864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B72D3E2D-516C-4843-9CFD-25ECA73A1911}"/>
              </a:ext>
            </a:extLst>
          </p:cNvPr>
          <p:cNvSpPr/>
          <p:nvPr/>
        </p:nvSpPr>
        <p:spPr>
          <a:xfrm>
            <a:off x="771882" y="5252017"/>
            <a:ext cx="1663333" cy="527751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 or false?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F22FCF0-FE3D-9548-8A61-4F0C8A7D4EDC}"/>
              </a:ext>
            </a:extLst>
          </p:cNvPr>
          <p:cNvSpPr/>
          <p:nvPr/>
        </p:nvSpPr>
        <p:spPr>
          <a:xfrm>
            <a:off x="2643467" y="2836825"/>
            <a:ext cx="4088773" cy="13022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True, heating systems can be controlled by the Internet. This means we can switch our heating on or off when we’re out of the house!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CF07B143-98AB-9845-BC41-BF552FEDBA7A}"/>
              </a:ext>
            </a:extLst>
          </p:cNvPr>
          <p:cNvSpPr/>
          <p:nvPr/>
        </p:nvSpPr>
        <p:spPr>
          <a:xfrm>
            <a:off x="771882" y="4468851"/>
            <a:ext cx="7480496" cy="71724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 mobile phone can use the Internet.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E845F934-C18D-7D4F-9389-CCC11CA4F0AB}"/>
              </a:ext>
            </a:extLst>
          </p:cNvPr>
          <p:cNvSpPr/>
          <p:nvPr/>
        </p:nvSpPr>
        <p:spPr>
          <a:xfrm>
            <a:off x="2643467" y="5244284"/>
            <a:ext cx="5168893" cy="99268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True, mobile phones can be connected to the Internet. This helps us to send messages, play games and look at different websites.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19EAA48-24CB-BC44-B89D-B7B0C53C5CC4}"/>
              </a:ext>
            </a:extLst>
          </p:cNvPr>
          <p:cNvSpPr/>
          <p:nvPr/>
        </p:nvSpPr>
        <p:spPr>
          <a:xfrm>
            <a:off x="757288" y="2928011"/>
            <a:ext cx="1807349" cy="489966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 or false?</a:t>
            </a:r>
          </a:p>
        </p:txBody>
      </p:sp>
      <p:pic>
        <p:nvPicPr>
          <p:cNvPr id="16" name="Picture 15" descr="A close up of electronics&#10;&#10;Description automatically generated">
            <a:extLst>
              <a:ext uri="{FF2B5EF4-FFF2-40B4-BE49-F238E27FC236}">
                <a16:creationId xmlns:a16="http://schemas.microsoft.com/office/drawing/2014/main" xmlns="" id="{89405F16-932E-8841-8C72-71857E073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222" y="4029446"/>
            <a:ext cx="2229155" cy="142075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43B1AE1-DD4C-B744-A497-B52C808308D8}"/>
              </a:ext>
            </a:extLst>
          </p:cNvPr>
          <p:cNvGrpSpPr/>
          <p:nvPr/>
        </p:nvGrpSpPr>
        <p:grpSpPr>
          <a:xfrm>
            <a:off x="755577" y="1505611"/>
            <a:ext cx="7631135" cy="1923389"/>
            <a:chOff x="755577" y="1505611"/>
            <a:chExt cx="7631135" cy="1923389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C479E550-5744-D944-96C1-BCD225350A18}"/>
                </a:ext>
              </a:extLst>
            </p:cNvPr>
            <p:cNvSpPr/>
            <p:nvPr/>
          </p:nvSpPr>
          <p:spPr>
            <a:xfrm>
              <a:off x="755577" y="2001703"/>
              <a:ext cx="7480496" cy="717245"/>
            </a:xfrm>
            <a:prstGeom prst="round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  <a:p>
              <a:r>
                <a:rPr lang="en-US" dirty="0"/>
                <a:t>Central heating systems can use the Internet.</a:t>
              </a:r>
            </a:p>
            <a:p>
              <a:pPr algn="ctr"/>
              <a:endParaRPr lang="en-US" dirty="0"/>
            </a:p>
          </p:txBody>
        </p:sp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xmlns="" id="{52EE0A65-71A8-D94A-BBAE-7493DE0C3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031" y="1505611"/>
              <a:ext cx="1876681" cy="1923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270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A02FF-9F48-0E4C-B856-1D8E16C72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Internet?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xmlns="" id="{719DFA77-C7C4-6042-8C0D-E3E8E5D9D0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544048"/>
            <a:ext cx="1238498" cy="864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5D4D51A-4A8F-3D4D-AC3D-835562B5C49C}"/>
              </a:ext>
            </a:extLst>
          </p:cNvPr>
          <p:cNvGrpSpPr/>
          <p:nvPr/>
        </p:nvGrpSpPr>
        <p:grpSpPr>
          <a:xfrm>
            <a:off x="851692" y="1473201"/>
            <a:ext cx="7440616" cy="1521012"/>
            <a:chOff x="928722" y="1448758"/>
            <a:chExt cx="7440616" cy="1521012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1F690563-B7D0-5347-B8DA-6BED65960238}"/>
                </a:ext>
              </a:extLst>
            </p:cNvPr>
            <p:cNvSpPr/>
            <p:nvPr/>
          </p:nvSpPr>
          <p:spPr>
            <a:xfrm>
              <a:off x="928722" y="1728113"/>
              <a:ext cx="6630242" cy="57606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 computer can use the Internet.</a:t>
              </a:r>
            </a:p>
          </p:txBody>
        </p:sp>
        <p:pic>
          <p:nvPicPr>
            <p:cNvPr id="6" name="Picture 5" descr="A screen shot of a computer&#10;&#10;Description automatically generated">
              <a:extLst>
                <a:ext uri="{FF2B5EF4-FFF2-40B4-BE49-F238E27FC236}">
                  <a16:creationId xmlns:a16="http://schemas.microsoft.com/office/drawing/2014/main" xmlns="" id="{E3F249CF-DA31-2C4C-B3A6-74334F1E4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663" y="1448758"/>
              <a:ext cx="2231675" cy="152101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4051340-AB6A-A446-92C1-3FAB6DFE1BF4}"/>
              </a:ext>
            </a:extLst>
          </p:cNvPr>
          <p:cNvGrpSpPr/>
          <p:nvPr/>
        </p:nvGrpSpPr>
        <p:grpSpPr>
          <a:xfrm>
            <a:off x="851692" y="3555510"/>
            <a:ext cx="7421867" cy="1423003"/>
            <a:chOff x="947471" y="3547054"/>
            <a:chExt cx="7421867" cy="1423003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06BB8016-0A0B-8446-898B-CD8E3C76F353}"/>
                </a:ext>
              </a:extLst>
            </p:cNvPr>
            <p:cNvSpPr/>
            <p:nvPr/>
          </p:nvSpPr>
          <p:spPr>
            <a:xfrm>
              <a:off x="947471" y="3970524"/>
              <a:ext cx="6630242" cy="576064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A toaster can use the Internet.</a:t>
              </a:r>
            </a:p>
          </p:txBody>
        </p:sp>
        <p:pic>
          <p:nvPicPr>
            <p:cNvPr id="9" name="Picture 8" descr="A picture containing toaster, sitting, computer&#10;&#10;Description automatically generated">
              <a:extLst>
                <a:ext uri="{FF2B5EF4-FFF2-40B4-BE49-F238E27FC236}">
                  <a16:creationId xmlns:a16="http://schemas.microsoft.com/office/drawing/2014/main" xmlns="" id="{94804803-0E9F-3844-B6F3-D773539CE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87" y="3547054"/>
              <a:ext cx="1583251" cy="1423003"/>
            </a:xfrm>
            <a:prstGeom prst="rect">
              <a:avLst/>
            </a:prstGeom>
          </p:spPr>
        </p:pic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2E1F119-B919-9C49-A7FF-6D91AC295951}"/>
              </a:ext>
            </a:extLst>
          </p:cNvPr>
          <p:cNvSpPr/>
          <p:nvPr/>
        </p:nvSpPr>
        <p:spPr>
          <a:xfrm>
            <a:off x="851692" y="2398384"/>
            <a:ext cx="1728283" cy="52606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 or false?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EFB4CA6-EF57-D840-825F-7DE1ED654407}"/>
              </a:ext>
            </a:extLst>
          </p:cNvPr>
          <p:cNvSpPr/>
          <p:nvPr/>
        </p:nvSpPr>
        <p:spPr>
          <a:xfrm>
            <a:off x="823833" y="4682546"/>
            <a:ext cx="1728283" cy="57606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 or false?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5BAB7E6-B619-3145-A54D-DB09F3F70278}"/>
              </a:ext>
            </a:extLst>
          </p:cNvPr>
          <p:cNvSpPr/>
          <p:nvPr/>
        </p:nvSpPr>
        <p:spPr>
          <a:xfrm>
            <a:off x="2835247" y="2407274"/>
            <a:ext cx="2956463" cy="142300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True, computers can access the Internet. This means they can be used to send messages and visit websites.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CDF72DD3-A769-1442-A249-03F749DDC07F}"/>
              </a:ext>
            </a:extLst>
          </p:cNvPr>
          <p:cNvSpPr/>
          <p:nvPr/>
        </p:nvSpPr>
        <p:spPr>
          <a:xfrm>
            <a:off x="2835246" y="4687103"/>
            <a:ext cx="2956463" cy="597106"/>
          </a:xfrm>
          <a:prstGeom prst="roundRect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False, toasters cannot access the Internet.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ECA58CE8-02BC-D442-B402-5E9AC11020F7}"/>
              </a:ext>
            </a:extLst>
          </p:cNvPr>
          <p:cNvSpPr/>
          <p:nvPr/>
        </p:nvSpPr>
        <p:spPr>
          <a:xfrm>
            <a:off x="851692" y="5515181"/>
            <a:ext cx="7440616" cy="79796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Wow! There are a lot of things we use everyday that can access the</a:t>
            </a:r>
          </a:p>
          <a:p>
            <a:pPr algn="ctr"/>
            <a:r>
              <a:rPr lang="en-US" dirty="0"/>
              <a:t>Internet. Now, let’s think about what this means.</a:t>
            </a:r>
          </a:p>
        </p:txBody>
      </p:sp>
    </p:spTree>
    <p:extLst>
      <p:ext uri="{BB962C8B-B14F-4D97-AF65-F5344CB8AC3E}">
        <p14:creationId xmlns:p14="http://schemas.microsoft.com/office/powerpoint/2010/main" val="11296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Lesson Presentation Template V4" id="{91906BCC-D3E6-4E1E-9D3B-0D795D1CF8BA}" vid="{73F68995-5F23-4703-B337-9914CB83CA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1530</TotalTime>
  <Words>735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Twinkl</vt:lpstr>
      <vt:lpstr>Roboto</vt:lpstr>
      <vt:lpstr>Sassoon Infant Rg</vt:lpstr>
      <vt:lpstr>Office Theme</vt:lpstr>
      <vt:lpstr>PowerPoint Presentation</vt:lpstr>
      <vt:lpstr>PowerPoint Presentation</vt:lpstr>
      <vt:lpstr>The Big Questions</vt:lpstr>
      <vt:lpstr>PowerPoint Presentation</vt:lpstr>
      <vt:lpstr>Reconnecting</vt:lpstr>
      <vt:lpstr>Where Is the Internet?</vt:lpstr>
      <vt:lpstr>Where Is the Internet?</vt:lpstr>
      <vt:lpstr>Where Is the Internet?</vt:lpstr>
      <vt:lpstr>Where Is the Internet?</vt:lpstr>
      <vt:lpstr>Exploring</vt:lpstr>
      <vt:lpstr>What’s It For?</vt:lpstr>
      <vt:lpstr>What’s It For?</vt:lpstr>
      <vt:lpstr>What’s It For?</vt:lpstr>
      <vt:lpstr>Many Ways to 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Gaunt</dc:creator>
  <cp:lastModifiedBy>yunus9100@gmail.com</cp:lastModifiedBy>
  <cp:revision>24</cp:revision>
  <dcterms:created xsi:type="dcterms:W3CDTF">2020-10-14T09:17:04Z</dcterms:created>
  <dcterms:modified xsi:type="dcterms:W3CDTF">2024-02-22T17:28:15Z</dcterms:modified>
</cp:coreProperties>
</file>