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65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184-440E-3EC7-EFE7-78787D675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QA" dirty="0"/>
              <a:t>INTRODUCTION TO DIRECT AND INDIRECT SPEECH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4CEB0-DA4F-A716-393C-87707DF49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QA" dirty="0"/>
              <a:t>UNDERSTANDING THE DIFFERENCES AND USAGE </a:t>
            </a:r>
          </a:p>
        </p:txBody>
      </p:sp>
    </p:spTree>
    <p:extLst>
      <p:ext uri="{BB962C8B-B14F-4D97-AF65-F5344CB8AC3E}">
        <p14:creationId xmlns:p14="http://schemas.microsoft.com/office/powerpoint/2010/main" val="26478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02B82-D3A0-07DB-FABD-45287258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QA" dirty="0"/>
              <a:t>lESSON OBJECTIVE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1080A-9EC7-DD9E-BACD-CB4E32A8C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QA" dirty="0"/>
              <a:t>BY THE END OF THIS LESSON, STUDENTS WILL BE ABLE TO DIFFERENTIATE BETWEEN DIRECT AND INDIRECT SPEECH AND APPLY THEIR UNDRSTANDING IN VARIOUS SCENARIOS.</a:t>
            </a:r>
          </a:p>
        </p:txBody>
      </p:sp>
    </p:spTree>
    <p:extLst>
      <p:ext uri="{BB962C8B-B14F-4D97-AF65-F5344CB8AC3E}">
        <p14:creationId xmlns:p14="http://schemas.microsoft.com/office/powerpoint/2010/main" val="513488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17E6A-118E-816C-7946-85A05F42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QA" dirty="0"/>
              <a:t>Direct speech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96C93-DC0D-6074-A49F-97DA01089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Poppins" panose="020B0604020202020204" pitchFamily="34" charset="0"/>
              </a:rPr>
              <a:t>According to the Oxford Learner’s Dictionary, direct speech is defined as </a:t>
            </a:r>
            <a:r>
              <a:rPr lang="en-US" b="1" i="0" dirty="0">
                <a:solidFill>
                  <a:srgbClr val="444444"/>
                </a:solidFill>
                <a:effectLst/>
                <a:latin typeface="Poppins" panose="020B0604020202020204" pitchFamily="34" charset="0"/>
              </a:rPr>
              <a:t>“a speaker’s actual words.”</a:t>
            </a:r>
          </a:p>
          <a:p>
            <a:endParaRPr lang="en-US" b="1" dirty="0">
              <a:solidFill>
                <a:srgbClr val="444444"/>
              </a:solidFill>
              <a:latin typeface="Poppins" panose="020B0604020202020204" pitchFamily="34" charset="0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According to the Cambridge Dictionary, </a:t>
            </a:r>
            <a:r>
              <a:rPr lang="en-US" b="1" i="0" dirty="0">
                <a:solidFill>
                  <a:srgbClr val="444444"/>
                </a:solidFill>
                <a:effectLst/>
                <a:latin typeface="Poppins" pitchFamily="2" charset="77"/>
              </a:rPr>
              <a:t>“when you use direct speech, you repeat what someone has said using exactly the words they used.”</a:t>
            </a:r>
            <a:endParaRPr lang="en-QA" b="1" dirty="0"/>
          </a:p>
        </p:txBody>
      </p:sp>
    </p:spTree>
    <p:extLst>
      <p:ext uri="{BB962C8B-B14F-4D97-AF65-F5344CB8AC3E}">
        <p14:creationId xmlns:p14="http://schemas.microsoft.com/office/powerpoint/2010/main" val="369891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BFD90-1721-4E81-1D83-DAFA02AD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44444"/>
                </a:solidFill>
                <a:effectLst/>
                <a:latin typeface="Poppins" pitchFamily="2" charset="77"/>
              </a:rPr>
              <a:t>Rules to be Followed When Using Direct Speech</a:t>
            </a:r>
            <a:br>
              <a:rPr lang="en-US" b="1" i="0" dirty="0">
                <a:solidFill>
                  <a:srgbClr val="444444"/>
                </a:solidFill>
                <a:effectLst/>
                <a:latin typeface="Poppins" pitchFamily="2" charset="77"/>
              </a:rPr>
            </a:br>
            <a:endParaRPr lang="en-QA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13EA4F-BB2B-CE50-6096-4F3C945A0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256242" cy="3898223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The first point that you have to remember is that direct speech is the repetition of the exact words of the speaker and so you do not have a choice to add or remove words to and from what is said.</a:t>
            </a:r>
          </a:p>
          <a:p>
            <a:pPr marL="0" indent="0" algn="l">
              <a:buNone/>
            </a:pPr>
            <a:endParaRPr lang="en-US" b="0" i="0" dirty="0">
              <a:solidFill>
                <a:srgbClr val="444444"/>
              </a:solidFill>
              <a:effectLst/>
              <a:latin typeface="Poppins" pitchFamily="2" charset="77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For the same reason, these words spoken by the speaker needs  to be enclosed within quotation marks or speech marks.</a:t>
            </a:r>
          </a:p>
          <a:p>
            <a:pPr marL="0" indent="0" algn="l">
              <a:buNone/>
            </a:pPr>
            <a:endParaRPr lang="en-US" b="0" i="0" dirty="0">
              <a:solidFill>
                <a:srgbClr val="444444"/>
              </a:solidFill>
              <a:effectLst/>
              <a:latin typeface="Poppins" pitchFamily="2" charset="77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When using direct speech, you can follow the formula given below.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i="0" dirty="0">
                <a:solidFill>
                  <a:srgbClr val="444444"/>
                </a:solidFill>
                <a:effectLst/>
                <a:latin typeface="Poppins" pitchFamily="2" charset="77"/>
              </a:rPr>
              <a:t>Name of the speaker says/said, “Exact words of the speaker.”</a:t>
            </a:r>
          </a:p>
          <a:p>
            <a:pPr marL="0" indent="0">
              <a:buNone/>
            </a:pPr>
            <a:endParaRPr lang="en-US" b="1" dirty="0">
              <a:solidFill>
                <a:srgbClr val="444444"/>
              </a:solidFill>
              <a:latin typeface="Poppins" pitchFamily="2" charset="77"/>
            </a:endParaRPr>
          </a:p>
          <a:p>
            <a:pPr marL="0" indent="0">
              <a:buNone/>
            </a:pPr>
            <a:endParaRPr lang="en-US" b="1" dirty="0">
              <a:solidFill>
                <a:srgbClr val="444444"/>
              </a:solidFill>
              <a:latin typeface="Poppins" pitchFamily="2" charset="77"/>
            </a:endParaRP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57061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A7A5-A502-EEA1-E475-195CC33A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QA" dirty="0"/>
              <a:t>xamples of direct speech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632C3-EE80-A4C4-ED7A-1EC53DBF5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en-US" b="1" i="0" dirty="0">
                <a:solidFill>
                  <a:srgbClr val="444444"/>
                </a:solidFill>
                <a:effectLst/>
                <a:latin typeface="Poppins" pitchFamily="2" charset="77"/>
              </a:rPr>
              <a:t>Now that you know the rules to be followed, take a look at the following examples to have a better idea of how it is done.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Devi said, “I am teaching French for first year and second year college students.”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444444"/>
                </a:solidFill>
                <a:effectLst/>
                <a:latin typeface="Poppins" pitchFamily="2" charset="77"/>
              </a:rPr>
              <a:t>Freeda</a:t>
            </a: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 asked her brother, “Can you pick me up on your way home?”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“My friends are finally coming home this weekend”, said Sheena.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The students replied, “We are ready!”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Gayatri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Poppins" pitchFamily="2" charset="77"/>
              </a:rPr>
              <a:t>siad</a:t>
            </a: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, “My father has been working as a doctor for ten years. “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“What are you going to do with the broken mirror?”, asked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Poppins" pitchFamily="2" charset="77"/>
              </a:rPr>
              <a:t>Mridula</a:t>
            </a: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Carol said, “I have planned to wear a grey dress for the prom.”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The teacher says, “You have to make your submissions before 8 a.m. on Monday.”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The little boy said excitedly, “That was wonderful!”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444444"/>
                </a:solidFill>
                <a:effectLst/>
                <a:latin typeface="Poppins" pitchFamily="2" charset="77"/>
              </a:rPr>
              <a:t>Maduri</a:t>
            </a:r>
            <a:r>
              <a:rPr lang="en-US" b="0" i="0" dirty="0">
                <a:solidFill>
                  <a:srgbClr val="444444"/>
                </a:solidFill>
                <a:effectLst/>
                <a:latin typeface="Poppins" pitchFamily="2" charset="77"/>
              </a:rPr>
              <a:t> said, sitting on the sofa, “I am really happy I finally took time to come </a:t>
            </a:r>
          </a:p>
          <a:p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79762778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20</TotalTime>
  <Words>373</Words>
  <Application>Microsoft Macintosh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Poppins</vt:lpstr>
      <vt:lpstr>Parcel</vt:lpstr>
      <vt:lpstr>INTRODUCTION TO DIRECT AND INDIRECT SPEECH </vt:lpstr>
      <vt:lpstr>lESSON OBJECTIVE </vt:lpstr>
      <vt:lpstr>Direct speech </vt:lpstr>
      <vt:lpstr>Rules to be Followed When Using Direct Speech </vt:lpstr>
      <vt:lpstr>Examples of direct speech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DIRECT AND INDIRECT SPEECH </dc:title>
  <dc:creator>Shuhail Ahamed</dc:creator>
  <cp:lastModifiedBy>Shuhail Ahamed</cp:lastModifiedBy>
  <cp:revision>1</cp:revision>
  <dcterms:created xsi:type="dcterms:W3CDTF">2023-11-11T07:26:51Z</dcterms:created>
  <dcterms:modified xsi:type="dcterms:W3CDTF">2023-11-11T07:47:28Z</dcterms:modified>
</cp:coreProperties>
</file>