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6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75C64-1F88-429F-80CC-8D4983C21177}" type="datetimeFigureOut">
              <a:rPr lang="en-GB" smtClean="0"/>
              <a:pPr/>
              <a:t>12/07/2016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9EF4B-7AE0-48CE-9679-49F5FC52F77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1695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75C64-1F88-429F-80CC-8D4983C21177}" type="datetimeFigureOut">
              <a:rPr lang="en-GB" smtClean="0"/>
              <a:pPr/>
              <a:t>12/07/2016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9EF4B-7AE0-48CE-9679-49F5FC52F77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6990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75C64-1F88-429F-80CC-8D4983C21177}" type="datetimeFigureOut">
              <a:rPr lang="en-GB" smtClean="0"/>
              <a:pPr/>
              <a:t>12/07/2016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9EF4B-7AE0-48CE-9679-49F5FC52F77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8239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75C64-1F88-429F-80CC-8D4983C21177}" type="datetimeFigureOut">
              <a:rPr lang="en-GB" smtClean="0"/>
              <a:pPr/>
              <a:t>12/07/2016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9EF4B-7AE0-48CE-9679-49F5FC52F77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1834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75C64-1F88-429F-80CC-8D4983C21177}" type="datetimeFigureOut">
              <a:rPr lang="en-GB" smtClean="0"/>
              <a:pPr/>
              <a:t>12/07/2016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9EF4B-7AE0-48CE-9679-49F5FC52F77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5055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75C64-1F88-429F-80CC-8D4983C21177}" type="datetimeFigureOut">
              <a:rPr lang="en-GB" smtClean="0"/>
              <a:pPr/>
              <a:t>12/07/2016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9EF4B-7AE0-48CE-9679-49F5FC52F77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8900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75C64-1F88-429F-80CC-8D4983C21177}" type="datetimeFigureOut">
              <a:rPr lang="en-GB" smtClean="0"/>
              <a:pPr/>
              <a:t>12/07/2016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9EF4B-7AE0-48CE-9679-49F5FC52F77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0461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75C64-1F88-429F-80CC-8D4983C21177}" type="datetimeFigureOut">
              <a:rPr lang="en-GB" smtClean="0"/>
              <a:pPr/>
              <a:t>12/07/2016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9EF4B-7AE0-48CE-9679-49F5FC52F77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696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75C64-1F88-429F-80CC-8D4983C21177}" type="datetimeFigureOut">
              <a:rPr lang="en-GB" smtClean="0"/>
              <a:pPr/>
              <a:t>12/07/2016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9EF4B-7AE0-48CE-9679-49F5FC52F77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4393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75C64-1F88-429F-80CC-8D4983C21177}" type="datetimeFigureOut">
              <a:rPr lang="en-GB" smtClean="0"/>
              <a:pPr/>
              <a:t>12/07/2016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9EF4B-7AE0-48CE-9679-49F5FC52F77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9837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75C64-1F88-429F-80CC-8D4983C21177}" type="datetimeFigureOut">
              <a:rPr lang="en-GB" smtClean="0"/>
              <a:pPr/>
              <a:t>12/07/2016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9EF4B-7AE0-48CE-9679-49F5FC52F77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3687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775C64-1F88-429F-80CC-8D4983C21177}" type="datetimeFigureOut">
              <a:rPr lang="en-GB" smtClean="0"/>
              <a:pPr/>
              <a:t>12/07/2016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79EF4B-7AE0-48CE-9679-49F5FC52F77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2011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3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4493239" y="1592796"/>
            <a:ext cx="3312284" cy="27074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GB" sz="1500" b="1" dirty="0">
                <a:solidFill>
                  <a:srgbClr val="FF0000"/>
                </a:solidFill>
              </a:rPr>
              <a:t>Science - Year </a:t>
            </a:r>
            <a:r>
              <a:rPr lang="en-GB" sz="1500" b="1" dirty="0" smtClean="0">
                <a:solidFill>
                  <a:srgbClr val="FF0000"/>
                </a:solidFill>
              </a:rPr>
              <a:t>3</a:t>
            </a:r>
            <a:endParaRPr lang="en-GB" sz="15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en-GB" sz="1350" dirty="0"/>
          </a:p>
          <a:p>
            <a:pPr marL="0" indent="0" algn="ctr">
              <a:buNone/>
            </a:pPr>
            <a:r>
              <a:rPr lang="en-GB" sz="1350" dirty="0" smtClean="0"/>
              <a:t>Light </a:t>
            </a:r>
            <a:r>
              <a:rPr lang="en-GB" sz="1350" dirty="0"/>
              <a:t>– Block </a:t>
            </a:r>
            <a:r>
              <a:rPr lang="en-GB" sz="1350" dirty="0" smtClean="0"/>
              <a:t>3L</a:t>
            </a:r>
            <a:endParaRPr lang="en-GB" sz="1350" dirty="0"/>
          </a:p>
          <a:p>
            <a:pPr marL="0" indent="0" algn="ctr">
              <a:buNone/>
            </a:pPr>
            <a:endParaRPr lang="en-GB" sz="1350" dirty="0"/>
          </a:p>
          <a:p>
            <a:pPr marL="0" indent="0" algn="ctr">
              <a:buNone/>
            </a:pPr>
            <a:r>
              <a:rPr lang="en-GB" b="1" dirty="0" smtClean="0"/>
              <a:t>Light and Shadows</a:t>
            </a:r>
            <a:endParaRPr lang="en-GB" sz="1350" dirty="0"/>
          </a:p>
          <a:p>
            <a:pPr marL="0" indent="0" algn="ctr">
              <a:buNone/>
            </a:pPr>
            <a:endParaRPr lang="en-GB" sz="1350" dirty="0"/>
          </a:p>
          <a:p>
            <a:pPr marL="0" indent="0" algn="ctr">
              <a:buNone/>
            </a:pPr>
            <a:r>
              <a:rPr lang="en-GB" sz="1350" dirty="0"/>
              <a:t>Session </a:t>
            </a:r>
            <a:r>
              <a:rPr lang="en-GB" sz="1350" dirty="0" smtClean="0"/>
              <a:t>6</a:t>
            </a:r>
            <a:endParaRPr lang="en-GB" sz="1350" dirty="0"/>
          </a:p>
          <a:p>
            <a:pPr marL="0" indent="0" algn="ctr">
              <a:buNone/>
            </a:pPr>
            <a:r>
              <a:rPr lang="en-GB" sz="1350" b="1" smtClean="0"/>
              <a:t>Answers PowerPoint</a:t>
            </a:r>
            <a:endParaRPr lang="en-GB" sz="135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311905" y="6206148"/>
            <a:ext cx="5674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/>
              <a:t>© Original resource copyright Hamilton Trust, who give permission for it to be adapted as wished by individual users.</a:t>
            </a:r>
          </a:p>
          <a:p>
            <a:r>
              <a:rPr lang="en-GB" sz="900" dirty="0"/>
              <a:t>We refer you to our warning, at the foot of the block overview, about links to other websites.</a:t>
            </a:r>
          </a:p>
        </p:txBody>
      </p:sp>
    </p:spTree>
    <p:extLst>
      <p:ext uri="{BB962C8B-B14F-4D97-AF65-F5344CB8AC3E}">
        <p14:creationId xmlns:p14="http://schemas.microsoft.com/office/powerpoint/2010/main" val="1451316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64227" y="617550"/>
            <a:ext cx="89121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7</a:t>
            </a:r>
            <a:r>
              <a:rPr lang="en-GB" sz="3600" dirty="0" smtClean="0"/>
              <a:t>. When white light is split into a spectrum, this is called …</a:t>
            </a:r>
            <a:endParaRPr lang="en-GB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1434845" y="4930258"/>
            <a:ext cx="26596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/>
              <a:t>A</a:t>
            </a:r>
          </a:p>
          <a:p>
            <a:pPr algn="ctr"/>
            <a:r>
              <a:rPr lang="en-GB" sz="3600" dirty="0" smtClean="0"/>
              <a:t>Reduction</a:t>
            </a:r>
            <a:endParaRPr lang="en-GB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8649120" y="4930258"/>
            <a:ext cx="23684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/>
              <a:t>C</a:t>
            </a:r>
          </a:p>
          <a:p>
            <a:pPr algn="ctr"/>
            <a:r>
              <a:rPr lang="en-GB" sz="3600" dirty="0" smtClean="0"/>
              <a:t>Refraction</a:t>
            </a:r>
            <a:endParaRPr lang="en-GB" sz="3600" dirty="0"/>
          </a:p>
        </p:txBody>
      </p:sp>
      <p:pic>
        <p:nvPicPr>
          <p:cNvPr id="8" name="Picture 2" descr="http://www.bbc.co.uk/staticarchive/76a64e18ce06770fe8376e1985cca969d600d7e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7160" y="2010532"/>
            <a:ext cx="2557976" cy="25579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130844" y="4930257"/>
            <a:ext cx="24819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/>
              <a:t>B</a:t>
            </a:r>
          </a:p>
          <a:p>
            <a:pPr algn="ctr"/>
            <a:r>
              <a:rPr lang="en-GB" sz="3600" dirty="0" smtClean="0"/>
              <a:t>Restriction</a:t>
            </a:r>
            <a:endParaRPr lang="en-GB" sz="3600" dirty="0"/>
          </a:p>
        </p:txBody>
      </p:sp>
      <p:sp>
        <p:nvSpPr>
          <p:cNvPr id="7" name="Down Arrow 6"/>
          <p:cNvSpPr/>
          <p:nvPr/>
        </p:nvSpPr>
        <p:spPr>
          <a:xfrm>
            <a:off x="9420388" y="3289520"/>
            <a:ext cx="825924" cy="15454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3736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02327" y="822806"/>
            <a:ext cx="89121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8</a:t>
            </a:r>
            <a:r>
              <a:rPr lang="en-GB" sz="3600" dirty="0" smtClean="0"/>
              <a:t>. A rainbow is made when sunlight is refracted by</a:t>
            </a:r>
            <a:endParaRPr lang="en-GB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5072934" y="4941882"/>
            <a:ext cx="23709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/>
              <a:t>B</a:t>
            </a:r>
          </a:p>
          <a:p>
            <a:pPr algn="ctr"/>
            <a:r>
              <a:rPr lang="en-GB" sz="3600" dirty="0" smtClean="0"/>
              <a:t>Raindrops</a:t>
            </a:r>
            <a:endParaRPr lang="en-GB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8119926" y="4664884"/>
            <a:ext cx="386366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/>
              <a:t>C</a:t>
            </a:r>
          </a:p>
          <a:p>
            <a:pPr algn="ctr"/>
            <a:r>
              <a:rPr lang="en-GB" sz="3600" dirty="0" smtClean="0"/>
              <a:t>Dust particles in the air</a:t>
            </a:r>
            <a:endParaRPr lang="en-GB" sz="3600" dirty="0"/>
          </a:p>
        </p:txBody>
      </p:sp>
      <p:pic>
        <p:nvPicPr>
          <p:cNvPr id="8" name="Picture 2" descr="https://upload.wikimedia.org/wikipedia/commons/5/5c/Double-alaskan-rainbo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776" y="2023135"/>
            <a:ext cx="5029282" cy="26417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69257" y="4664884"/>
            <a:ext cx="3352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/>
              <a:t>A</a:t>
            </a:r>
          </a:p>
          <a:p>
            <a:pPr algn="ctr"/>
            <a:r>
              <a:rPr lang="en-GB" sz="3600" dirty="0" smtClean="0"/>
              <a:t>Low flying aircraft</a:t>
            </a:r>
            <a:endParaRPr lang="en-GB" sz="3600" dirty="0"/>
          </a:p>
        </p:txBody>
      </p:sp>
      <p:sp>
        <p:nvSpPr>
          <p:cNvPr id="7" name="Down Arrow 6"/>
          <p:cNvSpPr/>
          <p:nvPr/>
        </p:nvSpPr>
        <p:spPr>
          <a:xfrm>
            <a:off x="6323278" y="3760632"/>
            <a:ext cx="825924" cy="15454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2760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71600" y="977900"/>
            <a:ext cx="934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9</a:t>
            </a:r>
            <a:r>
              <a:rPr lang="en-GB" sz="3200" dirty="0" smtClean="0"/>
              <a:t>. A light source…</a:t>
            </a:r>
            <a:endParaRPr lang="en-GB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1117600" y="4676685"/>
            <a:ext cx="28829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/>
              <a:t>A</a:t>
            </a:r>
          </a:p>
          <a:p>
            <a:pPr algn="ctr"/>
            <a:r>
              <a:rPr lang="en-GB" sz="3200" dirty="0" smtClean="0"/>
              <a:t>generates light</a:t>
            </a:r>
            <a:endParaRPr lang="en-GB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4553857" y="4676685"/>
            <a:ext cx="3352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/>
              <a:t>B</a:t>
            </a:r>
          </a:p>
          <a:p>
            <a:pPr algn="ctr"/>
            <a:r>
              <a:rPr lang="en-GB" sz="3200" dirty="0" smtClean="0"/>
              <a:t>reflects light</a:t>
            </a:r>
            <a:endParaRPr lang="en-GB" sz="3200" dirty="0"/>
          </a:p>
        </p:txBody>
      </p:sp>
      <p:pic>
        <p:nvPicPr>
          <p:cNvPr id="9" name="Picture 2" descr="http://www.torchdirect.co.uk/user/9-LED-TORCH-FREE-GIFT-OFF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700" y="396927"/>
            <a:ext cx="3316309" cy="331630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8460014" y="4676685"/>
            <a:ext cx="29899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/>
              <a:t>C</a:t>
            </a:r>
          </a:p>
          <a:p>
            <a:pPr algn="ctr"/>
            <a:r>
              <a:rPr lang="en-GB" sz="3200" dirty="0" smtClean="0"/>
              <a:t>absorbs light</a:t>
            </a:r>
            <a:endParaRPr lang="en-GB" sz="3200" dirty="0"/>
          </a:p>
        </p:txBody>
      </p:sp>
      <p:sp>
        <p:nvSpPr>
          <p:cNvPr id="7" name="Down Arrow 6"/>
          <p:cNvSpPr/>
          <p:nvPr/>
        </p:nvSpPr>
        <p:spPr>
          <a:xfrm>
            <a:off x="2020909" y="2794716"/>
            <a:ext cx="825924" cy="15454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1775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71600" y="2447707"/>
            <a:ext cx="916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10. These are all light sources except for…</a:t>
            </a:r>
            <a:endParaRPr lang="en-GB" sz="3600" dirty="0"/>
          </a:p>
        </p:txBody>
      </p:sp>
      <p:pic>
        <p:nvPicPr>
          <p:cNvPr id="4" name="Picture 2" descr="http://nineplanets.org/images/thesu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715963"/>
            <a:ext cx="1646007" cy="15700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nineplanets.org/images/themo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5775" y="715963"/>
            <a:ext cx="1582451" cy="13779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://s.hswstatic.com/gif/how-to-start-a-fire-250x15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3094" y="715963"/>
            <a:ext cx="2296583" cy="13779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http://images30.fotki.com/v40/photos/1/141020/3830456/IMG_1386-vi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4545" y="715963"/>
            <a:ext cx="1944104" cy="14070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ttp://www.healthcentral.com/sites/www.healthcentral.com/files/lamp_shutter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3517" y="715963"/>
            <a:ext cx="1473200" cy="1473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8593109" y="4827813"/>
            <a:ext cx="27051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/>
              <a:t>C</a:t>
            </a:r>
          </a:p>
          <a:p>
            <a:pPr algn="ctr"/>
            <a:r>
              <a:rPr lang="en-GB" sz="3200" dirty="0" smtClean="0"/>
              <a:t>the moon</a:t>
            </a:r>
            <a:endParaRPr lang="en-GB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1633307" y="4827813"/>
            <a:ext cx="16541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/>
              <a:t>A</a:t>
            </a:r>
          </a:p>
          <a:p>
            <a:pPr algn="ctr"/>
            <a:r>
              <a:rPr lang="en-GB" sz="3200" dirty="0" smtClean="0"/>
              <a:t>the fire</a:t>
            </a:r>
            <a:endParaRPr lang="en-GB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5138057" y="4827813"/>
            <a:ext cx="24964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/>
              <a:t>B</a:t>
            </a:r>
          </a:p>
          <a:p>
            <a:pPr algn="ctr"/>
            <a:r>
              <a:rPr lang="en-GB" sz="3200" dirty="0"/>
              <a:t>t</a:t>
            </a:r>
            <a:r>
              <a:rPr lang="en-GB" sz="3200" dirty="0" smtClean="0"/>
              <a:t>he sun</a:t>
            </a:r>
            <a:endParaRPr lang="en-GB" sz="3200" dirty="0"/>
          </a:p>
        </p:txBody>
      </p:sp>
      <p:sp>
        <p:nvSpPr>
          <p:cNvPr id="12" name="Down Arrow 11"/>
          <p:cNvSpPr/>
          <p:nvPr/>
        </p:nvSpPr>
        <p:spPr>
          <a:xfrm>
            <a:off x="9532697" y="3094038"/>
            <a:ext cx="825924" cy="15454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4863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66800" y="952500"/>
            <a:ext cx="1016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11. Looking directly at the sun is …</a:t>
            </a:r>
            <a:endParaRPr lang="en-GB" sz="3200" dirty="0"/>
          </a:p>
        </p:txBody>
      </p:sp>
      <p:pic>
        <p:nvPicPr>
          <p:cNvPr id="5" name="Picture 2" descr="http://nineplanets.org/images/thesu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7986" y="706816"/>
            <a:ext cx="2959100" cy="28225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392386" y="4164237"/>
            <a:ext cx="347435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/>
              <a:t>B</a:t>
            </a:r>
          </a:p>
          <a:p>
            <a:pPr algn="ctr"/>
            <a:r>
              <a:rPr lang="en-GB" sz="2800" dirty="0" smtClean="0"/>
              <a:t>extremely dangerous and can cause blindness</a:t>
            </a:r>
            <a:endParaRPr lang="en-GB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1066800" y="4191903"/>
            <a:ext cx="261982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/>
              <a:t>A</a:t>
            </a:r>
          </a:p>
          <a:p>
            <a:pPr algn="ctr"/>
            <a:r>
              <a:rPr lang="en-GB" sz="2800" dirty="0" smtClean="0"/>
              <a:t>a bit risky but only a problem if you stare at it</a:t>
            </a:r>
            <a:endParaRPr lang="en-GB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8316686" y="4325257"/>
            <a:ext cx="328022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/>
              <a:t>C</a:t>
            </a:r>
          </a:p>
          <a:p>
            <a:pPr algn="ctr"/>
            <a:r>
              <a:rPr lang="en-GB" sz="2800" dirty="0" smtClean="0"/>
              <a:t>not recommended for young children but okay for adults</a:t>
            </a:r>
            <a:endParaRPr lang="en-GB" sz="2800" dirty="0"/>
          </a:p>
        </p:txBody>
      </p:sp>
      <p:sp>
        <p:nvSpPr>
          <p:cNvPr id="8" name="Down Arrow 7"/>
          <p:cNvSpPr/>
          <p:nvPr/>
        </p:nvSpPr>
        <p:spPr>
          <a:xfrm>
            <a:off x="5895310" y="2472744"/>
            <a:ext cx="825924" cy="15454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9589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61143" y="754742"/>
            <a:ext cx="995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12. You can protect your eyes and skin from the dangers of strong sunlight by … </a:t>
            </a:r>
            <a:endParaRPr lang="en-GB" sz="3600" dirty="0"/>
          </a:p>
        </p:txBody>
      </p:sp>
      <p:pic>
        <p:nvPicPr>
          <p:cNvPr id="3" name="Picture 2" descr="http://www.boots.com/wcsstore/cmsassets/Boots/Library/Icon/Content%20/Opticians/00_2014/02_FEB/ultra-violet-myths/opticians-sunglasses-smiling-kid-child/opticians-sunglasses-smiling-kid-chil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66" y="2277899"/>
            <a:ext cx="1414690" cy="18843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www.skincancer.org/Media/Default/Page/the-glaring-need-for-sun-safety-in-schools/Child-in-Sun-Protective-Ha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1136" y="2549969"/>
            <a:ext cx="2175985" cy="158092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data:image/jpeg;base64,/9j/4AAQSkZJRgABAQAAAQABAAD/2wCEAAkGBxISEhUTExMWFhUXFRgXGBUXFxMWFxcYGBgYFhUYFRUYHSggGBolGxcWITEhJSkrLi4uGB8zODMsNygtLisBCgoKDg0OGxAQGislHyUtLS0tLS0tLS0tLS0tLS0tLS0tLS0yNy4tLS0tLS0tLS0tLSstLSstLS0tLy0tKy0tLf/AABEIALoBDwMBIgACEQEDEQH/xAAcAAEAAQUBAQAAAAAAAAAAAAAABQIDBAYHAQj/xAA+EAABAwIDBQUHAgQFBQEAAAABAAIRAyEEMUEFElFhcQaBkaHwBxMiscHR4TLxFEJigiMzUsLSRFNyktMV/8QAGgEBAAMBAQEAAAAAAAAAAAAAAAECAwQGBf/EACwRAQEAAgICAQMCBAcAAAAAAAABAhEDBBIhMQUTQSJhFTJRcRSBkaGxwfD/2gAMAwEAAhEDEQA/AO4oiICIiAiIgIiICIiAiIgIiICIiAiLVvaN2lfgMJ72mGmoajGNDr2Jl5jiGB0c4myi3SZNtoXq1L2bbaxOLwoq4hhbLjuudALxJvugAQMp1g8JO2pLss1dCIilAiIgIiICIiAiIgIiICIiAiIgIiICIiAiIgIiICLxzgFC47tThKRIdWZIzAcDHXgouUnyvhxZ8l1hLf7JtFqbu32DGdQDrvf8VJ4TtHRfcGRxaWvHfuEkd4CiZS/FaZ9bmwm8sbEyix6WNpus2o0ngHNJ8FkKzCzTwrlvbKmNp7TpYFjpbQ/zokbjSGveb2cTDGWkgngSuh7e2o3DYepWdEMaSBxP8o7zAWlexzZThQq42rJq4qq50kX3GucBHIu3jOo3eAVMvd00w9S5OgYeg1jWsYA1rQA1osAAIAA4QrqIrsxERAREQEREBERAREQEREBERAREQEREBERAREQFG7X2syg0k3PAK7tHGim3mtB2xji8m97m5y5nT1483Z7H2p6+Xd0up97LeXwjtt7dxGIdulxAmAxsx3x+r1Za/Xw7hnFxlmRxFvWV1IuO66Z3dLZxaw4G+vTOyu0MOKr90N/SLtbckiB8RNtb7xzIAyMfMky5L+q+3sOK4cGP6ZJi1/8AgN4wSBrFsuMBZLsBiKQBw4rsBIu0vkm2oAtJ6Lf8BsxtNotumZIaSfEkS4887aZLPkDRdeHV1+XHzfVN3Uxln7uVY7bGPYQ2rVc7dggVW0qgEibFwOh04rLwftCxlIwNwgaEVB5B26L/ANK3nH7Ho1p32AyZMEiTAE2OcAeC1vaPYekWzScQ6+dx+PXdbLDlx/lqvHz9LlmuXCT+09f7Irb3bZ+NpGjXa8MJBIY+neJgEe7Bieakti9t2NpU6X8RVoBrQILGOFuDgCY7gojaHZWoym17CXNIlzSPiBvLTEWtGkytYx9AscWkQRAIvn3k9eF1nc+SXeTedHpck1xz/v8A5dZo9ocSfip4hr2ASXmHN7wy41sSDpBVh3tL90Yc/wB6RmadJoYP7nVGlcqZiXMcH0yWOAjeaSCb6x8lLP7UvqNDMRTbWAycN6m8ddyGkcoVsOWyfP8Aq58/puEvvGWftqX/AN/nHT9m+1XCu/zG1G8TuWHP4XOW6bJ2xQxLN+hVbUbrum45OGbTyK+Y61USTTkAzaZI4gnXrryXuA2jUoVBVovdTeP5mmD0PEcjZaY9nKX9UY8/0Thyx3xWy/v8PqpFz7sB7RG4uKGIhlf+U5MqxP6f9L7fp104DoAXZjlMpuPN83Dnw53DOe3qIilkIiICIiAiIgIiICIiAiIgIiICt1qoaCTkFcWs9s9qClTgG/1/Auq5ZTGbrXg4ry8kwn5QPaLbUucAcs+vDpkFrWOxURBl0fEeef2WK7EzJ4/POO75hYuIJbIvcDlnJv45Lz/LyXPK2vcdXqY8cmMXsMz3jxvE34WuclvGxsOylTAtMS4cDoO7JaFQqup3yMSPlKo2liqhc1oe79IyJFzmLZ8PwteDmx4/n3V+z1cuezGZajpgrA6hU1agC5d/+9UpO3XEy2RbKefC401Oi2XZe3G1WyXCdRN9bxw7vovo8fNM3yex0M+P38xstSuF6akDOyhhiwYINiLd9147ETr3Lbbk+1Uv74Rl4LnntBwoD/egQHQLamJv4ONuK27+KEQtf7WvD8O8FwBEOE6kHLvWfLN4unqW8fJLGiPc0wLjjr3gK1UiTBkcYiRxhWt5X2Oj9JnebBtlcEi/QXXHMX2rntRWaRnwHhHw+ULxolX34Qj9J3ugI0k2Krp4ZxkEbrhlaxztPUADrmIV7iymUYzgWlsSLSCCeJhw4ZacF3P2Ydt/4tv8NXdOIY2Q7/usFiT/AFjXiL8Y4Wd5pBEiCRPMZr3BY99CoytSduvpuD2nmNDxByI1BIWnFnca4e/1sefjv9Z8PrRFGdmtrsxeGpYhmVRgMTO67J7SeIcCO5Sa73kbNXVEREQIiICIiAiIgIiICIiAiIg8K477Qdr72I3BkJnvyHgfmut4+pu03Hg0/YL547VVy7EVD/UQMtNR4etObt39Gn3PoXFMua5X8RmUapEzk0wORjXXuSpXnM58vH6qN2dVO4ROs95zWe57bRoB4xee9fCz+XrZ6rIx9YucT6sB4qNe+L+oV7H1QAIOl9f2/Cw6jgGb06xGfQ8xdRji0wsmMiNxL7qrAVgHNLjADwZGgyNjbJY1V6pqiCRIPMZLuxmmfLZfTa8LtBtOWggtAlskauJFxmQCPE9FmVtrU7Oa4b0XEzbgYWhmoTqqm1SF0TkscF4ca3Y7chp3m3E5XsMz+crLTsbjX1nlxJMkwJmBwHd9VjVKhVtryMkyzuSkwxwvpcjn6KywQ0CLki/L19Vh4dknMDqqnKJdVrj8M92IIPCMwrrMRxUTvmZzKuvxJJnp5LXHJnnJfhn4lrX9eKwauFgE52VylUUk1oPRX8JWOefj6dJ9gm097D18OTelUD2jg2oLx/c1x711RcN9jrvdbQc0fpqUnNP/AJMO8PKfFdxXRj/LHl+5jMea6eoiKzlEREBERAREQEREBERAREQRXaWpu0Hc7L527QVJrEZ+pPzX0F2vd/gf3fQr5/29hj755HAO8r+EFc/Zm8XoPolk8lGGqTMCAXZZwM+uVu5ZmGxDbk5bqx9kUoa8uByMDK9vosQ1DfUGY0Pq4Xyc+PdenxymU0vVahcWtAue8nksWrWKtve6eBHdzVsytMcNJ89LbyqC5X2UbjekA37o0lWXhbSOXLJUWi0HS9og8Oa9qgACDfW2V7dVTTpEzyE3t4cSvIUaJfSkkRz9fhWyqyFQ4K0Y5behyuUyDMmLGLTfQK01pWQ+lugGb3tw4XVvHasyqhkTf9+SNeJNumUd85qktVAF1bxRcl+nUJhs2kwOExMeAU5hjInUqCw7Lqf2ZRmOdl04xy89bR7PaRbjKRIgzfo63+5dwXIuxVKcRSP9QHhB+i66Ft+I8727vkeoiI5hERAREQEREBERAREQEREEL2spzQPX6FcZ2iwCpOuXn68V3LbdLeovHJca2vQuT69WVc5uPq/Ts9biFeyWn1osD3bS3KNQc+ql2slYdVoz9aLmuMfew5ah8W2TN5tx0EZ+AXgpEATr0PIzwyWXiGAHOfXoKwo8I2+48deFZFONFeJ9fJVVKpIA4ZK2ldrAYFS0wTlcRkD4cLq6lSJtlZRcZVpfTGbQEicuUTz6K26kJt5rMc2wKs6qZhFLkqbRiDa/kqw0REXmZ16dFSwE5BeuN1fTPK+1ss0VwYXWLGy9pZ34Hx09clW0+GSKW3S9RwwsGi/zk/t4KdwVENA5R+VGYAX5zn8vqpuhTsPXJXxjj5sq3TsFhv8AGaeEu8iPqF0laj2Dwe60uP8ApA8bn5ea25a18Hmu86IiKGQiIgIiICIiAiIgIiICIiCiszeaRxBHiuS7ewsPeMjf5/eV11aP2x2f8ZcBnfxz8/movw6+pn45uaQRKxq9OxUviaME2/ZYOIpW9dyxr0GN37QtQxosYhZ+Kp3KwqrYNj8+qq6ItlqEKunUgjWPX1XrgIkG/BF48Y1sGZmfL7ryuWzaVTdIj18kWU1HyBbLzVDWT3CcwP3zXr7egrQddTEeLJo2yMTY9LH10Vqqb8VQ98mePQZ8BwXlSRFsxI6KYpYvOdJnUkkjIDhCrGfAW/frqrMybCOSyKDZ8uvcpZ5zUS+zKHrr+FsOAw++4RqQB4qP2dQO7Pn3XW7dkNm+8qA6D8A/KFpi+X2M/GWt42Hhfd0mjjfxy8oUgvAF6rPh27EREBERAREQEREBERAREQEREBRu3cF72meIk/f79ykl4UTLq7jkGNwsHvg/dROIoxnl6H2W/wDarZgY4uA+F3kdVp+Lo2jULLKPQdbmmWMaxiqJnL0PXkous2Ctgx1M8PBQeIGf7LN9LBiEEX81XTFjcW7vBWTU0m2cfhVOyGV5g6nS97XSt5FReTnfTuXlR2RmdI1EKp4JG8RAy+EDOOvqVie8Nxx6eXBRtOlTirb87GfHwuqnm3OVQXTmTw425KfIsVOJaSCBOWh8+KpovAIJE3yOvKyocZsPyeqriJBHKb2PyU+TNfpm08/2+vgpLZ1PeIUPSac9Jiea2zYOGuOXr13JGXNZJtsGzsMbAC58h+TZdR7N7PFKkLXIHhotc7H7I3j7xw+EeZ9erreQt8Z6ea7nL5ZeMeoiKXEIiICIiAiIgIiICIiAiIgIiICIiDHxuFbUYWOyPkeK5vtrZ7qTyCMvQ9dV1BRe3tlNrsiweMj9DyUWbdPW5/t5e/hxnaVPdnh6/C1nGWN5W67cwzmFzXCHNsQdR61WkbUtPnlxXPfVeo62UyiPc7VVlwieM2+KxtF9dVZdU5mNAb3yKrZEG8CxGpnKPCb8lllk6plNqwcgRE6wZjpqqGslViq0HLvBMgjUZZ81Z3+5Z+dabi9vXJJN8yrD3evyq2VTxyVFeob3mc7a/TJJldq52a9LbjN/tKNdoZj1oqSc+HK3q0rzf/H5Wku3N5M7AslwXRexuyzVeGDvPAanx8T0WnbAwRcRAueOQGpPJdW7O4+jhWBrLk3c45uP0HAadSSejjx3XzO/2dTxx+W/YTDtpsDWiABAV9a5R7Sg8Fn4fbLHZ2W+nn7KlEVLHg3CqUIEREBERAREQEREBERAREQEREBERBTUdAlQGP2q68WCn3tkQVHVti03Zl3iPspi2Nn5c87SYhlVvx/qGTh+ofcciuY7btMweYy6xp6uu8bQ7C0KudSqOhZ9WqBxPsfwz/8AqcSO+h/81lnhcn0ev3ZxT04KaqqbiF2er7DMMcsVXHdSP+1Y7/YRS0xlUdadM/IhZ/YbfxT36jkVTEz6Co96ur1vYQY+DGmf6qQ+j1h1PYVidMbTPWk8fJxT/DrfxWf0c3p1l5WrXXRh7DMXri6Xcyosil7C6n8+L/8AVsfOUnXqcvqs16crNZSex8KHOBed1ueRJ7l1PCexOkwyaz3dS3/ip3CezGizn1JWmPDpjl9Q3GlYANAAYLd9+phS1CgfUrecN2MpM4eakaXZ+mFrqRxZc0rRqGHd6CkaGHfzW4N2PTHFZNHBsbkLqdxlc9sbZVJzWDeUgF6iqzEREBERAREQEREBERAREQEREBERAREQEREBERAREQEREBERAREQEREBERAREQEREBERAREQ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6" descr="data:image/jpeg;base64,/9j/4AAQSkZJRgABAQAAAQABAAD/2wCEAAkGBxISEhUTExMWFhUXFRgXGBUXFxMWFxcYGBgYFhUYFRUYHSggGBolGxcWITEhJSkrLi4uGB8zODMsNygtLisBCgoKDg0OGxAQGislHyUtLS0tLS0tLS0tLS0tLS0tLS0tLS0yNy4tLS0tLS0tLS0tLSstLSstLS0tLy0tKy0tLf/AABEIALoBDwMBIgACEQEDEQH/xAAcAAEAAQUBAQAAAAAAAAAAAAAABQIDBAYHAQj/xAA+EAABAwIDBQUHAgQFBQEAAAABAAIRAyEEMUEFElFhcQaBkaHwBxMiscHR4TLxFEJigiMzUsLSRFNyktMV/8QAGgEBAAMBAQEAAAAAAAAAAAAAAAECAwQGBf/EACwRAQEAAgICAQMCBAcAAAAAAAABAhEDBBIhMQUTQSJhFTJRcRSBkaGxwfD/2gAMAwEAAhEDEQA/AO4oiICIiAiIgIiICIiAiIgIiICIiAiLVvaN2lfgMJ72mGmoajGNDr2Jl5jiGB0c4myi3SZNtoXq1L2bbaxOLwoq4hhbLjuudALxJvugAQMp1g8JO2pLss1dCIilAiIgIiICIiAiIgIiICIiAiIgIiICIiAiIgIiICLxzgFC47tThKRIdWZIzAcDHXgouUnyvhxZ8l1hLf7JtFqbu32DGdQDrvf8VJ4TtHRfcGRxaWvHfuEkd4CiZS/FaZ9bmwm8sbEyix6WNpus2o0ngHNJ8FkKzCzTwrlvbKmNp7TpYFjpbQ/zokbjSGveb2cTDGWkgngSuh7e2o3DYepWdEMaSBxP8o7zAWlexzZThQq42rJq4qq50kX3GucBHIu3jOo3eAVMvd00w9S5OgYeg1jWsYA1rQA1osAAIAA4QrqIrsxERAREQEREBERAREQEREBERAREQEREBERAREQFG7X2syg0k3PAK7tHGim3mtB2xji8m97m5y5nT1483Z7H2p6+Xd0up97LeXwjtt7dxGIdulxAmAxsx3x+r1Za/Xw7hnFxlmRxFvWV1IuO66Z3dLZxaw4G+vTOyu0MOKr90N/SLtbckiB8RNtb7xzIAyMfMky5L+q+3sOK4cGP6ZJi1/8AgN4wSBrFsuMBZLsBiKQBw4rsBIu0vkm2oAtJ6Lf8BsxtNotumZIaSfEkS4887aZLPkDRdeHV1+XHzfVN3Uxln7uVY7bGPYQ2rVc7dggVW0qgEibFwOh04rLwftCxlIwNwgaEVB5B26L/ANK3nH7Ho1p32AyZMEiTAE2OcAeC1vaPYekWzScQ6+dx+PXdbLDlx/lqvHz9LlmuXCT+09f7Irb3bZ+NpGjXa8MJBIY+neJgEe7Bieakti9t2NpU6X8RVoBrQILGOFuDgCY7gojaHZWoym17CXNIlzSPiBvLTEWtGkytYx9AscWkQRAIvn3k9eF1nc+SXeTedHpck1xz/v8A5dZo9ocSfip4hr2ASXmHN7wy41sSDpBVh3tL90Yc/wB6RmadJoYP7nVGlcqZiXMcH0yWOAjeaSCb6x8lLP7UvqNDMRTbWAycN6m8ddyGkcoVsOWyfP8Aq58/puEvvGWftqX/AN/nHT9m+1XCu/zG1G8TuWHP4XOW6bJ2xQxLN+hVbUbrum45OGbTyK+Y61USTTkAzaZI4gnXrryXuA2jUoVBVovdTeP5mmD0PEcjZaY9nKX9UY8/0Thyx3xWy/v8PqpFz7sB7RG4uKGIhlf+U5MqxP6f9L7fp104DoAXZjlMpuPN83Dnw53DOe3qIilkIiICIiAiIgIiICIiAiIgIiICt1qoaCTkFcWs9s9qClTgG/1/Auq5ZTGbrXg4ry8kwn5QPaLbUucAcs+vDpkFrWOxURBl0fEeef2WK7EzJ4/POO75hYuIJbIvcDlnJv45Lz/LyXPK2vcdXqY8cmMXsMz3jxvE34WuclvGxsOylTAtMS4cDoO7JaFQqup3yMSPlKo2liqhc1oe79IyJFzmLZ8PwteDmx4/n3V+z1cuezGZajpgrA6hU1agC5d/+9UpO3XEy2RbKefC401Oi2XZe3G1WyXCdRN9bxw7vovo8fNM3yex0M+P38xstSuF6akDOyhhiwYINiLd9147ETr3Lbbk+1Uv74Rl4LnntBwoD/egQHQLamJv4ONuK27+KEQtf7WvD8O8FwBEOE6kHLvWfLN4unqW8fJLGiPc0wLjjr3gK1UiTBkcYiRxhWt5X2Oj9JnebBtlcEi/QXXHMX2rntRWaRnwHhHw+ULxolX34Qj9J3ugI0k2Krp4ZxkEbrhlaxztPUADrmIV7iymUYzgWlsSLSCCeJhw4ZacF3P2Ydt/4tv8NXdOIY2Q7/usFiT/AFjXiL8Y4Wd5pBEiCRPMZr3BY99CoytSduvpuD2nmNDxByI1BIWnFnca4e/1sefjv9Z8PrRFGdmtrsxeGpYhmVRgMTO67J7SeIcCO5Sa73kbNXVEREQIiICIiAiIgIiICIiAiIg8K477Qdr72I3BkJnvyHgfmut4+pu03Hg0/YL547VVy7EVD/UQMtNR4etObt39Gn3PoXFMua5X8RmUapEzk0wORjXXuSpXnM58vH6qN2dVO4ROs95zWe57bRoB4xee9fCz+XrZ6rIx9YucT6sB4qNe+L+oV7H1QAIOl9f2/Cw6jgGb06xGfQ8xdRji0wsmMiNxL7qrAVgHNLjADwZGgyNjbJY1V6pqiCRIPMZLuxmmfLZfTa8LtBtOWggtAlskauJFxmQCPE9FmVtrU7Oa4b0XEzbgYWhmoTqqm1SF0TkscF4ca3Y7chp3m3E5XsMz+crLTsbjX1nlxJMkwJmBwHd9VjVKhVtryMkyzuSkwxwvpcjn6KywQ0CLki/L19Vh4dknMDqqnKJdVrj8M92IIPCMwrrMRxUTvmZzKuvxJJnp5LXHJnnJfhn4lrX9eKwauFgE52VylUUk1oPRX8JWOefj6dJ9gm097D18OTelUD2jg2oLx/c1x711RcN9jrvdbQc0fpqUnNP/AJMO8PKfFdxXRj/LHl+5jMea6eoiKzlEREBERAREQEREBERAREQRXaWpu0Hc7L527QVJrEZ+pPzX0F2vd/gf3fQr5/29hj755HAO8r+EFc/Zm8XoPolk8lGGqTMCAXZZwM+uVu5ZmGxDbk5bqx9kUoa8uByMDK9vosQ1DfUGY0Pq4Xyc+PdenxymU0vVahcWtAue8nksWrWKtve6eBHdzVsytMcNJ89LbyqC5X2UbjekA37o0lWXhbSOXLJUWi0HS9og8Oa9qgACDfW2V7dVTTpEzyE3t4cSvIUaJfSkkRz9fhWyqyFQ4K0Y5behyuUyDMmLGLTfQK01pWQ+lugGb3tw4XVvHasyqhkTf9+SNeJNumUd85qktVAF1bxRcl+nUJhs2kwOExMeAU5hjInUqCw7Lqf2ZRmOdl04xy89bR7PaRbjKRIgzfo63+5dwXIuxVKcRSP9QHhB+i66Ft+I8727vkeoiI5hERAREQEREBERAREQEREEL2spzQPX6FcZ2iwCpOuXn68V3LbdLeovHJca2vQuT69WVc5uPq/Ts9biFeyWn1osD3bS3KNQc+ql2slYdVoz9aLmuMfew5ah8W2TN5tx0EZ+AXgpEATr0PIzwyWXiGAHOfXoKwo8I2+48deFZFONFeJ9fJVVKpIA4ZK2ldrAYFS0wTlcRkD4cLq6lSJtlZRcZVpfTGbQEicuUTz6K26kJt5rMc2wKs6qZhFLkqbRiDa/kqw0REXmZ16dFSwE5BeuN1fTPK+1ss0VwYXWLGy9pZ34Hx09clW0+GSKW3S9RwwsGi/zk/t4KdwVENA5R+VGYAX5zn8vqpuhTsPXJXxjj5sq3TsFhv8AGaeEu8iPqF0laj2Dwe60uP8ApA8bn5ea25a18Hmu86IiKGQiIgIiICIiAiIgIiICIiCiszeaRxBHiuS7ewsPeMjf5/eV11aP2x2f8ZcBnfxz8/movw6+pn45uaQRKxq9OxUviaME2/ZYOIpW9dyxr0GN37QtQxosYhZ+Kp3KwqrYNj8+qq6ItlqEKunUgjWPX1XrgIkG/BF48Y1sGZmfL7ryuWzaVTdIj18kWU1HyBbLzVDWT3CcwP3zXr7egrQddTEeLJo2yMTY9LH10Vqqb8VQ98mePQZ8BwXlSRFsxI6KYpYvOdJnUkkjIDhCrGfAW/frqrMybCOSyKDZ8uvcpZ5zUS+zKHrr+FsOAw++4RqQB4qP2dQO7Pn3XW7dkNm+8qA6D8A/KFpi+X2M/GWt42Hhfd0mjjfxy8oUgvAF6rPh27EREBERAREQEREBERAREQEREBRu3cF72meIk/f79ykl4UTLq7jkGNwsHvg/dROIoxnl6H2W/wDarZgY4uA+F3kdVp+Lo2jULLKPQdbmmWMaxiqJnL0PXkous2Ctgx1M8PBQeIGf7LN9LBiEEX81XTFjcW7vBWTU0m2cfhVOyGV5g6nS97XSt5FReTnfTuXlR2RmdI1EKp4JG8RAy+EDOOvqVie8Nxx6eXBRtOlTirb87GfHwuqnm3OVQXTmTw425KfIsVOJaSCBOWh8+KpovAIJE3yOvKyocZsPyeqriJBHKb2PyU+TNfpm08/2+vgpLZ1PeIUPSac9Jiea2zYOGuOXr13JGXNZJtsGzsMbAC58h+TZdR7N7PFKkLXIHhotc7H7I3j7xw+EeZ9erreQt8Z6ea7nL5ZeMeoiKXEIiICIiAiIgIiICIiAiIgIiICIiDHxuFbUYWOyPkeK5vtrZ7qTyCMvQ9dV1BRe3tlNrsiweMj9DyUWbdPW5/t5e/hxnaVPdnh6/C1nGWN5W67cwzmFzXCHNsQdR61WkbUtPnlxXPfVeo62UyiPc7VVlwieM2+KxtF9dVZdU5mNAb3yKrZEG8CxGpnKPCb8lllk6plNqwcgRE6wZjpqqGslViq0HLvBMgjUZZ81Z3+5Z+dabi9vXJJN8yrD3evyq2VTxyVFeob3mc7a/TJJldq52a9LbjN/tKNdoZj1oqSc+HK3q0rzf/H5Wku3N5M7AslwXRexuyzVeGDvPAanx8T0WnbAwRcRAueOQGpPJdW7O4+jhWBrLk3c45uP0HAadSSejjx3XzO/2dTxx+W/YTDtpsDWiABAV9a5R7Sg8Fn4fbLHZ2W+nn7KlEVLHg3CqUIEREBERAREQEREBERAREQEREBERBTUdAlQGP2q68WCn3tkQVHVti03Zl3iPspi2Nn5c87SYhlVvx/qGTh+ofcciuY7btMweYy6xp6uu8bQ7C0KudSqOhZ9WqBxPsfwz/8AqcSO+h/81lnhcn0ev3ZxT04KaqqbiF2er7DMMcsVXHdSP+1Y7/YRS0xlUdadM/IhZ/YbfxT36jkVTEz6Co96ur1vYQY+DGmf6qQ+j1h1PYVidMbTPWk8fJxT/DrfxWf0c3p1l5WrXXRh7DMXri6Xcyosil7C6n8+L/8AVsfOUnXqcvqs16crNZSex8KHOBed1ueRJ7l1PCexOkwyaz3dS3/ip3CezGizn1JWmPDpjl9Q3GlYANAAYLd9+phS1CgfUrecN2MpM4eakaXZ+mFrqRxZc0rRqGHd6CkaGHfzW4N2PTHFZNHBsbkLqdxlc9sbZVJzWDeUgF6iqzEREBERAREQEREBERAREQEREBERAREQEREBERAREQEREBERAREQEREBERAREQEREBERAREQf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8" descr="data:image/jpeg;base64,/9j/4AAQSkZJRgABAQAAAQABAAD/2wCEAAkGBxISEhUTExMWFhUXFRgXGBUXFxMWFxcYGBgYFhUYFRUYHSggGBolGxcWITEhJSkrLi4uGB8zODMsNygtLisBCgoKDg0OGxAQGislHyUtLS0tLS0tLS0tLS0tLS0tLS0tLS0yNy4tLS0tLS0tLS0tLSstLSstLS0tLy0tKy0tLf/AABEIALoBDwMBIgACEQEDEQH/xAAcAAEAAQUBAQAAAAAAAAAAAAAABQIDBAYHAQj/xAA+EAABAwIDBQUHAgQFBQEAAAABAAIRAyEEMUEFElFhcQaBkaHwBxMiscHR4TLxFEJigiMzUsLSRFNyktMV/8QAGgEBAAMBAQEAAAAAAAAAAAAAAAECAwQGBf/EACwRAQEAAgICAQMCBAcAAAAAAAABAhEDBBIhMQUTQSJhFTJRcRSBkaGxwfD/2gAMAwEAAhEDEQA/AO4oiICIiAiIgIiICIiAiIgIiICIiAiLVvaN2lfgMJ72mGmoajGNDr2Jl5jiGB0c4myi3SZNtoXq1L2bbaxOLwoq4hhbLjuudALxJvugAQMp1g8JO2pLss1dCIilAiIgIiICIiAiIgIiICIiAiIgIiICIiAiIgIiICLxzgFC47tThKRIdWZIzAcDHXgouUnyvhxZ8l1hLf7JtFqbu32DGdQDrvf8VJ4TtHRfcGRxaWvHfuEkd4CiZS/FaZ9bmwm8sbEyix6WNpus2o0ngHNJ8FkKzCzTwrlvbKmNp7TpYFjpbQ/zokbjSGveb2cTDGWkgngSuh7e2o3DYepWdEMaSBxP8o7zAWlexzZThQq42rJq4qq50kX3GucBHIu3jOo3eAVMvd00w9S5OgYeg1jWsYA1rQA1osAAIAA4QrqIrsxERAREQEREBERAREQEREBERAREQEREBERAREQFG7X2syg0k3PAK7tHGim3mtB2xji8m97m5y5nT1483Z7H2p6+Xd0up97LeXwjtt7dxGIdulxAmAxsx3x+r1Za/Xw7hnFxlmRxFvWV1IuO66Z3dLZxaw4G+vTOyu0MOKr90N/SLtbckiB8RNtb7xzIAyMfMky5L+q+3sOK4cGP6ZJi1/8AgN4wSBrFsuMBZLsBiKQBw4rsBIu0vkm2oAtJ6Lf8BsxtNotumZIaSfEkS4887aZLPkDRdeHV1+XHzfVN3Uxln7uVY7bGPYQ2rVc7dggVW0qgEibFwOh04rLwftCxlIwNwgaEVB5B26L/ANK3nH7Ho1p32AyZMEiTAE2OcAeC1vaPYekWzScQ6+dx+PXdbLDlx/lqvHz9LlmuXCT+09f7Irb3bZ+NpGjXa8MJBIY+neJgEe7Bieakti9t2NpU6X8RVoBrQILGOFuDgCY7gojaHZWoym17CXNIlzSPiBvLTEWtGkytYx9AscWkQRAIvn3k9eF1nc+SXeTedHpck1xz/v8A5dZo9ocSfip4hr2ASXmHN7wy41sSDpBVh3tL90Yc/wB6RmadJoYP7nVGlcqZiXMcH0yWOAjeaSCb6x8lLP7UvqNDMRTbWAycN6m8ddyGkcoVsOWyfP8Aq58/puEvvGWftqX/AN/nHT9m+1XCu/zG1G8TuWHP4XOW6bJ2xQxLN+hVbUbrum45OGbTyK+Y61USTTkAzaZI4gnXrryXuA2jUoVBVovdTeP5mmD0PEcjZaY9nKX9UY8/0Thyx3xWy/v8PqpFz7sB7RG4uKGIhlf+U5MqxP6f9L7fp104DoAXZjlMpuPN83Dnw53DOe3qIilkIiICIiAiIgIiICIiAiIgIiICt1qoaCTkFcWs9s9qClTgG/1/Auq5ZTGbrXg4ry8kwn5QPaLbUucAcs+vDpkFrWOxURBl0fEeef2WK7EzJ4/POO75hYuIJbIvcDlnJv45Lz/LyXPK2vcdXqY8cmMXsMz3jxvE34WuclvGxsOylTAtMS4cDoO7JaFQqup3yMSPlKo2liqhc1oe79IyJFzmLZ8PwteDmx4/n3V+z1cuezGZajpgrA6hU1agC5d/+9UpO3XEy2RbKefC401Oi2XZe3G1WyXCdRN9bxw7vovo8fNM3yex0M+P38xstSuF6akDOyhhiwYINiLd9147ETr3Lbbk+1Uv74Rl4LnntBwoD/egQHQLamJv4ONuK27+KEQtf7WvD8O8FwBEOE6kHLvWfLN4unqW8fJLGiPc0wLjjr3gK1UiTBkcYiRxhWt5X2Oj9JnebBtlcEi/QXXHMX2rntRWaRnwHhHw+ULxolX34Qj9J3ugI0k2Krp4ZxkEbrhlaxztPUADrmIV7iymUYzgWlsSLSCCeJhw4ZacF3P2Ydt/4tv8NXdOIY2Q7/usFiT/AFjXiL8Y4Wd5pBEiCRPMZr3BY99CoytSduvpuD2nmNDxByI1BIWnFnca4e/1sefjv9Z8PrRFGdmtrsxeGpYhmVRgMTO67J7SeIcCO5Sa73kbNXVEREQIiICIiAiIgIiICIiAiIg8K477Qdr72I3BkJnvyHgfmut4+pu03Hg0/YL547VVy7EVD/UQMtNR4etObt39Gn3PoXFMua5X8RmUapEzk0wORjXXuSpXnM58vH6qN2dVO4ROs95zWe57bRoB4xee9fCz+XrZ6rIx9YucT6sB4qNe+L+oV7H1QAIOl9f2/Cw6jgGb06xGfQ8xdRji0wsmMiNxL7qrAVgHNLjADwZGgyNjbJY1V6pqiCRIPMZLuxmmfLZfTa8LtBtOWggtAlskauJFxmQCPE9FmVtrU7Oa4b0XEzbgYWhmoTqqm1SF0TkscF4ca3Y7chp3m3E5XsMz+crLTsbjX1nlxJMkwJmBwHd9VjVKhVtryMkyzuSkwxwvpcjn6KywQ0CLki/L19Vh4dknMDqqnKJdVrj8M92IIPCMwrrMRxUTvmZzKuvxJJnp5LXHJnnJfhn4lrX9eKwauFgE52VylUUk1oPRX8JWOefj6dJ9gm097D18OTelUD2jg2oLx/c1x711RcN9jrvdbQc0fpqUnNP/AJMO8PKfFdxXRj/LHl+5jMea6eoiKzlEREBERAREQEREBERAREQRXaWpu0Hc7L527QVJrEZ+pPzX0F2vd/gf3fQr5/29hj755HAO8r+EFc/Zm8XoPolk8lGGqTMCAXZZwM+uVu5ZmGxDbk5bqx9kUoa8uByMDK9vosQ1DfUGY0Pq4Xyc+PdenxymU0vVahcWtAue8nksWrWKtve6eBHdzVsytMcNJ89LbyqC5X2UbjekA37o0lWXhbSOXLJUWi0HS9og8Oa9qgACDfW2V7dVTTpEzyE3t4cSvIUaJfSkkRz9fhWyqyFQ4K0Y5behyuUyDMmLGLTfQK01pWQ+lugGb3tw4XVvHasyqhkTf9+SNeJNumUd85qktVAF1bxRcl+nUJhs2kwOExMeAU5hjInUqCw7Lqf2ZRmOdl04xy89bR7PaRbjKRIgzfo63+5dwXIuxVKcRSP9QHhB+i66Ft+I8727vkeoiI5hERAREQEREBERAREQEREEL2spzQPX6FcZ2iwCpOuXn68V3LbdLeovHJca2vQuT69WVc5uPq/Ts9biFeyWn1osD3bS3KNQc+ql2slYdVoz9aLmuMfew5ah8W2TN5tx0EZ+AXgpEATr0PIzwyWXiGAHOfXoKwo8I2+48deFZFONFeJ9fJVVKpIA4ZK2ldrAYFS0wTlcRkD4cLq6lSJtlZRcZVpfTGbQEicuUTz6K26kJt5rMc2wKs6qZhFLkqbRiDa/kqw0REXmZ16dFSwE5BeuN1fTPK+1ss0VwYXWLGy9pZ34Hx09clW0+GSKW3S9RwwsGi/zk/t4KdwVENA5R+VGYAX5zn8vqpuhTsPXJXxjj5sq3TsFhv8AGaeEu8iPqF0laj2Dwe60uP8ApA8bn5ea25a18Hmu86IiKGQiIgIiICIiAiIgIiICIiCiszeaRxBHiuS7ewsPeMjf5/eV11aP2x2f8ZcBnfxz8/movw6+pn45uaQRKxq9OxUviaME2/ZYOIpW9dyxr0GN37QtQxosYhZ+Kp3KwqrYNj8+qq6ItlqEKunUgjWPX1XrgIkG/BF48Y1sGZmfL7ryuWzaVTdIj18kWU1HyBbLzVDWT3CcwP3zXr7egrQddTEeLJo2yMTY9LH10Vqqb8VQ98mePQZ8BwXlSRFsxI6KYpYvOdJnUkkjIDhCrGfAW/frqrMybCOSyKDZ8uvcpZ5zUS+zKHrr+FsOAw++4RqQB4qP2dQO7Pn3XW7dkNm+8qA6D8A/KFpi+X2M/GWt42Hhfd0mjjfxy8oUgvAF6rPh27EREBERAREQEREBERAREQEREBRu3cF72meIk/f79ykl4UTLq7jkGNwsHvg/dROIoxnl6H2W/wDarZgY4uA+F3kdVp+Lo2jULLKPQdbmmWMaxiqJnL0PXkous2Ctgx1M8PBQeIGf7LN9LBiEEX81XTFjcW7vBWTU0m2cfhVOyGV5g6nS97XSt5FReTnfTuXlR2RmdI1EKp4JG8RAy+EDOOvqVie8Nxx6eXBRtOlTirb87GfHwuqnm3OVQXTmTw425KfIsVOJaSCBOWh8+KpovAIJE3yOvKyocZsPyeqriJBHKb2PyU+TNfpm08/2+vgpLZ1PeIUPSac9Jiea2zYOGuOXr13JGXNZJtsGzsMbAC58h+TZdR7N7PFKkLXIHhotc7H7I3j7xw+EeZ9erreQt8Z6ea7nL5ZeMeoiKXEIiICIiAiIgIiICIiAiIgIiICIiDHxuFbUYWOyPkeK5vtrZ7qTyCMvQ9dV1BRe3tlNrsiweMj9DyUWbdPW5/t5e/hxnaVPdnh6/C1nGWN5W67cwzmFzXCHNsQdR61WkbUtPnlxXPfVeo62UyiPc7VVlwieM2+KxtF9dVZdU5mNAb3yKrZEG8CxGpnKPCb8lllk6plNqwcgRE6wZjpqqGslViq0HLvBMgjUZZ81Z3+5Z+dabi9vXJJN8yrD3evyq2VTxyVFeob3mc7a/TJJldq52a9LbjN/tKNdoZj1oqSc+HK3q0rzf/H5Wku3N5M7AslwXRexuyzVeGDvPAanx8T0WnbAwRcRAueOQGpPJdW7O4+jhWBrLk3c45uP0HAadSSejjx3XzO/2dTxx+W/YTDtpsDWiABAV9a5R7Sg8Fn4fbLHZ2W+nn7KlEVLHg3CqUIEREBERAREQEREBERAREQEREBERBTUdAlQGP2q68WCn3tkQVHVti03Zl3iPspi2Nn5c87SYhlVvx/qGTh+ofcciuY7btMweYy6xp6uu8bQ7C0KudSqOhZ9WqBxPsfwz/8AqcSO+h/81lnhcn0ev3ZxT04KaqqbiF2er7DMMcsVXHdSP+1Y7/YRS0xlUdadM/IhZ/YbfxT36jkVTEz6Co96ur1vYQY+DGmf6qQ+j1h1PYVidMbTPWk8fJxT/DrfxWf0c3p1l5WrXXRh7DMXri6Xcyosil7C6n8+L/8AVsfOUnXqcvqs16crNZSex8KHOBed1ueRJ7l1PCexOkwyaz3dS3/ip3CezGizn1JWmPDpjl9Q3GlYANAAYLd9+phS1CgfUrecN2MpM4eakaXZ+mFrqRxZc0rRqGHd6CkaGHfzW4N2PTHFZNHBsbkLqdxlc9sbZVJzWDeUgF6iqzEREBERAREQEREBERAREQEREBERAREQEREBERAREQEREBERAREQEREBERAREQEREBERAREQf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106" name="Picture 10" descr="http://weknowyourdreamz.com/images/apple/apple-0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3486" y="2305783"/>
            <a:ext cx="1673225" cy="19074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://cdn2.uk.mentalfloss.com/sites/mentalflossuk/files/styles/16x9_620/public/0/64/istock_hand-blocking-sun-small1.jpg?itok=c1yPeHa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1730" y="2581455"/>
            <a:ext cx="1965650" cy="135613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ttp://hhpblog.s3.amazonaws.com/blog/wordpress/wp-content/uploads/2014/07/bigstock-cute-child-sunbathing-with-sun-15610445-300x20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745" y="2549969"/>
            <a:ext cx="2010342" cy="13402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76655" y="4312222"/>
            <a:ext cx="19127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A</a:t>
            </a:r>
          </a:p>
          <a:p>
            <a:pPr algn="ctr"/>
            <a:r>
              <a:rPr lang="en-GB" sz="2400" dirty="0" smtClean="0"/>
              <a:t>Wearing shades</a:t>
            </a:r>
            <a:endParaRPr lang="en-GB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3057422" y="4426856"/>
            <a:ext cx="18868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B</a:t>
            </a:r>
          </a:p>
          <a:p>
            <a:pPr algn="ctr"/>
            <a:r>
              <a:rPr lang="en-GB" sz="2400" dirty="0" smtClean="0"/>
              <a:t>Wearing a sun hat</a:t>
            </a:r>
            <a:endParaRPr lang="en-GB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5476215" y="4426857"/>
            <a:ext cx="16732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C</a:t>
            </a:r>
          </a:p>
          <a:p>
            <a:pPr algn="ctr"/>
            <a:r>
              <a:rPr lang="en-GB" sz="2400" dirty="0" smtClean="0"/>
              <a:t>Eating fruit</a:t>
            </a:r>
            <a:endParaRPr lang="en-GB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7525805" y="4127557"/>
            <a:ext cx="18483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D</a:t>
            </a:r>
          </a:p>
          <a:p>
            <a:pPr algn="ctr"/>
            <a:r>
              <a:rPr lang="en-GB" sz="2400" dirty="0" smtClean="0"/>
              <a:t>Never looking at the sun</a:t>
            </a:r>
            <a:endParaRPr lang="en-GB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9942286" y="4242190"/>
            <a:ext cx="18218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E</a:t>
            </a:r>
          </a:p>
          <a:p>
            <a:pPr algn="ctr"/>
            <a:r>
              <a:rPr lang="en-GB" sz="2400" dirty="0" smtClean="0"/>
              <a:t>Using sun screen</a:t>
            </a:r>
            <a:endParaRPr lang="en-GB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576655" y="5878286"/>
            <a:ext cx="110057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Four of these are true!    Write down the letter of the one that is false.</a:t>
            </a:r>
            <a:endParaRPr lang="en-GB" sz="2800" dirty="0"/>
          </a:p>
        </p:txBody>
      </p:sp>
      <p:sp>
        <p:nvSpPr>
          <p:cNvPr id="17" name="Down Arrow 16"/>
          <p:cNvSpPr/>
          <p:nvPr/>
        </p:nvSpPr>
        <p:spPr>
          <a:xfrm>
            <a:off x="5888796" y="2847366"/>
            <a:ext cx="825924" cy="15454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5917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52500" y="584201"/>
            <a:ext cx="99187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13. When light shines from a source, it bounces off objects. This is called …</a:t>
            </a:r>
            <a:endParaRPr lang="en-GB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4985657" y="5046393"/>
            <a:ext cx="32131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/>
              <a:t>B</a:t>
            </a:r>
          </a:p>
          <a:p>
            <a:pPr algn="ctr"/>
            <a:r>
              <a:rPr lang="en-GB" sz="3200" dirty="0" smtClean="0"/>
              <a:t>Reflection</a:t>
            </a:r>
            <a:endParaRPr lang="en-GB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1722664" y="4909457"/>
            <a:ext cx="23712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/>
              <a:t>A</a:t>
            </a:r>
          </a:p>
          <a:p>
            <a:pPr algn="ctr"/>
            <a:r>
              <a:rPr lang="en-GB" sz="3200" dirty="0" smtClean="0"/>
              <a:t>Refraction</a:t>
            </a:r>
            <a:endParaRPr lang="en-GB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8636000" y="5046393"/>
            <a:ext cx="29028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/>
              <a:t>C</a:t>
            </a:r>
          </a:p>
          <a:p>
            <a:pPr algn="ctr"/>
            <a:r>
              <a:rPr lang="en-GB" sz="3200" dirty="0" smtClean="0"/>
              <a:t>Reaction</a:t>
            </a:r>
            <a:endParaRPr lang="en-GB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369904" y="1661419"/>
            <a:ext cx="627812" cy="83708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398" y="3610368"/>
            <a:ext cx="2524904" cy="129908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6260" y="1661419"/>
            <a:ext cx="1333115" cy="2666229"/>
          </a:xfrm>
          <a:prstGeom prst="rect">
            <a:avLst/>
          </a:prstGeom>
        </p:spPr>
      </p:pic>
      <p:cxnSp>
        <p:nvCxnSpPr>
          <p:cNvPr id="16" name="Straight Arrow Connector 15"/>
          <p:cNvCxnSpPr/>
          <p:nvPr/>
        </p:nvCxnSpPr>
        <p:spPr>
          <a:xfrm>
            <a:off x="3997716" y="2651760"/>
            <a:ext cx="1763004" cy="1353312"/>
          </a:xfrm>
          <a:prstGeom prst="straightConnector1">
            <a:avLst/>
          </a:prstGeom>
          <a:ln w="25400">
            <a:solidFill>
              <a:srgbClr val="FF0000"/>
            </a:solidFill>
            <a:prstDash val="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6039674" y="2180492"/>
            <a:ext cx="3681101" cy="1824580"/>
          </a:xfrm>
          <a:prstGeom prst="straightConnector1">
            <a:avLst/>
          </a:prstGeom>
          <a:ln w="25400">
            <a:solidFill>
              <a:srgbClr val="FF0000"/>
            </a:solidFill>
            <a:prstDash val="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own Arrow 8"/>
          <p:cNvSpPr/>
          <p:nvPr/>
        </p:nvSpPr>
        <p:spPr>
          <a:xfrm>
            <a:off x="6160394" y="3409783"/>
            <a:ext cx="825924" cy="15454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2543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329872" y="738090"/>
            <a:ext cx="10490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14. Some colours reflect more light than others. Which of these colours would be easiest to see in a dark room?</a:t>
            </a:r>
            <a:endParaRPr lang="en-GB" sz="3200" dirty="0"/>
          </a:p>
        </p:txBody>
      </p:sp>
      <p:sp>
        <p:nvSpPr>
          <p:cNvPr id="13" name="Oval 12"/>
          <p:cNvSpPr/>
          <p:nvPr/>
        </p:nvSpPr>
        <p:spPr>
          <a:xfrm>
            <a:off x="6217104" y="2742059"/>
            <a:ext cx="1193800" cy="11938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9491891" y="2667673"/>
            <a:ext cx="1193800" cy="11938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5703661" y="3264573"/>
            <a:ext cx="1193800" cy="1193800"/>
          </a:xfrm>
          <a:prstGeom prst="ellipse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2813957" y="2667673"/>
            <a:ext cx="1193800" cy="1193800"/>
          </a:xfrm>
          <a:prstGeom prst="ellipse">
            <a:avLst/>
          </a:prstGeom>
          <a:solidFill>
            <a:srgbClr val="FFFF66">
              <a:alpha val="6902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2217057" y="3133945"/>
            <a:ext cx="1193800" cy="1193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8978448" y="3133945"/>
            <a:ext cx="1193800" cy="11938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4" name="Group 23"/>
          <p:cNvGrpSpPr/>
          <p:nvPr/>
        </p:nvGrpSpPr>
        <p:grpSpPr>
          <a:xfrm>
            <a:off x="2565399" y="4783805"/>
            <a:ext cx="8174720" cy="748174"/>
            <a:chOff x="2565399" y="4783805"/>
            <a:chExt cx="8174720" cy="748174"/>
          </a:xfrm>
        </p:grpSpPr>
        <p:sp>
          <p:nvSpPr>
            <p:cNvPr id="21" name="TextBox 20"/>
            <p:cNvSpPr txBox="1"/>
            <p:nvPr/>
          </p:nvSpPr>
          <p:spPr>
            <a:xfrm>
              <a:off x="2565399" y="4856944"/>
              <a:ext cx="1193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600" b="1" dirty="0" smtClean="0"/>
                <a:t>A</a:t>
              </a:r>
              <a:endParaRPr lang="en-GB" sz="3600" b="1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191704" y="4885648"/>
              <a:ext cx="1219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600" b="1" dirty="0" smtClean="0"/>
                <a:t>B</a:t>
              </a:r>
              <a:endParaRPr lang="en-GB" sz="3600" b="1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9491891" y="4783805"/>
              <a:ext cx="12482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600" b="1" dirty="0" smtClean="0"/>
                <a:t>C</a:t>
              </a:r>
              <a:endParaRPr lang="en-GB" sz="3600" b="1" dirty="0"/>
            </a:p>
          </p:txBody>
        </p:sp>
      </p:grpSp>
      <p:sp>
        <p:nvSpPr>
          <p:cNvPr id="18" name="Down Arrow 17"/>
          <p:cNvSpPr/>
          <p:nvPr/>
        </p:nvSpPr>
        <p:spPr>
          <a:xfrm>
            <a:off x="2470421" y="2185381"/>
            <a:ext cx="825924" cy="15454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9468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00200" y="990600"/>
            <a:ext cx="93091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15. Which of these objects is designed to reflect a beam of light</a:t>
            </a:r>
            <a:endParaRPr lang="en-GB" sz="3200" dirty="0"/>
          </a:p>
        </p:txBody>
      </p:sp>
      <p:pic>
        <p:nvPicPr>
          <p:cNvPr id="6" name="Picture 2" descr="http://ecx.images-amazon.com/images/I/41TZhfvh-y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5879" y="3118882"/>
            <a:ext cx="1420539" cy="16478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http://withluckblog.com/wp-content/uploads/2013/02/firmo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6757" y="3609939"/>
            <a:ext cx="2313535" cy="11567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4" descr="http://g-ecx.images-amazon.com/images/G/02/uk-camera/brand/2015/q2/usage5._SS300_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1293" y="2996829"/>
            <a:ext cx="1769878" cy="176987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2492828" y="5012235"/>
            <a:ext cx="8174720" cy="748174"/>
            <a:chOff x="2565399" y="4783805"/>
            <a:chExt cx="8174720" cy="748174"/>
          </a:xfrm>
        </p:grpSpPr>
        <p:sp>
          <p:nvSpPr>
            <p:cNvPr id="13" name="TextBox 12"/>
            <p:cNvSpPr txBox="1"/>
            <p:nvPr/>
          </p:nvSpPr>
          <p:spPr>
            <a:xfrm>
              <a:off x="2565399" y="4856944"/>
              <a:ext cx="1193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600" b="1" dirty="0" smtClean="0"/>
                <a:t>A</a:t>
              </a:r>
              <a:endParaRPr lang="en-GB" sz="3600" b="1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191704" y="4885648"/>
              <a:ext cx="1219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600" b="1" dirty="0" smtClean="0"/>
                <a:t>B</a:t>
              </a:r>
              <a:endParaRPr lang="en-GB" sz="3600" b="1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9491891" y="4783805"/>
              <a:ext cx="12482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600" b="1" dirty="0" smtClean="0"/>
                <a:t>C</a:t>
              </a:r>
              <a:endParaRPr lang="en-GB" sz="3600" b="1" dirty="0"/>
            </a:p>
          </p:txBody>
        </p:sp>
      </p:grpSp>
      <p:sp>
        <p:nvSpPr>
          <p:cNvPr id="11" name="Down Arrow 10"/>
          <p:cNvSpPr/>
          <p:nvPr/>
        </p:nvSpPr>
        <p:spPr>
          <a:xfrm>
            <a:off x="9217510" y="1759592"/>
            <a:ext cx="825924" cy="15454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9404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30514" y="580571"/>
            <a:ext cx="95358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16. Some materials allow almost all light to pass straight through them.  This means that you can see clearly through to the other side.  These materials are …</a:t>
            </a:r>
            <a:endParaRPr lang="en-GB" sz="3200" dirty="0"/>
          </a:p>
        </p:txBody>
      </p:sp>
      <p:pic>
        <p:nvPicPr>
          <p:cNvPr id="3" name="Picture 12" descr="http://vrcfurniture.weebly.com/uploads/4/6/2/7/46270303/6438586_ori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7300" y="2215393"/>
            <a:ext cx="2051966" cy="23451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://image.made-in-china.com/43f34j00heNtRPjMJGzU/Clear-Glass-Bottl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9" y="2150231"/>
            <a:ext cx="2311854" cy="23118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cdn.tripwiremagazine.com/wp-content/uploads/2013/03/turlte-in-the-sea_thum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941" y="2666863"/>
            <a:ext cx="2512648" cy="17527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www.cater4trade.co.uk/acatalog/20oz-smoothie-cup-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4012" y="2215393"/>
            <a:ext cx="2204208" cy="22042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1161143" y="5225143"/>
            <a:ext cx="9405257" cy="1077218"/>
            <a:chOff x="1161143" y="5225143"/>
            <a:chExt cx="9405257" cy="1077218"/>
          </a:xfrm>
        </p:grpSpPr>
        <p:sp>
          <p:nvSpPr>
            <p:cNvPr id="4" name="TextBox 3"/>
            <p:cNvSpPr txBox="1"/>
            <p:nvPr/>
          </p:nvSpPr>
          <p:spPr>
            <a:xfrm>
              <a:off x="1161143" y="5225143"/>
              <a:ext cx="333828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b="1" dirty="0" smtClean="0"/>
                <a:t>A</a:t>
              </a:r>
            </a:p>
            <a:p>
              <a:pPr algn="ctr"/>
              <a:r>
                <a:rPr lang="en-GB" sz="3200" dirty="0" smtClean="0"/>
                <a:t>Opaque</a:t>
              </a:r>
              <a:endParaRPr lang="en-GB" sz="3200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891314" y="5225143"/>
              <a:ext cx="2148114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b="1" dirty="0" smtClean="0"/>
                <a:t>B</a:t>
              </a:r>
            </a:p>
            <a:p>
              <a:pPr algn="ctr"/>
              <a:r>
                <a:rPr lang="en-GB" sz="3200" dirty="0" smtClean="0"/>
                <a:t>Translucent</a:t>
              </a:r>
              <a:endParaRPr lang="en-GB" sz="32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157029" y="5225143"/>
              <a:ext cx="2409371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b="1" dirty="0" smtClean="0"/>
                <a:t>C</a:t>
              </a:r>
              <a:endParaRPr lang="en-GB" sz="3200" dirty="0" smtClean="0"/>
            </a:p>
            <a:p>
              <a:pPr algn="ctr"/>
              <a:r>
                <a:rPr lang="en-GB" sz="3200" dirty="0" smtClean="0"/>
                <a:t>Transparent</a:t>
              </a:r>
              <a:endParaRPr lang="en-GB" sz="3200" dirty="0"/>
            </a:p>
          </p:txBody>
        </p:sp>
      </p:grpSp>
      <p:sp>
        <p:nvSpPr>
          <p:cNvPr id="11" name="Down Arrow 10"/>
          <p:cNvSpPr/>
          <p:nvPr/>
        </p:nvSpPr>
        <p:spPr>
          <a:xfrm>
            <a:off x="9006116" y="3387945"/>
            <a:ext cx="825924" cy="15454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6200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35925" y="228600"/>
            <a:ext cx="11520150" cy="6400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2021982" y="826151"/>
            <a:ext cx="8551572" cy="1938992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/>
              <a:t>Light and Shadows</a:t>
            </a:r>
          </a:p>
          <a:p>
            <a:pPr algn="ctr"/>
            <a:r>
              <a:rPr lang="en-GB" sz="6000" b="1" dirty="0" smtClean="0"/>
              <a:t>Quiz</a:t>
            </a:r>
            <a:endParaRPr lang="en-GB" sz="6000" b="1" dirty="0"/>
          </a:p>
        </p:txBody>
      </p:sp>
      <p:pic>
        <p:nvPicPr>
          <p:cNvPr id="1026" name="Picture 2" descr="http://www.torchdirect.co.uk/user/9-LED-TORCH-FREE-GIFT-OFF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5813" y="2754704"/>
            <a:ext cx="3316309" cy="331630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blogs.bmc.com/wp-content/uploads/2014/06/iStock_000016331079Smal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138" y="3499079"/>
            <a:ext cx="4505371" cy="29982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nutritionsecrets.com/wp-content/uploads/2015/04/Feature3_image2_vit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105" y="3009788"/>
            <a:ext cx="3489146" cy="23377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4021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5314" y="885371"/>
            <a:ext cx="98406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17. Some materials allow some light through but you cannot see clearly through them. These materials are ...</a:t>
            </a:r>
            <a:endParaRPr lang="en-GB" sz="3200" dirty="0"/>
          </a:p>
        </p:txBody>
      </p:sp>
      <p:pic>
        <p:nvPicPr>
          <p:cNvPr id="7172" name="Picture 4" descr="http://ecx.images-amazon.com/images/I/31Vv8%2BZYPpL._SY355_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9306" y="2282442"/>
            <a:ext cx="2844799" cy="28447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://graphics.stanford.edu/~lensch/proj/Disco/rendered_lef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7600" y="2282442"/>
            <a:ext cx="2438400" cy="24384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http://4.bp.blogspot.com/-9lWvHcWQbUc/ULhnQwxcvnI/AAAAAAAAAbI/HiY6ng3wR8U/s1600/umbrell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5657" y="2444367"/>
            <a:ext cx="2162175" cy="21145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s://s-media-cache-ak0.pinimg.com/736x/05/1e/5a/051e5a5748b7019c51e58672fa71c46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953" y="2528645"/>
            <a:ext cx="3197225" cy="25985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1161143" y="5225143"/>
            <a:ext cx="9405257" cy="1077218"/>
            <a:chOff x="1161143" y="5225143"/>
            <a:chExt cx="9405257" cy="1077218"/>
          </a:xfrm>
        </p:grpSpPr>
        <p:sp>
          <p:nvSpPr>
            <p:cNvPr id="9" name="TextBox 8"/>
            <p:cNvSpPr txBox="1"/>
            <p:nvPr/>
          </p:nvSpPr>
          <p:spPr>
            <a:xfrm>
              <a:off x="1161143" y="5225143"/>
              <a:ext cx="333828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b="1" dirty="0" smtClean="0"/>
                <a:t>A</a:t>
              </a:r>
            </a:p>
            <a:p>
              <a:pPr algn="ctr"/>
              <a:r>
                <a:rPr lang="en-GB" sz="3200" dirty="0" smtClean="0"/>
                <a:t>Opaque</a:t>
              </a:r>
              <a:endParaRPr lang="en-GB" sz="32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891314" y="5225143"/>
              <a:ext cx="2148114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b="1" dirty="0" smtClean="0"/>
                <a:t>B</a:t>
              </a:r>
            </a:p>
            <a:p>
              <a:pPr algn="ctr"/>
              <a:r>
                <a:rPr lang="en-GB" sz="3200" dirty="0" smtClean="0"/>
                <a:t>Translucent</a:t>
              </a:r>
              <a:endParaRPr lang="en-GB" sz="32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157029" y="5225143"/>
              <a:ext cx="2409371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b="1" dirty="0" smtClean="0"/>
                <a:t>C</a:t>
              </a:r>
              <a:endParaRPr lang="en-GB" sz="3200" dirty="0" smtClean="0"/>
            </a:p>
            <a:p>
              <a:pPr algn="ctr"/>
              <a:r>
                <a:rPr lang="en-GB" sz="3200" dirty="0" smtClean="0"/>
                <a:t>Transparent</a:t>
              </a:r>
              <a:endParaRPr lang="en-GB" sz="3200" dirty="0"/>
            </a:p>
          </p:txBody>
        </p:sp>
      </p:grpSp>
      <p:sp>
        <p:nvSpPr>
          <p:cNvPr id="12" name="Down Arrow 11"/>
          <p:cNvSpPr/>
          <p:nvPr/>
        </p:nvSpPr>
        <p:spPr>
          <a:xfrm>
            <a:off x="6059856" y="4070347"/>
            <a:ext cx="825924" cy="15454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4396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914" y="754743"/>
            <a:ext cx="1000034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18. Some materials do not allow any light to shine through them. They block all the light that hits them, so they cast the darkest shadows. These objects are …</a:t>
            </a:r>
          </a:p>
          <a:p>
            <a:endParaRPr lang="en-GB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7590971" y="4630058"/>
            <a:ext cx="33382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/>
              <a:t>C</a:t>
            </a:r>
          </a:p>
          <a:p>
            <a:pPr algn="ctr"/>
            <a:r>
              <a:rPr lang="en-GB" sz="3200" dirty="0" smtClean="0"/>
              <a:t>Opaque</a:t>
            </a:r>
            <a:endParaRPr lang="en-GB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4876799" y="4760686"/>
            <a:ext cx="21481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/>
              <a:t>B</a:t>
            </a:r>
          </a:p>
          <a:p>
            <a:pPr algn="ctr"/>
            <a:r>
              <a:rPr lang="en-GB" sz="3200" dirty="0" smtClean="0"/>
              <a:t>Translucent</a:t>
            </a:r>
            <a:endParaRPr lang="en-GB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1465943" y="4760686"/>
            <a:ext cx="24093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/>
              <a:t>A</a:t>
            </a:r>
            <a:endParaRPr lang="en-GB" sz="3200" dirty="0" smtClean="0"/>
          </a:p>
          <a:p>
            <a:pPr algn="ctr"/>
            <a:r>
              <a:rPr lang="en-GB" sz="3200" dirty="0" smtClean="0"/>
              <a:t>Transparent</a:t>
            </a:r>
            <a:endParaRPr lang="en-GB" sz="3200" dirty="0"/>
          </a:p>
        </p:txBody>
      </p:sp>
      <p:pic>
        <p:nvPicPr>
          <p:cNvPr id="8194" name="Picture 2" descr="http://matthewtaylorlightandcolor.weebly.com/uploads/2/8/2/0/28204025/1587298_ori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4971" y="2800888"/>
            <a:ext cx="2286000" cy="1714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www.vray.com/vray_for_rhino/manual/media/transparency_mapping/transparency_mapping_in_vray_for_rhino_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0971" y="2046061"/>
            <a:ext cx="2497061" cy="18727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s://encrypted-tbn3.gstatic.com/images?q=tbn:ANd9GcRveBukpXspbTqHHejiSTXVg2sAIzRRESh6aWsEbOJp7NTiHie1U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9713" y="2510602"/>
            <a:ext cx="1603829" cy="20047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http://weknowyourdreamz.com/images/apple/apple-0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134" y="2414114"/>
            <a:ext cx="1673225" cy="19074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Down Arrow 10"/>
          <p:cNvSpPr/>
          <p:nvPr/>
        </p:nvSpPr>
        <p:spPr>
          <a:xfrm>
            <a:off x="8847152" y="2885406"/>
            <a:ext cx="825924" cy="15454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5048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880533" y="567170"/>
            <a:ext cx="10820400" cy="5735191"/>
            <a:chOff x="880533" y="567170"/>
            <a:chExt cx="10820400" cy="5735191"/>
          </a:xfrm>
        </p:grpSpPr>
        <p:grpSp>
          <p:nvGrpSpPr>
            <p:cNvPr id="15" name="Group 14"/>
            <p:cNvGrpSpPr/>
            <p:nvPr/>
          </p:nvGrpSpPr>
          <p:grpSpPr>
            <a:xfrm>
              <a:off x="4430722" y="1657290"/>
              <a:ext cx="2612948" cy="2830043"/>
              <a:chOff x="1699192" y="1263650"/>
              <a:chExt cx="3568701" cy="4952003"/>
            </a:xfrm>
          </p:grpSpPr>
          <p:cxnSp>
            <p:nvCxnSpPr>
              <p:cNvPr id="3" name="Straight Connector 2"/>
              <p:cNvCxnSpPr/>
              <p:nvPr/>
            </p:nvCxnSpPr>
            <p:spPr>
              <a:xfrm flipV="1">
                <a:off x="1731053" y="1276350"/>
                <a:ext cx="12700" cy="1400401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" name="Straight Connector 3"/>
              <p:cNvCxnSpPr/>
              <p:nvPr/>
            </p:nvCxnSpPr>
            <p:spPr>
              <a:xfrm>
                <a:off x="1750103" y="1286101"/>
                <a:ext cx="3517790" cy="294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" name="Straight Connector 4"/>
              <p:cNvCxnSpPr/>
              <p:nvPr/>
            </p:nvCxnSpPr>
            <p:spPr>
              <a:xfrm flipH="1">
                <a:off x="5209325" y="1263650"/>
                <a:ext cx="12700" cy="158750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/>
              <p:cNvCxnSpPr/>
              <p:nvPr/>
            </p:nvCxnSpPr>
            <p:spPr>
              <a:xfrm flipH="1">
                <a:off x="1699192" y="1263650"/>
                <a:ext cx="673100" cy="1270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/>
              <p:cNvCxnSpPr/>
              <p:nvPr/>
            </p:nvCxnSpPr>
            <p:spPr>
              <a:xfrm>
                <a:off x="4600290" y="1276350"/>
                <a:ext cx="647700" cy="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8" name="Picture 6" descr="http://ecx.images-amazon.com/images/I/419bl1zGZzL._SY355_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88128" y="2200501"/>
                <a:ext cx="1101499" cy="110149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2" descr="http://www.torchdirect.co.uk/user/9-LED-TORCH-FREE-GIFT-OFFER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6819109">
                <a:off x="2877004" y="4984662"/>
                <a:ext cx="1230991" cy="123099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" name="Trapezoid 9"/>
              <p:cNvSpPr/>
              <p:nvPr/>
            </p:nvSpPr>
            <p:spPr>
              <a:xfrm rot="10800000">
                <a:off x="2477464" y="1276350"/>
                <a:ext cx="2122826" cy="3822700"/>
              </a:xfrm>
              <a:prstGeom prst="trapezoid">
                <a:avLst>
                  <a:gd name="adj" fmla="val 44730"/>
                </a:avLst>
              </a:prstGeom>
              <a:solidFill>
                <a:srgbClr val="FFFF00">
                  <a:alpha val="32941"/>
                </a:srgbClr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6276690" y="1657290"/>
              <a:ext cx="1955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GB" sz="24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924140" y="567170"/>
              <a:ext cx="21195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GB" sz="24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80533" y="567170"/>
              <a:ext cx="108204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dirty="0" smtClean="0"/>
                <a:t>19. You can change a shadow by moving the light source. If you move the torch closer to the object, the shadow will</a:t>
              </a:r>
              <a:endParaRPr lang="en-GB" sz="3200" dirty="0"/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1161143" y="5225143"/>
              <a:ext cx="9405257" cy="1077218"/>
              <a:chOff x="1161143" y="5225143"/>
              <a:chExt cx="9405257" cy="1077218"/>
            </a:xfrm>
          </p:grpSpPr>
          <p:sp>
            <p:nvSpPr>
              <p:cNvPr id="18" name="TextBox 17"/>
              <p:cNvSpPr txBox="1"/>
              <p:nvPr/>
            </p:nvSpPr>
            <p:spPr>
              <a:xfrm>
                <a:off x="1161143" y="5225143"/>
                <a:ext cx="3338286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3200" b="1" dirty="0" smtClean="0"/>
                  <a:t>A</a:t>
                </a:r>
              </a:p>
              <a:p>
                <a:pPr algn="ctr"/>
                <a:r>
                  <a:rPr lang="en-GB" sz="3200" dirty="0" smtClean="0"/>
                  <a:t>Get bigger</a:t>
                </a:r>
                <a:endParaRPr lang="en-GB" sz="3200" dirty="0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4891314" y="5225143"/>
                <a:ext cx="2148114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3200" b="1" dirty="0" smtClean="0"/>
                  <a:t>B</a:t>
                </a:r>
              </a:p>
              <a:p>
                <a:pPr algn="ctr"/>
                <a:r>
                  <a:rPr lang="en-GB" sz="3200" dirty="0" smtClean="0"/>
                  <a:t>Get smaller</a:t>
                </a:r>
                <a:endParaRPr lang="en-GB" sz="3200" dirty="0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8157029" y="5225143"/>
                <a:ext cx="2409371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3200" b="1" dirty="0" smtClean="0"/>
                  <a:t>C</a:t>
                </a:r>
                <a:endParaRPr lang="en-GB" sz="3200" dirty="0" smtClean="0"/>
              </a:p>
              <a:p>
                <a:pPr algn="ctr"/>
                <a:r>
                  <a:rPr lang="en-GB" sz="3200" dirty="0" smtClean="0"/>
                  <a:t>Get darker</a:t>
                </a:r>
                <a:endParaRPr lang="en-GB" sz="3200" dirty="0"/>
              </a:p>
            </p:txBody>
          </p:sp>
        </p:grpSp>
      </p:grpSp>
      <p:sp>
        <p:nvSpPr>
          <p:cNvPr id="22" name="Down Arrow 21"/>
          <p:cNvSpPr/>
          <p:nvPr/>
        </p:nvSpPr>
        <p:spPr>
          <a:xfrm>
            <a:off x="2417324" y="3631929"/>
            <a:ext cx="825924" cy="15454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1206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4430722" y="1657290"/>
            <a:ext cx="2612948" cy="2830043"/>
            <a:chOff x="1699192" y="1263650"/>
            <a:chExt cx="3568701" cy="4952003"/>
          </a:xfrm>
        </p:grpSpPr>
        <p:cxnSp>
          <p:nvCxnSpPr>
            <p:cNvPr id="15" name="Straight Connector 14"/>
            <p:cNvCxnSpPr/>
            <p:nvPr/>
          </p:nvCxnSpPr>
          <p:spPr>
            <a:xfrm flipV="1">
              <a:off x="1731053" y="1276350"/>
              <a:ext cx="12700" cy="1400401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1750103" y="1286101"/>
              <a:ext cx="3517790" cy="294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>
              <a:off x="5209325" y="1263650"/>
              <a:ext cx="12700" cy="15875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1699192" y="1263650"/>
              <a:ext cx="673100" cy="127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4600290" y="1276350"/>
              <a:ext cx="647700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0" name="Picture 6" descr="http://ecx.images-amazon.com/images/I/419bl1zGZzL._SY355_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8128" y="2200501"/>
              <a:ext cx="1101499" cy="110149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2" descr="http://www.torchdirect.co.uk/user/9-LED-TORCH-FREE-GIFT-OFFER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819109">
              <a:off x="2877004" y="4984662"/>
              <a:ext cx="1230991" cy="1230991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Trapezoid 21"/>
            <p:cNvSpPr/>
            <p:nvPr/>
          </p:nvSpPr>
          <p:spPr>
            <a:xfrm rot="10800000">
              <a:off x="2477464" y="1276350"/>
              <a:ext cx="2122826" cy="3822700"/>
            </a:xfrm>
            <a:prstGeom prst="trapezoid">
              <a:avLst>
                <a:gd name="adj" fmla="val 44730"/>
              </a:avLst>
            </a:prstGeom>
            <a:solidFill>
              <a:srgbClr val="FFFF00">
                <a:alpha val="32941"/>
              </a:srgb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6276690" y="1657290"/>
            <a:ext cx="195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4924140" y="567170"/>
            <a:ext cx="2119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880533" y="567170"/>
            <a:ext cx="10820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smtClean="0"/>
              <a:t>20. If </a:t>
            </a:r>
            <a:r>
              <a:rPr lang="en-GB" sz="3200" dirty="0" smtClean="0"/>
              <a:t>you move the torch further away from the object, the shadow will</a:t>
            </a:r>
            <a:endParaRPr lang="en-GB" sz="32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1161143" y="5225143"/>
            <a:ext cx="9405257" cy="1077218"/>
            <a:chOff x="1161143" y="5225143"/>
            <a:chExt cx="9405257" cy="1077218"/>
          </a:xfrm>
        </p:grpSpPr>
        <p:sp>
          <p:nvSpPr>
            <p:cNvPr id="12" name="TextBox 11"/>
            <p:cNvSpPr txBox="1"/>
            <p:nvPr/>
          </p:nvSpPr>
          <p:spPr>
            <a:xfrm>
              <a:off x="1161143" y="5225143"/>
              <a:ext cx="333828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b="1" dirty="0" smtClean="0"/>
                <a:t>A</a:t>
              </a:r>
            </a:p>
            <a:p>
              <a:pPr algn="ctr"/>
              <a:r>
                <a:rPr lang="en-GB" sz="3200" dirty="0" smtClean="0"/>
                <a:t>Get blurry</a:t>
              </a:r>
              <a:endParaRPr lang="en-GB" sz="32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891314" y="5225143"/>
              <a:ext cx="2148114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b="1" dirty="0" smtClean="0"/>
                <a:t>B</a:t>
              </a:r>
            </a:p>
            <a:p>
              <a:pPr algn="ctr"/>
              <a:r>
                <a:rPr lang="en-GB" sz="3200" dirty="0" smtClean="0"/>
                <a:t>Get smaller</a:t>
              </a:r>
              <a:endParaRPr lang="en-GB" sz="32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157029" y="5225143"/>
              <a:ext cx="2409371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b="1" dirty="0" smtClean="0"/>
                <a:t>C</a:t>
              </a:r>
              <a:endParaRPr lang="en-GB" sz="3200" dirty="0" smtClean="0"/>
            </a:p>
            <a:p>
              <a:pPr algn="ctr"/>
              <a:r>
                <a:rPr lang="en-GB" sz="3200" dirty="0" smtClean="0"/>
                <a:t>Get Bigger</a:t>
              </a:r>
              <a:endParaRPr lang="en-GB" sz="3200" dirty="0"/>
            </a:p>
          </p:txBody>
        </p:sp>
      </p:grpSp>
      <p:sp>
        <p:nvSpPr>
          <p:cNvPr id="23" name="Down Arrow 22"/>
          <p:cNvSpPr/>
          <p:nvPr/>
        </p:nvSpPr>
        <p:spPr>
          <a:xfrm>
            <a:off x="6013305" y="3981224"/>
            <a:ext cx="825924" cy="15454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4278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35925" y="228600"/>
            <a:ext cx="11520150" cy="6400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809188" y="818836"/>
            <a:ext cx="10754455" cy="1384995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On each slide there is a question and some possible answers. Each answer has a letter. Choose the letter that is beside the right answer and write it on your sheet. </a:t>
            </a:r>
          </a:p>
        </p:txBody>
      </p:sp>
      <p:sp>
        <p:nvSpPr>
          <p:cNvPr id="3" name="Rectangle 2"/>
          <p:cNvSpPr/>
          <p:nvPr/>
        </p:nvSpPr>
        <p:spPr>
          <a:xfrm>
            <a:off x="5516411" y="2926106"/>
            <a:ext cx="5923491" cy="1384995"/>
          </a:xfrm>
          <a:prstGeom prst="rect">
            <a:avLst/>
          </a:prstGeom>
          <a:solidFill>
            <a:srgbClr val="FFFF66"/>
          </a:solidFill>
        </p:spPr>
        <p:txBody>
          <a:bodyPr wrap="square">
            <a:spAutoFit/>
          </a:bodyPr>
          <a:lstStyle/>
          <a:p>
            <a:r>
              <a:rPr lang="en-GB" sz="2800" dirty="0" smtClean="0"/>
              <a:t>Some are quite easy, others are a bit harder. If you’re not sure, give it your best guess. </a:t>
            </a:r>
            <a:endParaRPr lang="en-GB" sz="2800" dirty="0"/>
          </a:p>
        </p:txBody>
      </p:sp>
      <p:pic>
        <p:nvPicPr>
          <p:cNvPr id="2050" name="Picture 2" descr="http://www.youramazingplaces.com/wp-content/uploads/2013/08/hd_wallpaper_84-620x46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533" y="2926106"/>
            <a:ext cx="4276543" cy="32074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7486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948363" y="3244334"/>
            <a:ext cx="1847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1169208" y="674803"/>
            <a:ext cx="99277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solidFill>
                  <a:schemeClr val="bg1"/>
                </a:solidFill>
              </a:rPr>
              <a:t>1. Total darkness is the same thing as …</a:t>
            </a:r>
            <a:endParaRPr lang="en-GB" sz="44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69208" y="3567498"/>
            <a:ext cx="29098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chemeClr val="bg1"/>
                </a:solidFill>
              </a:rPr>
              <a:t>A</a:t>
            </a:r>
          </a:p>
          <a:p>
            <a:pPr algn="ctr"/>
            <a:endParaRPr lang="en-GB" sz="3600" dirty="0" smtClean="0">
              <a:solidFill>
                <a:schemeClr val="bg1"/>
              </a:solidFill>
            </a:endParaRPr>
          </a:p>
          <a:p>
            <a:r>
              <a:rPr lang="en-GB" sz="3600" dirty="0" smtClean="0">
                <a:solidFill>
                  <a:schemeClr val="bg1"/>
                </a:solidFill>
              </a:rPr>
              <a:t>Being in space</a:t>
            </a:r>
            <a:endParaRPr lang="en-GB" sz="36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08264" y="3567498"/>
            <a:ext cx="21110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chemeClr val="bg1"/>
                </a:solidFill>
              </a:rPr>
              <a:t>B</a:t>
            </a:r>
          </a:p>
          <a:p>
            <a:pPr algn="ctr"/>
            <a:endParaRPr lang="en-GB" sz="3600" dirty="0" smtClean="0">
              <a:solidFill>
                <a:schemeClr val="bg1"/>
              </a:solidFill>
            </a:endParaRPr>
          </a:p>
          <a:p>
            <a:pPr algn="ctr"/>
            <a:r>
              <a:rPr lang="en-GB" sz="3600" dirty="0" smtClean="0">
                <a:solidFill>
                  <a:schemeClr val="bg1"/>
                </a:solidFill>
              </a:rPr>
              <a:t>No light</a:t>
            </a:r>
            <a:endParaRPr lang="en-GB" sz="36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705474" y="3567499"/>
            <a:ext cx="271506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chemeClr val="bg1"/>
                </a:solidFill>
              </a:rPr>
              <a:t>C</a:t>
            </a:r>
          </a:p>
          <a:p>
            <a:pPr algn="ctr"/>
            <a:endParaRPr lang="en-GB" sz="3600" dirty="0" smtClean="0">
              <a:solidFill>
                <a:schemeClr val="bg1"/>
              </a:solidFill>
            </a:endParaRPr>
          </a:p>
          <a:p>
            <a:pPr algn="ctr"/>
            <a:r>
              <a:rPr lang="en-GB" sz="3600" dirty="0" smtClean="0">
                <a:solidFill>
                  <a:schemeClr val="bg1"/>
                </a:solidFill>
              </a:rPr>
              <a:t>Black light</a:t>
            </a:r>
            <a:endParaRPr lang="en-GB" sz="3600" dirty="0">
              <a:solidFill>
                <a:schemeClr val="bg1"/>
              </a:solidFill>
            </a:endParaRPr>
          </a:p>
        </p:txBody>
      </p:sp>
      <p:sp>
        <p:nvSpPr>
          <p:cNvPr id="2" name="Down Arrow 1"/>
          <p:cNvSpPr/>
          <p:nvPr/>
        </p:nvSpPr>
        <p:spPr>
          <a:xfrm>
            <a:off x="5948363" y="1867437"/>
            <a:ext cx="825924" cy="15454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6045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13647" y="847165"/>
            <a:ext cx="92784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chemeClr val="bg1"/>
                </a:solidFill>
              </a:rPr>
              <a:t>2. If there is no light you …</a:t>
            </a:r>
            <a:endParaRPr lang="en-GB" sz="40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84452" y="3242249"/>
            <a:ext cx="2578733" cy="2115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solidFill>
                  <a:schemeClr val="bg1"/>
                </a:solidFill>
              </a:rPr>
              <a:t>A</a:t>
            </a:r>
          </a:p>
          <a:p>
            <a:endParaRPr lang="en-GB" sz="3200" dirty="0" smtClean="0">
              <a:solidFill>
                <a:schemeClr val="bg1"/>
              </a:solidFill>
            </a:endParaRPr>
          </a:p>
          <a:p>
            <a:r>
              <a:rPr lang="en-GB" sz="3200" dirty="0" smtClean="0">
                <a:solidFill>
                  <a:schemeClr val="bg1"/>
                </a:solidFill>
              </a:rPr>
              <a:t>cannot see at all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50139" y="3022969"/>
            <a:ext cx="2946147" cy="304698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solidFill>
                  <a:schemeClr val="bg1"/>
                </a:solidFill>
              </a:rPr>
              <a:t>B</a:t>
            </a:r>
          </a:p>
          <a:p>
            <a:endParaRPr lang="en-GB" sz="3200" dirty="0">
              <a:solidFill>
                <a:schemeClr val="bg1"/>
              </a:solidFill>
            </a:endParaRPr>
          </a:p>
          <a:p>
            <a:pPr algn="ctr"/>
            <a:r>
              <a:rPr lang="en-GB" sz="3200" dirty="0">
                <a:solidFill>
                  <a:schemeClr val="bg1"/>
                </a:solidFill>
              </a:rPr>
              <a:t>c</a:t>
            </a:r>
            <a:r>
              <a:rPr lang="en-GB" sz="3200" dirty="0" smtClean="0">
                <a:solidFill>
                  <a:schemeClr val="bg1"/>
                </a:solidFill>
              </a:rPr>
              <a:t>an only see once your eyes get used to the dark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72146" y="2734333"/>
            <a:ext cx="3102134" cy="3624261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936293" y="2734334"/>
            <a:ext cx="2960457" cy="3624261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8093405" y="2734334"/>
            <a:ext cx="3102134" cy="3624261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8176040" y="3022969"/>
            <a:ext cx="271607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dirty="0" smtClean="0">
                <a:solidFill>
                  <a:schemeClr val="bg1"/>
                </a:solidFill>
              </a:rPr>
              <a:t>C</a:t>
            </a:r>
          </a:p>
          <a:p>
            <a:endParaRPr lang="en-GB" sz="3200" dirty="0">
              <a:solidFill>
                <a:schemeClr val="bg1"/>
              </a:solidFill>
            </a:endParaRPr>
          </a:p>
          <a:p>
            <a:pPr algn="ctr"/>
            <a:r>
              <a:rPr lang="en-GB" sz="3200" dirty="0" smtClean="0">
                <a:solidFill>
                  <a:schemeClr val="bg1"/>
                </a:solidFill>
              </a:rPr>
              <a:t>can only see in black and white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2576010" y="2469517"/>
            <a:ext cx="825924" cy="15454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1849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77858" y="617944"/>
            <a:ext cx="89288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3. Light travels at …</a:t>
            </a:r>
            <a:endParaRPr lang="en-GB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1026529" y="4383121"/>
            <a:ext cx="32500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/>
              <a:t>300,000 metres </a:t>
            </a:r>
          </a:p>
          <a:p>
            <a:pPr algn="ctr"/>
            <a:r>
              <a:rPr lang="en-GB" sz="3200" dirty="0" smtClean="0"/>
              <a:t>per second</a:t>
            </a:r>
            <a:endParaRPr lang="en-GB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7947628" y="4499821"/>
            <a:ext cx="3545678" cy="10900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/>
              <a:t>300,000,000 metres </a:t>
            </a:r>
          </a:p>
          <a:p>
            <a:pPr algn="ctr"/>
            <a:r>
              <a:rPr lang="en-GB" sz="3200" dirty="0" smtClean="0"/>
              <a:t>Per second</a:t>
            </a:r>
            <a:endParaRPr lang="en-GB" sz="3200" dirty="0"/>
          </a:p>
        </p:txBody>
      </p:sp>
      <p:pic>
        <p:nvPicPr>
          <p:cNvPr id="7" name="Picture 2" descr="http://s.hswstatic.com/gif/light-1-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337" y="617944"/>
            <a:ext cx="3504405" cy="233627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4721437" y="4499821"/>
            <a:ext cx="295890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dirty="0" smtClean="0"/>
              <a:t>300,000 miles </a:t>
            </a:r>
          </a:p>
          <a:p>
            <a:pPr algn="ctr"/>
            <a:r>
              <a:rPr lang="en-GB" sz="3200" dirty="0" smtClean="0"/>
              <a:t>per second</a:t>
            </a:r>
            <a:endParaRPr lang="en-GB" sz="3200" dirty="0"/>
          </a:p>
        </p:txBody>
      </p:sp>
      <p:sp>
        <p:nvSpPr>
          <p:cNvPr id="10" name="Rectangle 9"/>
          <p:cNvSpPr/>
          <p:nvPr/>
        </p:nvSpPr>
        <p:spPr>
          <a:xfrm>
            <a:off x="787791" y="3362178"/>
            <a:ext cx="3488787" cy="263065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4580142" y="3362178"/>
            <a:ext cx="3100200" cy="265879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7947628" y="3362178"/>
            <a:ext cx="3545678" cy="263065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2363372" y="3496680"/>
            <a:ext cx="8018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/>
              <a:t>A</a:t>
            </a:r>
            <a:endParaRPr lang="en-GB" sz="4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852159" y="3496680"/>
            <a:ext cx="8950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/>
              <a:t>B</a:t>
            </a:r>
            <a:endParaRPr lang="en-GB" sz="4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9312812" y="3496680"/>
            <a:ext cx="10128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/>
              <a:t>C</a:t>
            </a:r>
            <a:endParaRPr lang="en-GB" sz="4000" b="1" dirty="0"/>
          </a:p>
        </p:txBody>
      </p:sp>
      <p:sp>
        <p:nvSpPr>
          <p:cNvPr id="16" name="Down Arrow 15"/>
          <p:cNvSpPr/>
          <p:nvPr/>
        </p:nvSpPr>
        <p:spPr>
          <a:xfrm>
            <a:off x="9912724" y="2656697"/>
            <a:ext cx="825924" cy="15454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2209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54558" y="837127"/>
            <a:ext cx="88993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4</a:t>
            </a:r>
            <a:r>
              <a:rPr lang="en-GB" sz="3600" dirty="0" smtClean="0"/>
              <a:t>. Light travels in…</a:t>
            </a:r>
            <a:endParaRPr lang="en-GB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1854558" y="4441595"/>
            <a:ext cx="18159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/>
              <a:t>A </a:t>
            </a:r>
            <a:r>
              <a:rPr lang="en-GB" sz="3600" dirty="0" smtClean="0"/>
              <a:t> Waves</a:t>
            </a:r>
            <a:endParaRPr lang="en-GB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4851655" y="4441595"/>
            <a:ext cx="2833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/>
              <a:t>B</a:t>
            </a:r>
          </a:p>
          <a:p>
            <a:pPr algn="ctr"/>
            <a:r>
              <a:rPr lang="en-GB" sz="3600" dirty="0" smtClean="0"/>
              <a:t>Straight lines</a:t>
            </a:r>
            <a:endParaRPr lang="en-GB" sz="3600" dirty="0"/>
          </a:p>
        </p:txBody>
      </p:sp>
      <p:pic>
        <p:nvPicPr>
          <p:cNvPr id="7" name="Picture 2" descr="http://bgfons.com/upload/light_texture218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916" y="1975941"/>
            <a:ext cx="2992552" cy="187034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s://pixabay.com/static/uploads/photo/2015/04/16/21/08/speed-of-light-726251_960_7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655" y="1975941"/>
            <a:ext cx="2986059" cy="187034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www.wallhd4.com/wp-content/uploads/2016/04/circle-of-light-11-260x163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7901" y="1975941"/>
            <a:ext cx="3001786" cy="187034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8407901" y="4338769"/>
            <a:ext cx="30017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/>
              <a:t>C</a:t>
            </a:r>
          </a:p>
          <a:p>
            <a:pPr algn="ctr"/>
            <a:r>
              <a:rPr lang="en-GB" sz="3600" dirty="0" smtClean="0"/>
              <a:t>Circles</a:t>
            </a:r>
            <a:endParaRPr lang="en-GB" sz="3600" dirty="0"/>
          </a:p>
        </p:txBody>
      </p:sp>
      <p:sp>
        <p:nvSpPr>
          <p:cNvPr id="9" name="Down Arrow 8"/>
          <p:cNvSpPr/>
          <p:nvPr/>
        </p:nvSpPr>
        <p:spPr>
          <a:xfrm>
            <a:off x="6476396" y="3073554"/>
            <a:ext cx="825924" cy="15454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9109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51527" y="1249251"/>
            <a:ext cx="89121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5. White light is in fact made of a spectrum of</a:t>
            </a:r>
            <a:endParaRPr lang="en-GB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8539919" y="4601131"/>
            <a:ext cx="26608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/>
              <a:t>C</a:t>
            </a:r>
          </a:p>
          <a:p>
            <a:pPr algn="ctr"/>
            <a:r>
              <a:rPr lang="en-GB" sz="3600" dirty="0" smtClean="0"/>
              <a:t>7 different colours</a:t>
            </a:r>
            <a:endParaRPr lang="en-GB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4782661" y="4702731"/>
            <a:ext cx="238627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/>
              <a:t>B</a:t>
            </a:r>
          </a:p>
          <a:p>
            <a:pPr algn="ctr"/>
            <a:r>
              <a:rPr lang="en-GB" sz="3600" dirty="0" smtClean="0"/>
              <a:t>6 different colours</a:t>
            </a:r>
            <a:endParaRPr lang="en-GB" sz="3600" dirty="0"/>
          </a:p>
        </p:txBody>
      </p:sp>
      <p:pic>
        <p:nvPicPr>
          <p:cNvPr id="7" name="Picture 2" descr="http://en.es-static.us/upl/2012/05/color_spectrum_shutterstock-300x2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7047" y="2203897"/>
            <a:ext cx="2857500" cy="2143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85371" y="4601131"/>
            <a:ext cx="29028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/>
              <a:t>A</a:t>
            </a:r>
          </a:p>
          <a:p>
            <a:pPr algn="ctr"/>
            <a:r>
              <a:rPr lang="en-GB" sz="3600" dirty="0" smtClean="0"/>
              <a:t>5 different colours</a:t>
            </a:r>
            <a:endParaRPr lang="en-GB" sz="3600" dirty="0"/>
          </a:p>
        </p:txBody>
      </p:sp>
      <p:sp>
        <p:nvSpPr>
          <p:cNvPr id="8" name="Down Arrow 7"/>
          <p:cNvSpPr/>
          <p:nvPr/>
        </p:nvSpPr>
        <p:spPr>
          <a:xfrm>
            <a:off x="9457365" y="2801558"/>
            <a:ext cx="825924" cy="15454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0293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98269" y="581595"/>
            <a:ext cx="94389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6</a:t>
            </a:r>
            <a:r>
              <a:rPr lang="en-GB" sz="3600" dirty="0" smtClean="0"/>
              <a:t>. The last colour of the visible light spectrum is…</a:t>
            </a:r>
            <a:endParaRPr lang="en-GB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5289881" y="4930113"/>
            <a:ext cx="21174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/>
              <a:t>B</a:t>
            </a:r>
          </a:p>
          <a:p>
            <a:pPr algn="ctr"/>
            <a:r>
              <a:rPr lang="en-GB" sz="3600" dirty="0" smtClean="0"/>
              <a:t>violet</a:t>
            </a:r>
            <a:endParaRPr lang="en-GB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1824098" y="4939883"/>
            <a:ext cx="17726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/>
              <a:t>A</a:t>
            </a:r>
          </a:p>
          <a:p>
            <a:pPr algn="ctr"/>
            <a:r>
              <a:rPr lang="en-GB" sz="3600" dirty="0" smtClean="0"/>
              <a:t>purple</a:t>
            </a:r>
            <a:endParaRPr lang="en-GB" sz="3600" dirty="0"/>
          </a:p>
        </p:txBody>
      </p:sp>
      <p:pic>
        <p:nvPicPr>
          <p:cNvPr id="8" name="Picture 2" descr="http://cache2.asset-cache.net/xd/105675933.jpg?v=1&amp;c=IWSAsset&amp;k=2&amp;d=62CA815BFB1CE48066134D97371AA4886ADD405C56CDAC579EEF6AFA4AF8A4DCC3BF4DF1A549050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2704" y="1926639"/>
            <a:ext cx="4057495" cy="22823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9100457" y="4930113"/>
            <a:ext cx="19158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/>
              <a:t>C</a:t>
            </a:r>
          </a:p>
          <a:p>
            <a:pPr algn="ctr"/>
            <a:r>
              <a:rPr lang="en-GB" sz="3600" dirty="0" smtClean="0"/>
              <a:t>mauve</a:t>
            </a:r>
            <a:endParaRPr lang="en-GB" sz="3600" dirty="0"/>
          </a:p>
        </p:txBody>
      </p:sp>
      <p:sp>
        <p:nvSpPr>
          <p:cNvPr id="7" name="Down Arrow 6"/>
          <p:cNvSpPr/>
          <p:nvPr/>
        </p:nvSpPr>
        <p:spPr>
          <a:xfrm>
            <a:off x="6581401" y="3984813"/>
            <a:ext cx="825924" cy="15454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5267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1304</TotalTime>
  <Words>650</Words>
  <Application>Microsoft Office PowerPoint</Application>
  <PresentationFormat>Widescreen</PresentationFormat>
  <Paragraphs>161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 Searson</dc:creator>
  <cp:lastModifiedBy>Kevin</cp:lastModifiedBy>
  <cp:revision>34</cp:revision>
  <dcterms:created xsi:type="dcterms:W3CDTF">2016-05-11T15:24:47Z</dcterms:created>
  <dcterms:modified xsi:type="dcterms:W3CDTF">2016-07-12T13:15:13Z</dcterms:modified>
</cp:coreProperties>
</file>