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Rockwell" panose="02060603020205020403" pitchFamily="18" charset="0"/>
              </a:rPr>
              <a:t>Negotiation</a:t>
            </a:r>
            <a:endParaRPr lang="en-US" sz="5400" dirty="0">
              <a:latin typeface="Rockwell" panose="020606030202050204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a negotiation </a:t>
            </a:r>
          </a:p>
          <a:p>
            <a:pPr algn="ctr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Conducting the negotiation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Measuring success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Box 2"/>
          <p:cNvSpPr txBox="1">
            <a:spLocks noChangeArrowheads="1"/>
          </p:cNvSpPr>
          <p:nvPr/>
        </p:nvSpPr>
        <p:spPr bwMode="auto">
          <a:xfrm>
            <a:off x="2667000" y="685800"/>
            <a:ext cx="7543800" cy="56324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 i="1" dirty="0"/>
              <a:t>UNIT 5 </a:t>
            </a:r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r>
              <a:rPr lang="en-US" altLang="en-US" b="1" i="1" dirty="0"/>
              <a:t>Negotiation</a:t>
            </a:r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r>
              <a:rPr lang="en-US" altLang="en-US" b="1" i="1" dirty="0"/>
              <a:t>Negotiation is all about trying to find a solution that everyone is happy with . The process of negotiation will involve :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altLang="en-US" b="1" i="1" dirty="0"/>
              <a:t>Resolving disputes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altLang="en-US" b="1" i="1" dirty="0"/>
              <a:t>Agreeing on courses of action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altLang="en-US" b="1" i="1" dirty="0"/>
              <a:t>Bargaining for individual or collective advantage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altLang="en-US" b="1" i="1" dirty="0"/>
              <a:t>Reaching outcomes to satisfy the interests of those involved .</a:t>
            </a:r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r>
              <a:rPr lang="en-US" altLang="en-US" b="1" i="1" dirty="0"/>
              <a:t>There are three main stages in  a negotiation 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en-US" b="1" i="1" dirty="0"/>
              <a:t>Planning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en-US" b="1" i="1" dirty="0"/>
              <a:t>Conducting the negotiation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en-US" altLang="en-US" b="1" i="1" dirty="0"/>
              <a:t>Measuring success </a:t>
            </a:r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r>
              <a:rPr lang="en-US" altLang="en-US" b="1" i="1" dirty="0"/>
              <a:t> </a:t>
            </a:r>
          </a:p>
          <a:p>
            <a:pPr>
              <a:defRPr/>
            </a:pPr>
            <a:endParaRPr lang="en-US" altLang="en-US" b="1" i="1" dirty="0"/>
          </a:p>
          <a:p>
            <a:pPr>
              <a:defRPr/>
            </a:pPr>
            <a:endParaRPr lang="en-US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29474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533400"/>
            <a:ext cx="8001000" cy="48013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/>
              <a:t>Planning involves two main stages :</a:t>
            </a:r>
          </a:p>
          <a:p>
            <a:pPr>
              <a:defRPr/>
            </a:pPr>
            <a:endParaRPr lang="en-US" i="1" dirty="0"/>
          </a:p>
          <a:p>
            <a:pPr marL="342900" indent="-342900">
              <a:buFontTx/>
              <a:buAutoNum type="arabicPeriod"/>
              <a:defRPr/>
            </a:pPr>
            <a:r>
              <a:rPr lang="en-US" i="1" dirty="0"/>
              <a:t>Setting Objectives </a:t>
            </a:r>
          </a:p>
          <a:p>
            <a:pPr>
              <a:defRPr/>
            </a:pPr>
            <a:r>
              <a:rPr lang="en-US" i="1" dirty="0"/>
              <a:t>Thinking ahead is important to a successful negotiation .</a:t>
            </a:r>
          </a:p>
          <a:p>
            <a:pPr>
              <a:defRPr/>
            </a:pPr>
            <a:r>
              <a:rPr lang="en-US" i="1" dirty="0"/>
              <a:t>Ask yourself the following questions 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What do you want to achieve from the negotiation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What do you think the other side wants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What and how are you going to say it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Who are you going to be negotiating with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What will you do if you cannot get your first choice ? What are you prepared to accept , offer or give up to reach a compromise agreement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Will you insist on getting exactly what you want or are you willing to collaborate with the other team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Have you listed the consequences for both sides if your proposal is not accepted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i="1" dirty="0"/>
              <a:t>At what point you think you will walk away from the negotiation and why ?</a:t>
            </a:r>
          </a:p>
          <a:p>
            <a:pPr>
              <a:defRPr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90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Box 1"/>
          <p:cNvSpPr txBox="1">
            <a:spLocks noChangeArrowheads="1"/>
          </p:cNvSpPr>
          <p:nvPr/>
        </p:nvSpPr>
        <p:spPr bwMode="auto">
          <a:xfrm>
            <a:off x="2438400" y="381000"/>
            <a:ext cx="800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104451" name="TextBox 3"/>
          <p:cNvSpPr txBox="1">
            <a:spLocks noChangeArrowheads="1"/>
          </p:cNvSpPr>
          <p:nvPr/>
        </p:nvSpPr>
        <p:spPr bwMode="auto">
          <a:xfrm>
            <a:off x="2514600" y="533401"/>
            <a:ext cx="7696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i="1"/>
              <a:t>2.Choosing evidence to use:</a:t>
            </a:r>
          </a:p>
          <a:p>
            <a:endParaRPr lang="en-US" altLang="en-US" i="1"/>
          </a:p>
          <a:p>
            <a:r>
              <a:rPr lang="en-US" altLang="en-US" i="1"/>
              <a:t>Any information used must be accurate , well presented and include all the relevant facts . </a:t>
            </a:r>
          </a:p>
          <a:p>
            <a:r>
              <a:rPr lang="en-US" altLang="en-US" i="1"/>
              <a:t>For example , if you are asking for finance the other party is likely to  want to see a business plan  or cash flow forecasts to check if you are able to repay the money .</a:t>
            </a:r>
          </a:p>
          <a:p>
            <a:endParaRPr lang="en-US" altLang="en-US" i="1"/>
          </a:p>
          <a:p>
            <a:endParaRPr lang="en-US" altLang="en-US" i="1"/>
          </a:p>
          <a:p>
            <a:r>
              <a:rPr lang="en-US" altLang="en-US" i="1"/>
              <a:t>Benefits and weaknesses of a proposal </a:t>
            </a:r>
          </a:p>
          <a:p>
            <a:r>
              <a:rPr lang="en-US" altLang="en-US" i="1"/>
              <a:t>Write down advantages and disadvantages for both sides of accepting your proposal . Try to identify what they may want in return for an agreement and any reasons why they may or may not accept your proposal .</a:t>
            </a:r>
          </a:p>
          <a:p>
            <a:endParaRPr lang="en-US" altLang="en-US" i="1"/>
          </a:p>
          <a:p>
            <a:r>
              <a:rPr lang="en-US" altLang="en-US" i="1"/>
              <a:t>You must provide evidence to support  each point made . </a:t>
            </a:r>
          </a:p>
          <a:p>
            <a:r>
              <a:rPr lang="en-US" altLang="en-US" i="1"/>
              <a:t>For example ,  market research data can show potential demand and financial projections can support pricing and costing decisions .</a:t>
            </a:r>
          </a:p>
        </p:txBody>
      </p:sp>
    </p:spTree>
    <p:extLst>
      <p:ext uri="{BB962C8B-B14F-4D97-AF65-F5344CB8AC3E}">
        <p14:creationId xmlns:p14="http://schemas.microsoft.com/office/powerpoint/2010/main" val="43766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Box 1"/>
          <p:cNvSpPr txBox="1">
            <a:spLocks noChangeArrowheads="1"/>
          </p:cNvSpPr>
          <p:nvPr/>
        </p:nvSpPr>
        <p:spPr bwMode="auto">
          <a:xfrm>
            <a:off x="2667000" y="685800"/>
            <a:ext cx="7696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pic>
        <p:nvPicPr>
          <p:cNvPr id="1054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533400"/>
            <a:ext cx="7721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34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Box 1"/>
          <p:cNvSpPr txBox="1">
            <a:spLocks noChangeArrowheads="1"/>
          </p:cNvSpPr>
          <p:nvPr/>
        </p:nvSpPr>
        <p:spPr bwMode="auto">
          <a:xfrm>
            <a:off x="2514600" y="442913"/>
            <a:ext cx="7772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106499" name="TextBox 2"/>
          <p:cNvSpPr txBox="1">
            <a:spLocks noChangeArrowheads="1"/>
          </p:cNvSpPr>
          <p:nvPr/>
        </p:nvSpPr>
        <p:spPr bwMode="auto">
          <a:xfrm>
            <a:off x="2514600" y="457201"/>
            <a:ext cx="79248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b="1" i="1"/>
              <a:t>Arguments and counter arguments for the proposal </a:t>
            </a:r>
          </a:p>
          <a:p>
            <a:endParaRPr lang="en-US" altLang="en-US" b="1" i="1"/>
          </a:p>
          <a:p>
            <a:r>
              <a:rPr lang="en-US" altLang="en-US" i="1"/>
              <a:t>Identify key details that you think the other side may disagree with .</a:t>
            </a:r>
          </a:p>
          <a:p>
            <a:r>
              <a:rPr lang="en-US" altLang="en-US" i="1"/>
              <a:t>Think about why they may be opposing the proposal and you can be ready with a suitable response </a:t>
            </a:r>
            <a:r>
              <a:rPr lang="en-US" altLang="en-US" b="1" i="1"/>
              <a:t>.</a:t>
            </a:r>
          </a:p>
          <a:p>
            <a:endParaRPr lang="en-US" altLang="en-US" b="1" i="1"/>
          </a:p>
          <a:p>
            <a:endParaRPr lang="en-US" altLang="en-US" b="1" i="1"/>
          </a:p>
          <a:p>
            <a:r>
              <a:rPr lang="en-US" altLang="en-US" b="1" i="1"/>
              <a:t>Template for Plan for Negotiation is in GC.</a:t>
            </a:r>
          </a:p>
          <a:p>
            <a:endParaRPr lang="en-US" altLang="en-US" b="1" i="1"/>
          </a:p>
          <a:p>
            <a:endParaRPr lang="en-US" altLang="en-US" b="1" i="1"/>
          </a:p>
          <a:p>
            <a:r>
              <a:rPr lang="en-US" altLang="en-US" b="1" i="1"/>
              <a:t>Skills required for negotiation :</a:t>
            </a:r>
          </a:p>
          <a:p>
            <a:r>
              <a:rPr lang="en-US" altLang="en-US" b="1" i="1"/>
              <a:t>Persuasion </a:t>
            </a:r>
          </a:p>
          <a:p>
            <a:r>
              <a:rPr lang="en-US" altLang="en-US" b="1" i="1"/>
              <a:t>Listening </a:t>
            </a:r>
          </a:p>
          <a:p>
            <a:endParaRPr lang="en-US" altLang="en-US" b="1" i="1"/>
          </a:p>
          <a:p>
            <a:r>
              <a:rPr lang="en-US" altLang="en-US" b="1" i="1"/>
              <a:t>Why are the above skills important for negotiation ?</a:t>
            </a:r>
          </a:p>
          <a:p>
            <a:endParaRPr lang="en-US" altLang="en-US" b="1" i="1"/>
          </a:p>
        </p:txBody>
      </p:sp>
    </p:spTree>
    <p:extLst>
      <p:ext uri="{BB962C8B-B14F-4D97-AF65-F5344CB8AC3E}">
        <p14:creationId xmlns:p14="http://schemas.microsoft.com/office/powerpoint/2010/main" val="314732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457201"/>
            <a:ext cx="7924800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i="1" dirty="0"/>
              <a:t>Conducting the negotiation:</a:t>
            </a:r>
          </a:p>
          <a:p>
            <a:pPr>
              <a:defRPr/>
            </a:pPr>
            <a:endParaRPr lang="en-US" b="1" i="1" dirty="0"/>
          </a:p>
          <a:p>
            <a:pPr>
              <a:defRPr/>
            </a:pPr>
            <a:r>
              <a:rPr lang="en-US" b="1" i="1" dirty="0"/>
              <a:t>Setting the tone :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b="1" i="1" dirty="0"/>
              <a:t>When and Where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b="1" i="1" dirty="0"/>
              <a:t>Get to know the other side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b="1" i="1" dirty="0"/>
              <a:t>Language 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b="1" i="1" dirty="0"/>
              <a:t>Be confident and calm </a:t>
            </a:r>
          </a:p>
          <a:p>
            <a:pPr>
              <a:defRPr/>
            </a:pPr>
            <a:r>
              <a:rPr lang="en-US" b="1" i="1" dirty="0"/>
              <a:t>Page 83,84 and 85 of the book .</a:t>
            </a:r>
          </a:p>
          <a:p>
            <a:pPr marL="342900" indent="-342900">
              <a:buFontTx/>
              <a:buAutoNum type="alphaLcPeriod"/>
              <a:defRPr/>
            </a:pPr>
            <a:endParaRPr lang="en-US" b="1" i="1" dirty="0"/>
          </a:p>
          <a:p>
            <a:pPr marL="342900" indent="-342900">
              <a:buFontTx/>
              <a:buAutoNum type="alphaLcPeriod"/>
              <a:defRPr/>
            </a:pPr>
            <a:endParaRPr lang="en-US" b="1" i="1" dirty="0"/>
          </a:p>
          <a:p>
            <a:pPr marL="342900" indent="-342900">
              <a:buFontTx/>
              <a:buAutoNum type="alphaLcPeriod"/>
              <a:defRPr/>
            </a:pPr>
            <a:endParaRPr lang="en-US" b="1" i="1" dirty="0"/>
          </a:p>
          <a:p>
            <a:pPr>
              <a:defRPr/>
            </a:pPr>
            <a:r>
              <a:rPr lang="en-US" b="1" i="1" dirty="0"/>
              <a:t>Measuring success:</a:t>
            </a:r>
          </a:p>
          <a:p>
            <a:pPr>
              <a:defRPr/>
            </a:pPr>
            <a:r>
              <a:rPr lang="en-US" b="1" i="1" dirty="0"/>
              <a:t> The purpose of this stage is to identify what went well and to consider how you could improve next time .</a:t>
            </a:r>
          </a:p>
          <a:p>
            <a:pPr>
              <a:defRPr/>
            </a:pPr>
            <a:endParaRPr lang="en-US" b="1" i="1" dirty="0"/>
          </a:p>
          <a:p>
            <a:pPr>
              <a:defRPr/>
            </a:pPr>
            <a:r>
              <a:rPr lang="en-US" b="1" i="1" dirty="0"/>
              <a:t>There are may ways to look at success .</a:t>
            </a:r>
          </a:p>
          <a:p>
            <a:pPr>
              <a:defRPr/>
            </a:pPr>
            <a:r>
              <a:rPr lang="en-US" b="1" i="1" dirty="0"/>
              <a:t>Did I achieve my objective ?</a:t>
            </a:r>
          </a:p>
          <a:p>
            <a:pPr>
              <a:defRPr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1299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Box 1"/>
          <p:cNvSpPr txBox="1">
            <a:spLocks noChangeArrowheads="1"/>
          </p:cNvSpPr>
          <p:nvPr/>
        </p:nvSpPr>
        <p:spPr bwMode="auto">
          <a:xfrm>
            <a:off x="2438400" y="457201"/>
            <a:ext cx="78486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i="1"/>
              <a:t>The following questions might be helpful to you when you are measuring the success of negotiation </a:t>
            </a:r>
            <a:r>
              <a:rPr lang="en-US" altLang="en-US"/>
              <a:t> .</a:t>
            </a:r>
          </a:p>
          <a:p>
            <a:endParaRPr lang="en-US" altLang="en-US"/>
          </a:p>
          <a:p>
            <a:r>
              <a:rPr lang="en-US" altLang="en-US"/>
              <a:t>Outcome : </a:t>
            </a:r>
          </a:p>
          <a:p>
            <a:r>
              <a:rPr lang="en-US" altLang="en-US"/>
              <a:t>Did you get what you wanted ? </a:t>
            </a:r>
          </a:p>
          <a:p>
            <a:r>
              <a:rPr lang="en-US" altLang="en-US"/>
              <a:t>Was the other side happy with the outcome ?</a:t>
            </a:r>
          </a:p>
          <a:p>
            <a:r>
              <a:rPr lang="en-US" altLang="en-US"/>
              <a:t>How do you know or why do you think this ?</a:t>
            </a:r>
          </a:p>
          <a:p>
            <a:r>
              <a:rPr lang="en-US" altLang="en-US"/>
              <a:t>If the negotiation was unsuccessful , why do you think this ?</a:t>
            </a:r>
          </a:p>
          <a:p>
            <a:endParaRPr lang="en-US" altLang="en-US"/>
          </a:p>
          <a:p>
            <a:r>
              <a:rPr lang="en-US" altLang="en-US"/>
              <a:t>Process :</a:t>
            </a:r>
          </a:p>
          <a:p>
            <a:r>
              <a:rPr lang="en-US" altLang="en-US"/>
              <a:t>How well do you think when planning and conducting the negotiation ?</a:t>
            </a:r>
          </a:p>
          <a:p>
            <a:r>
              <a:rPr lang="en-US" altLang="en-US"/>
              <a:t>Had you anticipated their counter arguments?</a:t>
            </a:r>
          </a:p>
          <a:p>
            <a:r>
              <a:rPr lang="en-US" altLang="en-US"/>
              <a:t>Did you manage to set the right tone ?</a:t>
            </a:r>
          </a:p>
          <a:p>
            <a:r>
              <a:rPr lang="en-US" altLang="en-US"/>
              <a:t>Did you use simple and clear language ?</a:t>
            </a:r>
          </a:p>
          <a:p>
            <a:r>
              <a:rPr lang="en-US" altLang="en-US"/>
              <a:t>Did you ask the right questions ?</a:t>
            </a:r>
          </a:p>
          <a:p>
            <a:r>
              <a:rPr lang="en-US" altLang="en-US"/>
              <a:t>Did you listen carefully to the points and arguments </a:t>
            </a:r>
          </a:p>
          <a:p>
            <a:r>
              <a:rPr lang="en-US" altLang="en-US"/>
              <a:t>Would you change your negotiation strategy next time ?</a:t>
            </a:r>
          </a:p>
          <a:p>
            <a:r>
              <a:rPr lang="en-US" altLang="en-US"/>
              <a:t>Which enterprise skills did you use ?</a:t>
            </a:r>
          </a:p>
        </p:txBody>
      </p:sp>
    </p:spTree>
    <p:extLst>
      <p:ext uri="{BB962C8B-B14F-4D97-AF65-F5344CB8AC3E}">
        <p14:creationId xmlns:p14="http://schemas.microsoft.com/office/powerpoint/2010/main" val="104414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457201"/>
            <a:ext cx="80010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Milo plans to open a market stall selling burgers and hot dogs . Milo knew there would be many other stalls selling food there .Being able to set competitive prices would be more important for Milo’s enterprise .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Milo has arranged a meeting with a local supplier . He knows he will have to spend time preparing for the negotiation so he can agree a suitable price for the ingredients he needs .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FontTx/>
              <a:buAutoNum type="alphaLcPeriod"/>
              <a:defRPr/>
            </a:pPr>
            <a:r>
              <a:rPr lang="en-US" dirty="0">
                <a:solidFill>
                  <a:srgbClr val="FF0000"/>
                </a:solidFill>
              </a:rPr>
              <a:t>Define “negotiation “.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dirty="0">
                <a:solidFill>
                  <a:srgbClr val="FF0000"/>
                </a:solidFill>
              </a:rPr>
              <a:t>Identify three questions Milo should consider when planning for the negotiation .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dirty="0">
                <a:solidFill>
                  <a:srgbClr val="FF0000"/>
                </a:solidFill>
              </a:rPr>
              <a:t>Explain two ways that Milo could help ensure a successful outcome for his negotiation .</a:t>
            </a:r>
          </a:p>
          <a:p>
            <a:pPr marL="342900" indent="-342900">
              <a:buFontTx/>
              <a:buAutoNum type="alphaLcPeriod"/>
              <a:defRPr/>
            </a:pPr>
            <a:r>
              <a:rPr lang="en-US" dirty="0">
                <a:solidFill>
                  <a:srgbClr val="FF0000"/>
                </a:solidFill>
              </a:rPr>
              <a:t>Milo prepared to negotiate with the supplier . Using examples from your enterprise project , discuss how you tried to ensure a successful outcome for our negotiation . 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10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7815013_Problem-solution cycle_RVA_v3" id="{20834410-FC37-46AC-ACB7-FB202F8C4BA9}" vid="{1ED24379-BFF7-4E2F-B7EC-A47C906E21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0B241-13E5-418D-8920-D23491E2D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866CFD-F94E-4AE5-ACEA-86FEC0F48A10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71af3243-3dd4-4a8d-8c0d-dd76da1f02a5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16c05727-aa75-4e4a-9b5f-8a80a1165891"/>
  </ds:schemaRefs>
</ds:datastoreItem>
</file>

<file path=customXml/itemProps3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Problemsolution cycle </Template>
  <TotalTime>0</TotalTime>
  <Words>739</Words>
  <Application>Microsoft Office PowerPoint</Application>
  <PresentationFormat>Widescreen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Rockwell</vt:lpstr>
      <vt:lpstr>Tahoma</vt:lpstr>
      <vt:lpstr>Trebuchet MS</vt:lpstr>
      <vt:lpstr>Tw Cen MT</vt:lpstr>
      <vt:lpstr>Circuit</vt:lpstr>
      <vt:lpstr>Negotiation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2023-10-14T11:00:23Z</dcterms:created>
  <dcterms:modified xsi:type="dcterms:W3CDTF">2023-10-28T05:05:48Z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